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2"/>
  </p:notesMasterIdLst>
  <p:handoutMasterIdLst>
    <p:handoutMasterId r:id="rId13"/>
  </p:handoutMasterIdLst>
  <p:sldIdLst>
    <p:sldId id="269" r:id="rId5"/>
    <p:sldId id="257" r:id="rId6"/>
    <p:sldId id="261" r:id="rId7"/>
    <p:sldId id="264" r:id="rId8"/>
    <p:sldId id="268" r:id="rId9"/>
    <p:sldId id="259" r:id="rId10"/>
    <p:sldId id="270" r:id="rId11"/>
  </p:sldIdLst>
  <p:sldSz cx="9144000" cy="6858000" type="screen4x3"/>
  <p:notesSz cx="6858000" cy="9144000"/>
  <p:custDataLst>
    <p:tags r:id="rId14"/>
  </p:custDataLst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kumimoji="1" sz="1200"/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kumimoji="1" sz="1200"/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fld id="{5C09B4A8-4BAB-451C-8D83-726707E1F8B1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25214B43-A72C-4C1B-88FC-E890865035C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B4AEB8E-A8BC-4669-BBA3-7B6C08E30C06}" type="slidenum">
              <a:rPr lang="en-US"/>
              <a:pPr/>
              <a:t>1</a:t>
            </a:fld>
            <a:endParaRPr lang="en-US"/>
          </a:p>
        </p:txBody>
      </p:sp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700E6B0-4618-4FBC-B221-B375D908DC88}" type="slidenum">
              <a:rPr lang="en-US"/>
              <a:pPr/>
              <a:t>2</a:t>
            </a:fld>
            <a:endParaRPr lang="en-US"/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BBA9E04-1839-48F3-91B4-AE428FB4381D}" type="slidenum">
              <a:rPr lang="en-US"/>
              <a:pPr/>
              <a:t>3</a:t>
            </a:fld>
            <a:endParaRPr lang="en-US"/>
          </a:p>
        </p:txBody>
      </p:sp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926A336-FF5D-46F9-B243-04829C0C13F0}" type="slidenum">
              <a:rPr lang="en-US"/>
              <a:pPr/>
              <a:t>4</a:t>
            </a:fld>
            <a:endParaRPr lang="en-US"/>
          </a:p>
        </p:txBody>
      </p:sp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3AAA005-DAC1-42B6-A3F2-E7DABC651585}" type="slidenum">
              <a:rPr lang="en-US"/>
              <a:pPr/>
              <a:t>5</a:t>
            </a:fld>
            <a:endParaRPr lang="en-US"/>
          </a:p>
        </p:txBody>
      </p:sp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21F0C3C-5CC2-4C69-B999-C4C48F74880E}" type="slidenum">
              <a:rPr lang="en-US"/>
              <a:pPr/>
              <a:t>6</a:t>
            </a:fld>
            <a:endParaRPr lang="en-US"/>
          </a:p>
        </p:txBody>
      </p:sp>
      <p:sp>
        <p:nvSpPr>
          <p:cNvPr id="86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962D832-3272-4A4C-9D39-F65EB3E58613}" type="slidenum">
              <a:rPr lang="en-US"/>
              <a:pPr/>
              <a:t>7</a:t>
            </a:fld>
            <a:endParaRPr lang="en-US"/>
          </a:p>
        </p:txBody>
      </p:sp>
      <p:sp>
        <p:nvSpPr>
          <p:cNvPr id="8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" name="Line 20"/>
          <p:cNvSpPr>
            <a:spLocks noChangeShapeType="1"/>
          </p:cNvSpPr>
          <p:nvPr userDrawn="1"/>
        </p:nvSpPr>
        <p:spPr bwMode="auto">
          <a:xfrm flipV="1">
            <a:off x="1066800" y="5486400"/>
            <a:ext cx="6400800" cy="0"/>
          </a:xfrm>
          <a:prstGeom prst="line">
            <a:avLst/>
          </a:prstGeom>
          <a:noFill/>
          <a:ln w="31750" cap="sq">
            <a:solidFill>
              <a:srgbClr val="FF0000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91" name="Line 19"/>
          <p:cNvSpPr>
            <a:spLocks noChangeShapeType="1"/>
          </p:cNvSpPr>
          <p:nvPr userDrawn="1"/>
        </p:nvSpPr>
        <p:spPr bwMode="auto">
          <a:xfrm>
            <a:off x="1066800" y="4648200"/>
            <a:ext cx="0" cy="838200"/>
          </a:xfrm>
          <a:prstGeom prst="line">
            <a:avLst/>
          </a:prstGeom>
          <a:noFill/>
          <a:ln w="31750" cap="sq">
            <a:solidFill>
              <a:srgbClr val="FF0000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94" name="AutoShape 22"/>
          <p:cNvSpPr>
            <a:spLocks noChangeArrowheads="1"/>
          </p:cNvSpPr>
          <p:nvPr userDrawn="1"/>
        </p:nvSpPr>
        <p:spPr bwMode="auto">
          <a:xfrm rot="5266926">
            <a:off x="1099343" y="-1327944"/>
            <a:ext cx="6632576" cy="9285288"/>
          </a:xfrm>
          <a:prstGeom prst="moon">
            <a:avLst>
              <a:gd name="adj" fmla="val 44032"/>
            </a:avLst>
          </a:prstGeom>
          <a:solidFill>
            <a:srgbClr val="FFFF00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600200" y="1676400"/>
            <a:ext cx="75438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676400" y="2971800"/>
            <a:ext cx="7467600" cy="1371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304800" y="6249988"/>
            <a:ext cx="8839200" cy="60801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47650"/>
            <a:ext cx="1905000" cy="5924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0200" y="247650"/>
            <a:ext cx="5562600" cy="5924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47650"/>
            <a:ext cx="7620000" cy="1047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00200" y="16002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00200" y="39624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0" y="6400800"/>
            <a:ext cx="89154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3" name="Rectangle 19"/>
          <p:cNvSpPr>
            <a:spLocks noChangeArrowheads="1"/>
          </p:cNvSpPr>
          <p:nvPr userDrawn="1"/>
        </p:nvSpPr>
        <p:spPr bwMode="auto">
          <a:xfrm>
            <a:off x="228600" y="5715000"/>
            <a:ext cx="1371600" cy="990600"/>
          </a:xfrm>
          <a:prstGeom prst="rect">
            <a:avLst/>
          </a:prstGeom>
          <a:solidFill>
            <a:srgbClr val="FFFF00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44" name="Rectangle 20"/>
          <p:cNvSpPr>
            <a:spLocks noChangeArrowheads="1"/>
          </p:cNvSpPr>
          <p:nvPr userDrawn="1"/>
        </p:nvSpPr>
        <p:spPr bwMode="auto">
          <a:xfrm>
            <a:off x="381000" y="5562600"/>
            <a:ext cx="1371600" cy="990600"/>
          </a:xfrm>
          <a:prstGeom prst="rect">
            <a:avLst/>
          </a:prstGeom>
          <a:solidFill>
            <a:srgbClr val="FFFF00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42" name="Rectangle 18"/>
          <p:cNvSpPr>
            <a:spLocks noChangeArrowheads="1"/>
          </p:cNvSpPr>
          <p:nvPr userDrawn="1"/>
        </p:nvSpPr>
        <p:spPr bwMode="auto">
          <a:xfrm>
            <a:off x="0" y="5867400"/>
            <a:ext cx="1371600" cy="990600"/>
          </a:xfrm>
          <a:prstGeom prst="rect">
            <a:avLst/>
          </a:prstGeom>
          <a:solidFill>
            <a:srgbClr val="FFFF00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41" name="AutoShape 17"/>
          <p:cNvSpPr>
            <a:spLocks noChangeArrowheads="1"/>
          </p:cNvSpPr>
          <p:nvPr userDrawn="1"/>
        </p:nvSpPr>
        <p:spPr bwMode="auto">
          <a:xfrm>
            <a:off x="0" y="0"/>
            <a:ext cx="9144000" cy="1219200"/>
          </a:xfrm>
          <a:prstGeom prst="parallelogram">
            <a:avLst>
              <a:gd name="adj" fmla="val 187500"/>
            </a:avLst>
          </a:prstGeom>
          <a:solidFill>
            <a:srgbClr val="FF0000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247650"/>
            <a:ext cx="7620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762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008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b="1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b="1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788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47800" y="1295400"/>
            <a:ext cx="7543800" cy="1600200"/>
          </a:xfrm>
          <a:noFill/>
          <a:ln/>
        </p:spPr>
        <p:txBody>
          <a:bodyPr/>
          <a:lstStyle/>
          <a:p>
            <a:r>
              <a:rPr lang="en-US">
                <a:solidFill>
                  <a:srgbClr val="000000"/>
                </a:solidFill>
              </a:rPr>
              <a:t>Appreciating Individual Talents and Strengths</a:t>
            </a: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76400" y="4038600"/>
            <a:ext cx="6019800" cy="1752600"/>
          </a:xfrm>
          <a:noFill/>
          <a:ln/>
        </p:spPr>
        <p:txBody>
          <a:bodyPr/>
          <a:lstStyle/>
          <a:p>
            <a:r>
              <a:rPr lang="en-US">
                <a:solidFill>
                  <a:schemeClr val="bg1"/>
                </a:solidFill>
              </a:rPr>
              <a:t>How do we play as a team?</a:t>
            </a:r>
          </a:p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78852" name="Text Box 4"/>
          <p:cNvSpPr txBox="1">
            <a:spLocks noChangeArrowheads="1"/>
          </p:cNvSpPr>
          <p:nvPr/>
        </p:nvSpPr>
        <p:spPr bwMode="auto">
          <a:xfrm>
            <a:off x="152400" y="6142038"/>
            <a:ext cx="12192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Stage Two of Development</a:t>
            </a:r>
            <a:br>
              <a:rPr lang="en-US" sz="1200" b="1">
                <a:solidFill>
                  <a:schemeClr val="bg1"/>
                </a:solidFill>
                <a:latin typeface="Arial" charset="0"/>
              </a:rPr>
            </a:br>
            <a:r>
              <a:rPr lang="en-US" sz="1200" b="1">
                <a:solidFill>
                  <a:schemeClr val="bg1"/>
                </a:solidFill>
                <a:latin typeface="Arial" charset="0"/>
              </a:rPr>
              <a:t>WE </a:t>
            </a:r>
          </a:p>
        </p:txBody>
      </p:sp>
      <p:sp>
        <p:nvSpPr>
          <p:cNvPr id="78853" name="Text Box 5"/>
          <p:cNvSpPr txBox="1">
            <a:spLocks noChangeArrowheads="1"/>
          </p:cNvSpPr>
          <p:nvPr/>
        </p:nvSpPr>
        <p:spPr bwMode="auto">
          <a:xfrm>
            <a:off x="228600" y="5867400"/>
            <a:ext cx="10668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71</a:t>
            </a:r>
          </a:p>
        </p:txBody>
      </p:sp>
      <p:pic>
        <p:nvPicPr>
          <p:cNvPr id="78854" name="Picture 6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86600" y="5281613"/>
            <a:ext cx="2133600" cy="15763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905000" y="0"/>
            <a:ext cx="7010400" cy="1371600"/>
          </a:xfrm>
          <a:noFill/>
          <a:ln/>
        </p:spPr>
        <p:txBody>
          <a:bodyPr/>
          <a:lstStyle/>
          <a:p>
            <a:r>
              <a:rPr lang="en-US" b="1">
                <a:solidFill>
                  <a:schemeClr val="bg1"/>
                </a:solidFill>
                <a:cs typeface="Times New Roman" pitchFamily="18" charset="0"/>
              </a:rPr>
              <a:t>Identifying individual </a:t>
            </a:r>
            <a:br>
              <a:rPr lang="en-US" b="1">
                <a:solidFill>
                  <a:schemeClr val="bg1"/>
                </a:solidFill>
                <a:cs typeface="Times New Roman" pitchFamily="18" charset="0"/>
              </a:rPr>
            </a:br>
            <a:r>
              <a:rPr lang="en-US" b="1">
                <a:solidFill>
                  <a:schemeClr val="bg1"/>
                </a:solidFill>
                <a:cs typeface="Times New Roman" pitchFamily="18" charset="0"/>
              </a:rPr>
              <a:t>talents and strengths</a:t>
            </a:r>
            <a:endParaRPr lang="en-US" b="1">
              <a:solidFill>
                <a:schemeClr val="bg1"/>
              </a:solidFill>
            </a:endParaRP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sz="half" idx="1"/>
          </p:nvPr>
        </p:nvSpPr>
        <p:spPr>
          <a:xfrm>
            <a:off x="2057400" y="2057400"/>
            <a:ext cx="6934200" cy="4343400"/>
          </a:xfrm>
          <a:noFill/>
          <a:ln/>
        </p:spPr>
        <p:txBody>
          <a:bodyPr/>
          <a:lstStyle/>
          <a:p>
            <a:r>
              <a:rPr lang="en-US" sz="2400" b="0">
                <a:solidFill>
                  <a:schemeClr val="bg1"/>
                </a:solidFill>
                <a:cs typeface="Times New Roman" pitchFamily="18" charset="0"/>
              </a:rPr>
              <a:t>The individual is encouraged to do what they do best.</a:t>
            </a:r>
          </a:p>
          <a:p>
            <a:r>
              <a:rPr lang="en-US" sz="2400" b="0">
                <a:solidFill>
                  <a:schemeClr val="bg1"/>
                </a:solidFill>
                <a:cs typeface="Times New Roman" pitchFamily="18" charset="0"/>
              </a:rPr>
              <a:t>The team is able to accomplish more.</a:t>
            </a:r>
          </a:p>
          <a:p>
            <a:r>
              <a:rPr lang="en-US" sz="2400" b="0">
                <a:solidFill>
                  <a:schemeClr val="bg1"/>
                </a:solidFill>
                <a:cs typeface="Times New Roman" pitchFamily="18" charset="0"/>
              </a:rPr>
              <a:t>The team is able to accomplish a variety of tasks.</a:t>
            </a:r>
          </a:p>
          <a:p>
            <a:r>
              <a:rPr lang="en-US" sz="2400" b="0">
                <a:solidFill>
                  <a:schemeClr val="bg1"/>
                </a:solidFill>
                <a:cs typeface="Times New Roman" pitchFamily="18" charset="0"/>
              </a:rPr>
              <a:t>Builds self esteem in members</a:t>
            </a:r>
          </a:p>
          <a:p>
            <a:r>
              <a:rPr lang="en-US" sz="2400" b="0">
                <a:solidFill>
                  <a:schemeClr val="bg1"/>
                </a:solidFill>
                <a:cs typeface="Times New Roman" pitchFamily="18" charset="0"/>
              </a:rPr>
              <a:t>Allows members to further develop talents</a:t>
            </a:r>
          </a:p>
          <a:p>
            <a:r>
              <a:rPr lang="en-US" sz="2400" b="0">
                <a:solidFill>
                  <a:schemeClr val="bg1"/>
                </a:solidFill>
                <a:cs typeface="Times New Roman" pitchFamily="18" charset="0"/>
              </a:rPr>
              <a:t>Helps provide direction for career and/or education decisions</a:t>
            </a:r>
            <a:r>
              <a:rPr lang="en-US" sz="2800">
                <a:solidFill>
                  <a:schemeClr val="bg1"/>
                </a:solidFill>
              </a:rPr>
              <a:t> </a:t>
            </a:r>
            <a:endParaRPr lang="en-US" sz="3600">
              <a:solidFill>
                <a:schemeClr val="bg1"/>
              </a:solidFill>
            </a:endParaRPr>
          </a:p>
          <a:p>
            <a:endParaRPr lang="en-US" sz="2800">
              <a:solidFill>
                <a:schemeClr val="bg1"/>
              </a:solidFill>
            </a:endParaRPr>
          </a:p>
        </p:txBody>
      </p:sp>
      <p:sp>
        <p:nvSpPr>
          <p:cNvPr id="5209" name="Text Box 1113"/>
          <p:cNvSpPr txBox="1">
            <a:spLocks noChangeArrowheads="1"/>
          </p:cNvSpPr>
          <p:nvPr/>
        </p:nvSpPr>
        <p:spPr bwMode="auto">
          <a:xfrm>
            <a:off x="228600" y="62484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l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algn="l"/>
            <a:r>
              <a:rPr lang="en-US" sz="1200" b="1">
                <a:solidFill>
                  <a:srgbClr val="000000"/>
                </a:solidFill>
                <a:latin typeface="Arial" charset="0"/>
              </a:rPr>
              <a:t>HS 71 TM 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0"/>
            <a:ext cx="7620000" cy="1371600"/>
          </a:xfrm>
          <a:noFill/>
          <a:ln/>
        </p:spPr>
        <p:txBody>
          <a:bodyPr/>
          <a:lstStyle/>
          <a:p>
            <a:r>
              <a:rPr lang="en-US" b="1">
                <a:solidFill>
                  <a:srgbClr val="FFFF00"/>
                </a:solidFill>
                <a:cs typeface="Times New Roman" pitchFamily="18" charset="0"/>
              </a:rPr>
              <a:t>Methods</a:t>
            </a:r>
            <a:r>
              <a:rPr lang="en-US">
                <a:solidFill>
                  <a:schemeClr val="bg1"/>
                </a:solidFill>
                <a:cs typeface="Times New Roman" pitchFamily="18" charset="0"/>
              </a:rPr>
              <a:t> of assessing your </a:t>
            </a:r>
            <a:r>
              <a:rPr lang="en-US" b="1">
                <a:solidFill>
                  <a:srgbClr val="FFFF00"/>
                </a:solidFill>
                <a:cs typeface="Times New Roman" pitchFamily="18" charset="0"/>
              </a:rPr>
              <a:t>talents and strengths</a:t>
            </a:r>
            <a:r>
              <a:rPr lang="en-US">
                <a:solidFill>
                  <a:schemeClr val="bg1"/>
                </a:solidFill>
                <a:cs typeface="Times New Roman" pitchFamily="18" charset="0"/>
              </a:rPr>
              <a:t> 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447800" y="1905000"/>
            <a:ext cx="7543800" cy="3962400"/>
          </a:xfrm>
          <a:noFill/>
          <a:ln/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 b="0">
                <a:solidFill>
                  <a:schemeClr val="bg1"/>
                </a:solidFill>
                <a:cs typeface="Times New Roman" pitchFamily="18" charset="0"/>
              </a:rPr>
              <a:t>Make of list of your likes and dislikes.</a:t>
            </a:r>
            <a:br>
              <a:rPr lang="en-US" sz="2800" b="0">
                <a:solidFill>
                  <a:schemeClr val="bg1"/>
                </a:solidFill>
                <a:cs typeface="Times New Roman" pitchFamily="18" charset="0"/>
              </a:rPr>
            </a:br>
            <a:endParaRPr lang="en-US" sz="280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2800" b="0">
                <a:solidFill>
                  <a:schemeClr val="bg1"/>
                </a:solidFill>
                <a:cs typeface="Times New Roman" pitchFamily="18" charset="0"/>
              </a:rPr>
              <a:t>Make a list of things you’re good at.</a:t>
            </a:r>
            <a:br>
              <a:rPr lang="en-US" sz="2800" b="0">
                <a:solidFill>
                  <a:schemeClr val="bg1"/>
                </a:solidFill>
                <a:cs typeface="Times New Roman" pitchFamily="18" charset="0"/>
              </a:rPr>
            </a:br>
            <a:endParaRPr lang="en-US" sz="2800" b="0">
              <a:solidFill>
                <a:schemeClr val="bg1"/>
              </a:solidFill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en-US" sz="2800" b="0">
                <a:solidFill>
                  <a:schemeClr val="bg1"/>
                </a:solidFill>
                <a:cs typeface="Times New Roman" pitchFamily="18" charset="0"/>
              </a:rPr>
              <a:t>Ask your friends what talent or strength they admire most about you.</a:t>
            </a:r>
            <a:br>
              <a:rPr lang="en-US" sz="2800" b="0">
                <a:solidFill>
                  <a:schemeClr val="bg1"/>
                </a:solidFill>
                <a:cs typeface="Times New Roman" pitchFamily="18" charset="0"/>
              </a:rPr>
            </a:br>
            <a:endParaRPr lang="en-US" sz="2800" b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2800" b="0">
                <a:solidFill>
                  <a:schemeClr val="bg1"/>
                </a:solidFill>
                <a:cs typeface="Times New Roman" pitchFamily="18" charset="0"/>
              </a:rPr>
              <a:t>Create a resume highlighting your talents, skills, and abilities</a:t>
            </a:r>
            <a:endParaRPr lang="en-US" sz="2800">
              <a:solidFill>
                <a:schemeClr val="bg1"/>
              </a:solidFill>
            </a:endParaRPr>
          </a:p>
        </p:txBody>
      </p:sp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l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pPr algn="l"/>
            <a:r>
              <a:rPr lang="en-US" sz="1200" b="1">
                <a:solidFill>
                  <a:srgbClr val="000000"/>
                </a:solidFill>
                <a:latin typeface="Arial" charset="0"/>
              </a:rPr>
              <a:t>HS 71 TM B1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-76200"/>
            <a:ext cx="7620000" cy="1371600"/>
          </a:xfrm>
          <a:noFill/>
          <a:ln/>
        </p:spPr>
        <p:txBody>
          <a:bodyPr/>
          <a:lstStyle/>
          <a:p>
            <a:pPr algn="ctr"/>
            <a:r>
              <a:rPr lang="en-US" b="1">
                <a:solidFill>
                  <a:srgbClr val="FFFF00"/>
                </a:solidFill>
                <a:cs typeface="Times New Roman" pitchFamily="18" charset="0"/>
              </a:rPr>
              <a:t>Methods</a:t>
            </a:r>
            <a:r>
              <a:rPr lang="en-US">
                <a:cs typeface="Times New Roman" pitchFamily="18" charset="0"/>
              </a:rPr>
              <a:t> </a:t>
            </a:r>
            <a:r>
              <a:rPr lang="en-US">
                <a:solidFill>
                  <a:schemeClr val="bg1"/>
                </a:solidFill>
                <a:cs typeface="Times New Roman" pitchFamily="18" charset="0"/>
              </a:rPr>
              <a:t>of assessing your </a:t>
            </a:r>
            <a:r>
              <a:rPr lang="en-US" b="1">
                <a:solidFill>
                  <a:srgbClr val="FFFF00"/>
                </a:solidFill>
                <a:cs typeface="Times New Roman" pitchFamily="18" charset="0"/>
              </a:rPr>
              <a:t>talents and strengths</a:t>
            </a:r>
            <a:r>
              <a:rPr lang="en-US">
                <a:cs typeface="Times New Roman" pitchFamily="18" charset="0"/>
              </a:rPr>
              <a:t> 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95400" y="1676400"/>
            <a:ext cx="7696200" cy="4114800"/>
          </a:xfrm>
          <a:noFill/>
          <a:ln/>
        </p:spPr>
        <p:txBody>
          <a:bodyPr/>
          <a:lstStyle/>
          <a:p>
            <a:r>
              <a:rPr lang="en-US" b="0">
                <a:solidFill>
                  <a:schemeClr val="bg1"/>
                </a:solidFill>
                <a:cs typeface="Times New Roman" pitchFamily="18" charset="0"/>
              </a:rPr>
              <a:t>Do a mind mapping activity</a:t>
            </a:r>
          </a:p>
          <a:p>
            <a:pPr>
              <a:buFontTx/>
              <a:buNone/>
            </a:pPr>
            <a:endParaRPr lang="en-US" b="0">
              <a:solidFill>
                <a:schemeClr val="bg1"/>
              </a:solidFill>
              <a:cs typeface="Times New Roman" pitchFamily="18" charset="0"/>
            </a:endParaRPr>
          </a:p>
          <a:p>
            <a:r>
              <a:rPr lang="en-US" b="0">
                <a:solidFill>
                  <a:schemeClr val="bg1"/>
                </a:solidFill>
              </a:rPr>
              <a:t>Complete this sentence: If I could do anything I wanted, I would …</a:t>
            </a:r>
          </a:p>
          <a:p>
            <a:pPr>
              <a:buFontTx/>
              <a:buNone/>
            </a:pPr>
            <a:endParaRPr lang="en-US" b="0">
              <a:solidFill>
                <a:schemeClr val="bg1"/>
              </a:solidFill>
            </a:endParaRPr>
          </a:p>
          <a:p>
            <a:r>
              <a:rPr lang="en-US" b="0">
                <a:solidFill>
                  <a:schemeClr val="bg1"/>
                </a:solidFill>
              </a:rPr>
              <a:t>Create a banner or collage that communications your talents.</a:t>
            </a:r>
            <a:endParaRPr lang="en-US" b="0">
              <a:solidFill>
                <a:schemeClr val="bg1"/>
              </a:solidFill>
              <a:cs typeface="Times New Roman" pitchFamily="18" charset="0"/>
            </a:endParaRPr>
          </a:p>
        </p:txBody>
      </p:sp>
      <p:sp>
        <p:nvSpPr>
          <p:cNvPr id="71684" name="Text Box 4"/>
          <p:cNvSpPr txBox="1">
            <a:spLocks noChangeArrowheads="1"/>
          </p:cNvSpPr>
          <p:nvPr/>
        </p:nvSpPr>
        <p:spPr bwMode="auto">
          <a:xfrm>
            <a:off x="228600" y="6324600"/>
            <a:ext cx="110648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l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pPr algn="l"/>
            <a:r>
              <a:rPr lang="en-US" sz="1200" b="1">
                <a:solidFill>
                  <a:srgbClr val="000000"/>
                </a:solidFill>
                <a:latin typeface="Arial" charset="0"/>
              </a:rPr>
              <a:t>HS 71 TM B2</a:t>
            </a:r>
          </a:p>
        </p:txBody>
      </p:sp>
      <p:pic>
        <p:nvPicPr>
          <p:cNvPr id="71686" name="Picture 6" descr="MCj0434425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00" y="3581400"/>
            <a:ext cx="1295400" cy="10572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6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6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3" grpId="0" build="p" bldLvl="5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0"/>
            <a:ext cx="7620000" cy="1371600"/>
          </a:xfrm>
          <a:noFill/>
          <a:ln/>
        </p:spPr>
        <p:txBody>
          <a:bodyPr/>
          <a:lstStyle/>
          <a:p>
            <a:pPr algn="ctr"/>
            <a:r>
              <a:rPr lang="en-US" b="1">
                <a:solidFill>
                  <a:srgbClr val="FFFF00"/>
                </a:solidFill>
                <a:cs typeface="Times New Roman" pitchFamily="18" charset="0"/>
              </a:rPr>
              <a:t>Methods</a:t>
            </a:r>
            <a:r>
              <a:rPr lang="en-US">
                <a:cs typeface="Times New Roman" pitchFamily="18" charset="0"/>
              </a:rPr>
              <a:t> </a:t>
            </a:r>
            <a:r>
              <a:rPr lang="en-US">
                <a:solidFill>
                  <a:schemeClr val="bg1"/>
                </a:solidFill>
                <a:cs typeface="Times New Roman" pitchFamily="18" charset="0"/>
              </a:rPr>
              <a:t>of assessing your</a:t>
            </a:r>
            <a:r>
              <a:rPr lang="en-US">
                <a:cs typeface="Times New Roman" pitchFamily="18" charset="0"/>
              </a:rPr>
              <a:t> </a:t>
            </a:r>
            <a:r>
              <a:rPr lang="en-US" b="1">
                <a:solidFill>
                  <a:srgbClr val="FFFF00"/>
                </a:solidFill>
                <a:cs typeface="Times New Roman" pitchFamily="18" charset="0"/>
              </a:rPr>
              <a:t>talents and strengths</a:t>
            </a:r>
            <a:r>
              <a:rPr lang="en-US">
                <a:cs typeface="Times New Roman" pitchFamily="18" charset="0"/>
              </a:rPr>
              <a:t> 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52600" y="2133600"/>
            <a:ext cx="6934200" cy="762000"/>
          </a:xfrm>
          <a:noFill/>
          <a:ln/>
        </p:spPr>
        <p:txBody>
          <a:bodyPr/>
          <a:lstStyle/>
          <a:p>
            <a:r>
              <a:rPr lang="en-US" sz="2800" b="0">
                <a:solidFill>
                  <a:schemeClr val="bg1"/>
                </a:solidFill>
                <a:cs typeface="Times New Roman" pitchFamily="18" charset="0"/>
              </a:rPr>
              <a:t>Keep a journal.</a:t>
            </a:r>
            <a:endParaRPr lang="en-US" sz="2800" b="0">
              <a:solidFill>
                <a:schemeClr val="bg1"/>
              </a:solidFill>
            </a:endParaRPr>
          </a:p>
          <a:p>
            <a:endParaRPr lang="en-US" sz="2800" b="0">
              <a:solidFill>
                <a:schemeClr val="bg1"/>
              </a:solidFill>
            </a:endParaRPr>
          </a:p>
        </p:txBody>
      </p:sp>
      <p:sp>
        <p:nvSpPr>
          <p:cNvPr id="75780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l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pPr algn="l"/>
            <a:r>
              <a:rPr lang="en-US" sz="1200" b="1">
                <a:solidFill>
                  <a:srgbClr val="000000"/>
                </a:solidFill>
                <a:latin typeface="Arial" charset="0"/>
              </a:rPr>
              <a:t>HS 71 TM B3 </a:t>
            </a:r>
          </a:p>
        </p:txBody>
      </p:sp>
      <p:sp>
        <p:nvSpPr>
          <p:cNvPr id="75781" name="Rectangle 5"/>
          <p:cNvSpPr>
            <a:spLocks noChangeArrowheads="1"/>
          </p:cNvSpPr>
          <p:nvPr/>
        </p:nvSpPr>
        <p:spPr bwMode="auto">
          <a:xfrm>
            <a:off x="1752600" y="3200400"/>
            <a:ext cx="72390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l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8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Visit your high school guidance counselor to see if they have any suggested assessments. </a:t>
            </a:r>
            <a:br>
              <a:rPr lang="en-US" sz="28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</a:br>
            <a:endParaRPr lang="en-US" sz="2800">
              <a:solidFill>
                <a:schemeClr val="bg1"/>
              </a:solidFill>
              <a:latin typeface="Arial" charset="0"/>
            </a:endParaRPr>
          </a:p>
          <a:p>
            <a:pPr marL="342900" indent="-342900" algn="l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8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Interview someone you think is talented; ask them how they discover their talents and strengths. </a:t>
            </a:r>
            <a:endParaRPr lang="en-US" sz="2800">
              <a:solidFill>
                <a:schemeClr val="bg1"/>
              </a:solidFill>
              <a:latin typeface="Arial" charset="0"/>
            </a:endParaRPr>
          </a:p>
          <a:p>
            <a:pPr marL="342900" indent="-342900" algn="l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endParaRPr lang="en-US" sz="2800">
              <a:solidFill>
                <a:schemeClr val="bg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57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57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57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57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79" grpId="0" build="p"/>
      <p:bldP spid="75781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228600"/>
            <a:ext cx="7620000" cy="1066800"/>
          </a:xfrm>
          <a:noFill/>
          <a:ln/>
        </p:spPr>
        <p:txBody>
          <a:bodyPr/>
          <a:lstStyle/>
          <a:p>
            <a:pPr algn="ctr"/>
            <a:r>
              <a:rPr lang="en-US">
                <a:solidFill>
                  <a:schemeClr val="bg1"/>
                </a:solidFill>
                <a:cs typeface="Times New Roman" pitchFamily="18" charset="0"/>
              </a:rPr>
              <a:t>Methods of </a:t>
            </a:r>
            <a:r>
              <a:rPr lang="en-US" b="1">
                <a:solidFill>
                  <a:srgbClr val="FFFF00"/>
                </a:solidFill>
                <a:cs typeface="Times New Roman" pitchFamily="18" charset="0"/>
              </a:rPr>
              <a:t>capitalizing</a:t>
            </a:r>
            <a:r>
              <a:rPr lang="en-US">
                <a:solidFill>
                  <a:schemeClr val="bg1"/>
                </a:solidFill>
                <a:cs typeface="Times New Roman" pitchFamily="18" charset="0"/>
              </a:rPr>
              <a:t> </a:t>
            </a:r>
            <a:br>
              <a:rPr lang="en-US">
                <a:solidFill>
                  <a:schemeClr val="bg1"/>
                </a:solidFill>
                <a:cs typeface="Times New Roman" pitchFamily="18" charset="0"/>
              </a:rPr>
            </a:br>
            <a:r>
              <a:rPr lang="en-US">
                <a:solidFill>
                  <a:schemeClr val="bg1"/>
                </a:solidFill>
                <a:cs typeface="Times New Roman" pitchFamily="18" charset="0"/>
              </a:rPr>
              <a:t>on individual </a:t>
            </a:r>
            <a:r>
              <a:rPr lang="en-US" b="1">
                <a:solidFill>
                  <a:srgbClr val="FFFF00"/>
                </a:solidFill>
                <a:cs typeface="Times New Roman" pitchFamily="18" charset="0"/>
              </a:rPr>
              <a:t>talents</a:t>
            </a:r>
            <a:r>
              <a:rPr lang="en-US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81200" y="1676400"/>
            <a:ext cx="6934200" cy="4343400"/>
          </a:xfrm>
          <a:noFill/>
          <a:ln/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3100" b="0">
                <a:solidFill>
                  <a:schemeClr val="bg1"/>
                </a:solidFill>
                <a:cs typeface="Times New Roman" pitchFamily="18" charset="0"/>
              </a:rPr>
              <a:t>Encourage and allow time for discovery of individual talents</a:t>
            </a:r>
            <a:br>
              <a:rPr lang="en-US" sz="3100" b="0">
                <a:solidFill>
                  <a:schemeClr val="bg1"/>
                </a:solidFill>
                <a:cs typeface="Times New Roman" pitchFamily="18" charset="0"/>
              </a:rPr>
            </a:br>
            <a:endParaRPr lang="en-US" sz="3100" b="0">
              <a:solidFill>
                <a:schemeClr val="bg1"/>
              </a:solidFill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en-US" sz="3100" b="0">
                <a:solidFill>
                  <a:schemeClr val="bg1"/>
                </a:solidFill>
                <a:cs typeface="Times New Roman" pitchFamily="18" charset="0"/>
              </a:rPr>
              <a:t>Make individuals feel like their talents are worthwhile</a:t>
            </a:r>
            <a:br>
              <a:rPr lang="en-US" sz="3100" b="0">
                <a:solidFill>
                  <a:schemeClr val="bg1"/>
                </a:solidFill>
                <a:cs typeface="Times New Roman" pitchFamily="18" charset="0"/>
              </a:rPr>
            </a:br>
            <a:endParaRPr lang="en-US" sz="3100" b="0">
              <a:solidFill>
                <a:schemeClr val="bg1"/>
              </a:solidFill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en-US" sz="3100" b="0">
                <a:solidFill>
                  <a:schemeClr val="bg1"/>
                </a:solidFill>
                <a:cs typeface="Times New Roman" pitchFamily="18" charset="0"/>
              </a:rPr>
              <a:t>Model the behavior of using your individual talents</a:t>
            </a:r>
            <a:br>
              <a:rPr lang="en-US" sz="3100" b="0">
                <a:solidFill>
                  <a:schemeClr val="bg1"/>
                </a:solidFill>
                <a:cs typeface="Times New Roman" pitchFamily="18" charset="0"/>
              </a:rPr>
            </a:br>
            <a:endParaRPr lang="en-US" sz="3100" b="0">
              <a:solidFill>
                <a:schemeClr val="bg1"/>
              </a:solidFill>
              <a:cs typeface="Times New Roman" pitchFamily="18" charset="0"/>
            </a:endParaRP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228600" y="61722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l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pPr algn="l"/>
            <a:r>
              <a:rPr lang="en-US" sz="1200" b="1">
                <a:solidFill>
                  <a:srgbClr val="000000"/>
                </a:solidFill>
                <a:latin typeface="Arial" charset="0"/>
              </a:rPr>
              <a:t>HS 71 TM C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228600"/>
            <a:ext cx="7620000" cy="1066800"/>
          </a:xfrm>
          <a:noFill/>
          <a:ln/>
        </p:spPr>
        <p:txBody>
          <a:bodyPr/>
          <a:lstStyle/>
          <a:p>
            <a:pPr algn="ctr"/>
            <a:r>
              <a:rPr lang="en-US">
                <a:solidFill>
                  <a:schemeClr val="bg1"/>
                </a:solidFill>
                <a:cs typeface="Times New Roman" pitchFamily="18" charset="0"/>
              </a:rPr>
              <a:t>Methods of </a:t>
            </a:r>
            <a:r>
              <a:rPr lang="en-US" b="1">
                <a:solidFill>
                  <a:srgbClr val="FFFF00"/>
                </a:solidFill>
                <a:cs typeface="Times New Roman" pitchFamily="18" charset="0"/>
              </a:rPr>
              <a:t>capitalizing</a:t>
            </a:r>
            <a:r>
              <a:rPr lang="en-US">
                <a:solidFill>
                  <a:schemeClr val="bg1"/>
                </a:solidFill>
                <a:cs typeface="Times New Roman" pitchFamily="18" charset="0"/>
              </a:rPr>
              <a:t> </a:t>
            </a:r>
            <a:br>
              <a:rPr lang="en-US">
                <a:solidFill>
                  <a:schemeClr val="bg1"/>
                </a:solidFill>
                <a:cs typeface="Times New Roman" pitchFamily="18" charset="0"/>
              </a:rPr>
            </a:br>
            <a:r>
              <a:rPr lang="en-US">
                <a:solidFill>
                  <a:schemeClr val="bg1"/>
                </a:solidFill>
                <a:cs typeface="Times New Roman" pitchFamily="18" charset="0"/>
              </a:rPr>
              <a:t>on individual </a:t>
            </a:r>
            <a:r>
              <a:rPr lang="en-US" b="1">
                <a:solidFill>
                  <a:srgbClr val="FFFF00"/>
                </a:solidFill>
                <a:cs typeface="Times New Roman" pitchFamily="18" charset="0"/>
              </a:rPr>
              <a:t>talents</a:t>
            </a:r>
            <a:r>
              <a:rPr lang="en-US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81200" y="1676400"/>
            <a:ext cx="6934200" cy="4343400"/>
          </a:xfrm>
          <a:noFill/>
          <a:ln/>
        </p:spPr>
        <p:txBody>
          <a:bodyPr/>
          <a:lstStyle/>
          <a:p>
            <a:pPr>
              <a:buFontTx/>
              <a:buNone/>
            </a:pPr>
            <a:endParaRPr lang="en-US" sz="3100" b="0">
              <a:solidFill>
                <a:schemeClr val="bg1"/>
              </a:solidFill>
              <a:cs typeface="Times New Roman" pitchFamily="18" charset="0"/>
            </a:endParaRPr>
          </a:p>
          <a:p>
            <a:r>
              <a:rPr lang="en-US" sz="3100" b="0">
                <a:solidFill>
                  <a:schemeClr val="bg1"/>
                </a:solidFill>
                <a:cs typeface="Times New Roman" pitchFamily="18" charset="0"/>
              </a:rPr>
              <a:t>Show the team examples of what can be accomplished when utilizing everyone’s talents</a:t>
            </a:r>
            <a:br>
              <a:rPr lang="en-US" sz="3100" b="0">
                <a:solidFill>
                  <a:schemeClr val="bg1"/>
                </a:solidFill>
                <a:cs typeface="Times New Roman" pitchFamily="18" charset="0"/>
              </a:rPr>
            </a:br>
            <a:endParaRPr lang="en-US" sz="3100" b="0">
              <a:solidFill>
                <a:schemeClr val="bg1"/>
              </a:solidFill>
              <a:cs typeface="Times New Roman" pitchFamily="18" charset="0"/>
            </a:endParaRPr>
          </a:p>
          <a:p>
            <a:r>
              <a:rPr lang="en-US" sz="3100" b="0">
                <a:solidFill>
                  <a:schemeClr val="bg1"/>
                </a:solidFill>
                <a:cs typeface="Times New Roman" pitchFamily="18" charset="0"/>
              </a:rPr>
              <a:t>Match talents to tasks that need to be accomplished</a:t>
            </a:r>
            <a:r>
              <a:rPr lang="en-US" sz="3100" b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87044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l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pPr algn="l"/>
            <a:r>
              <a:rPr lang="en-US" sz="1200" b="1">
                <a:solidFill>
                  <a:srgbClr val="000000"/>
                </a:solidFill>
                <a:latin typeface="Arial" charset="0"/>
              </a:rPr>
              <a:t>HS 71 TM C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K Template">
  <a:themeElements>
    <a:clrScheme name="LK Template 1">
      <a:dk1>
        <a:srgbClr val="336699"/>
      </a:dk1>
      <a:lt1>
        <a:srgbClr val="FFFFFF"/>
      </a:lt1>
      <a:dk2>
        <a:srgbClr val="0066FF"/>
      </a:dk2>
      <a:lt2>
        <a:srgbClr val="AFB5D2"/>
      </a:lt2>
      <a:accent1>
        <a:srgbClr val="66CCFF"/>
      </a:accent1>
      <a:accent2>
        <a:srgbClr val="99FFCC"/>
      </a:accent2>
      <a:accent3>
        <a:srgbClr val="FFFFFF"/>
      </a:accent3>
      <a:accent4>
        <a:srgbClr val="2A5682"/>
      </a:accent4>
      <a:accent5>
        <a:srgbClr val="B8E2FF"/>
      </a:accent5>
      <a:accent6>
        <a:srgbClr val="8AE7B9"/>
      </a:accent6>
      <a:hlink>
        <a:srgbClr val="FF99FF"/>
      </a:hlink>
      <a:folHlink>
        <a:srgbClr val="CCCCFF"/>
      </a:folHlink>
    </a:clrScheme>
    <a:fontScheme name="LK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K Template 1">
        <a:dk1>
          <a:srgbClr val="336699"/>
        </a:dk1>
        <a:lt1>
          <a:srgbClr val="FFFFFF"/>
        </a:lt1>
        <a:dk2>
          <a:srgbClr val="0066FF"/>
        </a:dk2>
        <a:lt2>
          <a:srgbClr val="AFB5D2"/>
        </a:lt2>
        <a:accent1>
          <a:srgbClr val="66CCFF"/>
        </a:accent1>
        <a:accent2>
          <a:srgbClr val="99FFCC"/>
        </a:accent2>
        <a:accent3>
          <a:srgbClr val="FFFFFF"/>
        </a:accent3>
        <a:accent4>
          <a:srgbClr val="2A5682"/>
        </a:accent4>
        <a:accent5>
          <a:srgbClr val="B8E2FF"/>
        </a:accent5>
        <a:accent6>
          <a:srgbClr val="8AE7B9"/>
        </a:accent6>
        <a:hlink>
          <a:srgbClr val="FF99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2">
        <a:dk1>
          <a:srgbClr val="003366"/>
        </a:dk1>
        <a:lt1>
          <a:srgbClr val="CCECFF"/>
        </a:lt1>
        <a:dk2>
          <a:srgbClr val="4B3384"/>
        </a:dk2>
        <a:lt2>
          <a:srgbClr val="849CBB"/>
        </a:lt2>
        <a:accent1>
          <a:srgbClr val="90DBFF"/>
        </a:accent1>
        <a:accent2>
          <a:srgbClr val="99FFCC"/>
        </a:accent2>
        <a:accent3>
          <a:srgbClr val="E2F4FF"/>
        </a:accent3>
        <a:accent4>
          <a:srgbClr val="002A56"/>
        </a:accent4>
        <a:accent5>
          <a:srgbClr val="C6EAFF"/>
        </a:accent5>
        <a:accent6>
          <a:srgbClr val="8AE7B9"/>
        </a:accent6>
        <a:hlink>
          <a:srgbClr val="DFC0FF"/>
        </a:hlink>
        <a:folHlink>
          <a:srgbClr val="6DC5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770B23C-DFB5-4F09-A5C1-828176A6EF2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E2ECDFC-39CE-476A-85F0-420F29968250}">
  <ds:schemaRefs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schemas.microsoft.com/office/2006/documentManagement/types"/>
    <ds:schemaRef ds:uri="7d75d6f9-8bd4-4602-97a0-53722360a9f2"/>
    <ds:schemaRef ds:uri="http://purl.org/dc/terms/"/>
    <ds:schemaRef ds:uri="http://purl.org/dc/dcmitype/"/>
    <ds:schemaRef ds:uri="http://schemas.microsoft.com/office/infopath/2007/PartnerControl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5C23530D-6D6E-4EC6-A183-C6B477BC749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2884</TotalTime>
  <Words>234</Words>
  <Application>Microsoft Office PowerPoint</Application>
  <PresentationFormat>On-screen Show (4:3)</PresentationFormat>
  <Paragraphs>60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Lucida Calligraphy</vt:lpstr>
      <vt:lpstr>Times New Roman</vt:lpstr>
      <vt:lpstr>LK Template</vt:lpstr>
      <vt:lpstr>Appreciating Individual Talents and Strengths</vt:lpstr>
      <vt:lpstr>Identifying individual  talents and strengths</vt:lpstr>
      <vt:lpstr>Methods of assessing your talents and strengths </vt:lpstr>
      <vt:lpstr>Methods of assessing your talents and strengths </vt:lpstr>
      <vt:lpstr>Methods of assessing your talents and strengths </vt:lpstr>
      <vt:lpstr>Methods of capitalizing  on individual talents </vt:lpstr>
      <vt:lpstr>Methods of capitalizing  on individual talents 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10</cp:revision>
  <cp:lastPrinted>1601-01-01T00:00:00Z</cp:lastPrinted>
  <dcterms:created xsi:type="dcterms:W3CDTF">2003-11-25T06:13:37Z</dcterms:created>
  <dcterms:modified xsi:type="dcterms:W3CDTF">2018-07-09T19:06:00Z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