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2"/>
  </p:notesMasterIdLst>
  <p:handoutMasterIdLst>
    <p:handoutMasterId r:id="rId13"/>
  </p:handoutMasterIdLst>
  <p:sldIdLst>
    <p:sldId id="263" r:id="rId5"/>
    <p:sldId id="256" r:id="rId6"/>
    <p:sldId id="257" r:id="rId7"/>
    <p:sldId id="261" r:id="rId8"/>
    <p:sldId id="262" r:id="rId9"/>
    <p:sldId id="259" r:id="rId10"/>
    <p:sldId id="264" r:id="rId11"/>
  </p:sldIdLst>
  <p:sldSz cx="9144000" cy="6858000" type="screen4x3"/>
  <p:notesSz cx="6858000" cy="9144000"/>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9D1BC00A-927C-4DE8-82C8-2D1BEDFACD49}"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346F6894-8553-4877-8774-E46BA6F2D44F}"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02C9DB-BF57-4A5D-9F08-DBD2229C1F85}" type="slidenum">
              <a:rPr lang="en-US"/>
              <a:pPr/>
              <a:t>1</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8EC37C-C6D4-4973-AE72-C13E420C34FE}" type="slidenum">
              <a:rPr lang="en-US"/>
              <a:pPr/>
              <a:t>2</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6F3771-E590-4BEC-A016-30E3555C9675}" type="slidenum">
              <a:rPr lang="en-US"/>
              <a:pPr/>
              <a:t>3</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D5AD29-01B0-449C-84D8-D9B136721B69}" type="slidenum">
              <a:rPr lang="en-US"/>
              <a:pPr/>
              <a:t>4</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8258C0-EB44-4154-A9E9-C4F25C5FA367}" type="slidenum">
              <a:rPr lang="en-US"/>
              <a:pPr/>
              <a:t>5</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569F87-5D4F-4716-B291-99C3EB7732FE}" type="slidenum">
              <a:rPr lang="en-US"/>
              <a:pPr/>
              <a:t>6</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C437B3-D1CE-42B2-A0E9-A7B3113AC837}" type="slidenum">
              <a:rPr lang="en-US"/>
              <a:pPr/>
              <a:t>7</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3426" name="AutoShape 2"/>
          <p:cNvSpPr>
            <a:spLocks noChangeArrowheads="1"/>
          </p:cNvSpPr>
          <p:nvPr userDrawn="1"/>
        </p:nvSpPr>
        <p:spPr bwMode="auto">
          <a:xfrm>
            <a:off x="228600" y="381000"/>
            <a:ext cx="8686800" cy="5638800"/>
          </a:xfrm>
          <a:prstGeom prst="roundRect">
            <a:avLst>
              <a:gd name="adj" fmla="val 7912"/>
            </a:avLst>
          </a:prstGeom>
          <a:solidFill>
            <a:srgbClr val="FF0000"/>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103427"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eaLnBrk="1" hangingPunct="1"/>
            <a:endParaRPr lang="en-US" sz="2400">
              <a:latin typeface="Times New Roman" pitchFamily="18" charset="0"/>
            </a:endParaRPr>
          </a:p>
        </p:txBody>
      </p:sp>
      <p:sp>
        <p:nvSpPr>
          <p:cNvPr id="103428"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rgbClr val="FFFF00"/>
            </a:solidFill>
            <a:round/>
            <a:headEnd/>
            <a:tailEnd/>
          </a:ln>
          <a:effectLst/>
        </p:spPr>
        <p:txBody>
          <a:bodyPr wrap="none" anchor="ctr"/>
          <a:lstStyle/>
          <a:p>
            <a:pPr algn="ctr" eaLnBrk="1" hangingPunct="1"/>
            <a:endParaRPr lang="en-US"/>
          </a:p>
        </p:txBody>
      </p:sp>
      <p:sp>
        <p:nvSpPr>
          <p:cNvPr id="103429" name="Rectangle 5"/>
          <p:cNvSpPr>
            <a:spLocks noGrp="1" noChangeArrowheads="1"/>
          </p:cNvSpPr>
          <p:nvPr>
            <p:ph type="ctrTitle"/>
          </p:nvPr>
        </p:nvSpPr>
        <p:spPr>
          <a:xfrm>
            <a:off x="685800" y="857250"/>
            <a:ext cx="7772400" cy="2266950"/>
          </a:xfrm>
        </p:spPr>
        <p:txBody>
          <a:bodyPr anchor="ctr" anchorCtr="1"/>
          <a:lstStyle>
            <a:lvl1pPr algn="ctr">
              <a:defRPr sz="4100" i="1">
                <a:solidFill>
                  <a:schemeClr val="tx1"/>
                </a:solidFill>
              </a:defRPr>
            </a:lvl1pPr>
          </a:lstStyle>
          <a:p>
            <a:r>
              <a:rPr lang="en-US"/>
              <a:t>Click to edit Master title style</a:t>
            </a:r>
          </a:p>
        </p:txBody>
      </p:sp>
      <p:sp>
        <p:nvSpPr>
          <p:cNvPr id="103430"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US"/>
              <a:t>Click to edit Master subtitle style</a:t>
            </a:r>
          </a:p>
        </p:txBody>
      </p:sp>
      <p:sp>
        <p:nvSpPr>
          <p:cNvPr id="103431" name="Rectangle 7"/>
          <p:cNvSpPr>
            <a:spLocks noGrp="1" noChangeArrowheads="1"/>
          </p:cNvSpPr>
          <p:nvPr>
            <p:ph type="dt" sz="half" idx="2"/>
          </p:nvPr>
        </p:nvSpPr>
        <p:spPr/>
        <p:txBody>
          <a:bodyPr/>
          <a:lstStyle>
            <a:lvl1pPr>
              <a:defRPr/>
            </a:lvl1pPr>
          </a:lstStyle>
          <a:p>
            <a:endParaRPr lang="en-US"/>
          </a:p>
        </p:txBody>
      </p:sp>
      <p:sp>
        <p:nvSpPr>
          <p:cNvPr id="103432" name="Rectangle 8"/>
          <p:cNvSpPr>
            <a:spLocks noGrp="1" noChangeArrowheads="1"/>
          </p:cNvSpPr>
          <p:nvPr>
            <p:ph type="ftr" sz="quarter" idx="3"/>
          </p:nvPr>
        </p:nvSpPr>
        <p:spPr>
          <a:xfrm>
            <a:off x="3352800" y="6391275"/>
            <a:ext cx="2895600" cy="457200"/>
          </a:xfrm>
        </p:spPr>
        <p:txBody>
          <a:bodyPr/>
          <a:lstStyle>
            <a:lvl1pPr>
              <a:defRPr/>
            </a:lvl1pPr>
          </a:lstStyle>
          <a:p>
            <a:endParaRPr lang="en-US"/>
          </a:p>
        </p:txBody>
      </p:sp>
      <p:sp>
        <p:nvSpPr>
          <p:cNvPr id="103433" name="Rectangle 9"/>
          <p:cNvSpPr>
            <a:spLocks noGrp="1" noChangeArrowheads="1"/>
          </p:cNvSpPr>
          <p:nvPr>
            <p:ph type="sldNum" sz="quarter" idx="4"/>
          </p:nvPr>
        </p:nvSpPr>
        <p:spPr>
          <a:xfrm>
            <a:off x="6858000" y="6391275"/>
            <a:ext cx="1600200" cy="457200"/>
          </a:xfrm>
        </p:spPr>
        <p:txBody>
          <a:bodyPr/>
          <a:lstStyle>
            <a:lvl1pPr>
              <a:defRPr/>
            </a:lvl1pPr>
          </a:lstStyle>
          <a:p>
            <a:fld id="{45FF7EA4-CFCC-4AEE-A834-0021CAF0F168}"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C3136E-032C-4812-8A30-5EDC763C4423}"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B7B7C5B-3975-43A0-A2A3-43E6453A6BBE}"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 y="4000500"/>
            <a:ext cx="7696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62000" y="6391275"/>
            <a:ext cx="2057400" cy="457200"/>
          </a:xfrm>
        </p:spPr>
        <p:txBody>
          <a:bodyPr/>
          <a:lstStyle>
            <a:lvl1pPr>
              <a:defRPr/>
            </a:lvl1pPr>
          </a:lstStyle>
          <a:p>
            <a:endParaRPr lang="en-US"/>
          </a:p>
        </p:txBody>
      </p:sp>
      <p:sp>
        <p:nvSpPr>
          <p:cNvPr id="6" name="Footer Placeholder 5"/>
          <p:cNvSpPr>
            <a:spLocks noGrp="1"/>
          </p:cNvSpPr>
          <p:nvPr>
            <p:ph type="ftr" sz="quarter" idx="11"/>
          </p:nvPr>
        </p:nvSpPr>
        <p:spPr>
          <a:xfrm>
            <a:off x="3352800" y="6403975"/>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858000" y="6400800"/>
            <a:ext cx="1600200" cy="457200"/>
          </a:xfrm>
        </p:spPr>
        <p:txBody>
          <a:bodyPr/>
          <a:lstStyle>
            <a:lvl1pPr>
              <a:defRPr/>
            </a:lvl1pPr>
          </a:lstStyle>
          <a:p>
            <a:fld id="{AC15DD34-B934-4EE0-A799-76F80E95D89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A7FE297-8E0E-4CCD-83D6-31B4FE4920D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B19B38-8437-46E8-A888-2E527910BC9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D9E210B-DCA0-467B-BC40-5672DF85874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2B2626A-9766-4883-AA34-F43DCC3744D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27A40CB-BD47-4CC8-A182-1CE4E0E73966}"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9430B93-05F1-46A2-8FF4-3B6FEB6E6ABC}"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7A28DED-EC31-40CD-8884-BB6BFC25E8B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59E99FA-C30C-4F22-A291-4B74A1B1F04F}"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403"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04"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102405"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endParaRPr lang="en-US"/>
          </a:p>
        </p:txBody>
      </p:sp>
      <p:sp>
        <p:nvSpPr>
          <p:cNvPr id="102406"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fld id="{81487F18-3EF0-44F6-AE5A-D3E71D87F0AE}" type="slidenum">
              <a:rPr lang="en-US"/>
              <a:pPr/>
              <a:t>‹#›</a:t>
            </a:fld>
            <a:endParaRPr lang="en-US"/>
          </a:p>
        </p:txBody>
      </p:sp>
      <p:grpSp>
        <p:nvGrpSpPr>
          <p:cNvPr id="102407" name="Group 7"/>
          <p:cNvGrpSpPr>
            <a:grpSpLocks/>
          </p:cNvGrpSpPr>
          <p:nvPr/>
        </p:nvGrpSpPr>
        <p:grpSpPr bwMode="auto">
          <a:xfrm>
            <a:off x="168275" y="228600"/>
            <a:ext cx="8823325" cy="6096000"/>
            <a:chOff x="106" y="144"/>
            <a:chExt cx="5558" cy="3840"/>
          </a:xfrm>
        </p:grpSpPr>
        <p:sp>
          <p:nvSpPr>
            <p:cNvPr id="102408" name="AutoShape 8"/>
            <p:cNvSpPr>
              <a:spLocks noChangeArrowheads="1"/>
            </p:cNvSpPr>
            <p:nvPr/>
          </p:nvSpPr>
          <p:spPr bwMode="auto">
            <a:xfrm>
              <a:off x="106" y="144"/>
              <a:ext cx="5558" cy="3840"/>
            </a:xfrm>
            <a:prstGeom prst="roundRect">
              <a:avLst>
                <a:gd name="adj" fmla="val 11046"/>
              </a:avLst>
            </a:prstGeom>
            <a:noFill/>
            <a:ln w="28575">
              <a:solidFill>
                <a:srgbClr val="FF0000"/>
              </a:solidFill>
              <a:round/>
              <a:headEnd/>
              <a:tailEnd/>
            </a:ln>
            <a:effectLst/>
          </p:spPr>
          <p:txBody>
            <a:bodyPr wrap="none" anchor="ctr"/>
            <a:lstStyle/>
            <a:p>
              <a:pPr algn="ctr" eaLnBrk="1" hangingPunct="1"/>
              <a:endParaRPr lang="en-US" sz="2400">
                <a:latin typeface="Times New Roman" pitchFamily="18" charset="0"/>
              </a:endParaRPr>
            </a:p>
          </p:txBody>
        </p:sp>
        <p:sp>
          <p:nvSpPr>
            <p:cNvPr id="102409" name="Line 9"/>
            <p:cNvSpPr>
              <a:spLocks noChangeShapeType="1"/>
            </p:cNvSpPr>
            <p:nvPr/>
          </p:nvSpPr>
          <p:spPr bwMode="auto">
            <a:xfrm>
              <a:off x="480" y="1077"/>
              <a:ext cx="4848" cy="0"/>
            </a:xfrm>
            <a:prstGeom prst="line">
              <a:avLst/>
            </a:prstGeom>
            <a:noFill/>
            <a:ln w="38100">
              <a:solidFill>
                <a:srgbClr val="FF0000"/>
              </a:solidFill>
              <a:round/>
              <a:headEnd/>
              <a:tailEnd/>
            </a:ln>
            <a:effectLst/>
          </p:spPr>
          <p:txBody>
            <a:bodyPr/>
            <a:lstStyle/>
            <a:p>
              <a:endParaRPr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defRPr>
      </a:lvl2pPr>
      <a:lvl3pPr algn="l" rtl="0" fontAlgn="base">
        <a:spcBef>
          <a:spcPct val="0"/>
        </a:spcBef>
        <a:spcAft>
          <a:spcPct val="0"/>
        </a:spcAft>
        <a:defRPr sz="3300">
          <a:solidFill>
            <a:schemeClr val="tx2"/>
          </a:solidFill>
          <a:latin typeface="Arial Black" pitchFamily="34" charset="0"/>
        </a:defRPr>
      </a:lvl3pPr>
      <a:lvl4pPr algn="l" rtl="0" fontAlgn="base">
        <a:spcBef>
          <a:spcPct val="0"/>
        </a:spcBef>
        <a:spcAft>
          <a:spcPct val="0"/>
        </a:spcAft>
        <a:defRPr sz="3300">
          <a:solidFill>
            <a:schemeClr val="tx2"/>
          </a:solidFill>
          <a:latin typeface="Arial Black" pitchFamily="34" charset="0"/>
        </a:defRPr>
      </a:lvl4pPr>
      <a:lvl5pPr algn="l" rtl="0" fontAlgn="base">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762000" y="990600"/>
            <a:ext cx="7543800" cy="1600200"/>
          </a:xfrm>
          <a:noFill/>
          <a:ln/>
        </p:spPr>
        <p:txBody>
          <a:bodyPr lIns="92075" tIns="46038" rIns="92075" bIns="46038" anchor="b" anchorCtr="0"/>
          <a:lstStyle/>
          <a:p>
            <a:r>
              <a:rPr lang="en-US"/>
              <a:t>Appreciating Cultural Diversity</a:t>
            </a:r>
          </a:p>
        </p:txBody>
      </p:sp>
      <p:sp>
        <p:nvSpPr>
          <p:cNvPr id="70659" name="Rectangle 3"/>
          <p:cNvSpPr>
            <a:spLocks noGrp="1" noChangeArrowheads="1"/>
          </p:cNvSpPr>
          <p:nvPr>
            <p:ph type="subTitle" idx="1"/>
          </p:nvPr>
        </p:nvSpPr>
        <p:spPr>
          <a:xfrm>
            <a:off x="1676400" y="3581400"/>
            <a:ext cx="6172200" cy="1752600"/>
          </a:xfrm>
          <a:noFill/>
          <a:ln/>
        </p:spPr>
        <p:txBody>
          <a:bodyPr lIns="92075" tIns="46038" rIns="92075" bIns="46038"/>
          <a:lstStyle/>
          <a:p>
            <a:r>
              <a:rPr lang="en-US"/>
              <a:t>How do we play as a team?</a:t>
            </a:r>
          </a:p>
          <a:p>
            <a:endParaRPr lang="en-US"/>
          </a:p>
        </p:txBody>
      </p:sp>
      <p:sp>
        <p:nvSpPr>
          <p:cNvPr id="70660" name="Text Box 4"/>
          <p:cNvSpPr txBox="1">
            <a:spLocks noChangeArrowheads="1"/>
          </p:cNvSpPr>
          <p:nvPr/>
        </p:nvSpPr>
        <p:spPr bwMode="auto">
          <a:xfrm>
            <a:off x="0" y="6218238"/>
            <a:ext cx="1219200" cy="639762"/>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t>Stage Two of Development</a:t>
            </a:r>
            <a:br>
              <a:rPr lang="en-US" sz="1200" b="1"/>
            </a:br>
            <a:r>
              <a:rPr lang="en-US" sz="1200" b="1"/>
              <a:t>WE </a:t>
            </a:r>
          </a:p>
        </p:txBody>
      </p:sp>
      <p:sp>
        <p:nvSpPr>
          <p:cNvPr id="70661" name="Text Box 5"/>
          <p:cNvSpPr txBox="1">
            <a:spLocks noChangeArrowheads="1"/>
          </p:cNvSpPr>
          <p:nvPr/>
        </p:nvSpPr>
        <p:spPr bwMode="auto">
          <a:xfrm>
            <a:off x="0" y="5943600"/>
            <a:ext cx="1066800" cy="274638"/>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t>HS 72</a:t>
            </a:r>
          </a:p>
        </p:txBody>
      </p:sp>
      <p:pic>
        <p:nvPicPr>
          <p:cNvPr id="70662" name="Picture 6" descr="LKLOGO"/>
          <p:cNvPicPr>
            <a:picLocks noChangeAspect="1" noChangeArrowheads="1"/>
          </p:cNvPicPr>
          <p:nvPr/>
        </p:nvPicPr>
        <p:blipFill>
          <a:blip r:embed="rId3"/>
          <a:srcRect/>
          <a:stretch>
            <a:fillRect/>
          </a:stretch>
        </p:blipFill>
        <p:spPr bwMode="auto">
          <a:xfrm>
            <a:off x="7010400" y="5180013"/>
            <a:ext cx="2133600" cy="167798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857250"/>
            <a:ext cx="7772400" cy="1581150"/>
          </a:xfrm>
          <a:noFill/>
          <a:ln/>
        </p:spPr>
        <p:txBody>
          <a:bodyPr lIns="92075" tIns="46038" rIns="92075" bIns="46038" anchor="b" anchorCtr="0"/>
          <a:lstStyle/>
          <a:p>
            <a:r>
              <a:rPr lang="en-US" sz="6700">
                <a:cs typeface="Times New Roman" pitchFamily="18" charset="0"/>
              </a:rPr>
              <a:t>Diversity-</a:t>
            </a:r>
          </a:p>
        </p:txBody>
      </p:sp>
      <p:sp>
        <p:nvSpPr>
          <p:cNvPr id="4099" name="Rectangle 3"/>
          <p:cNvSpPr>
            <a:spLocks noGrp="1" noChangeArrowheads="1"/>
          </p:cNvSpPr>
          <p:nvPr>
            <p:ph type="subTitle" idx="1"/>
          </p:nvPr>
        </p:nvSpPr>
        <p:spPr>
          <a:xfrm>
            <a:off x="1752600" y="3781425"/>
            <a:ext cx="5187950" cy="1690688"/>
          </a:xfrm>
          <a:noFill/>
          <a:ln/>
        </p:spPr>
        <p:txBody>
          <a:bodyPr lIns="92075" tIns="46038" rIns="92075" bIns="46038"/>
          <a:lstStyle/>
          <a:p>
            <a:pPr marL="457200" lvl="1" indent="0" algn="ctr">
              <a:buFontTx/>
              <a:buNone/>
            </a:pPr>
            <a:r>
              <a:rPr lang="en-US" sz="3000" b="1">
                <a:cs typeface="Times New Roman" pitchFamily="18" charset="0"/>
              </a:rPr>
              <a:t>Being </a:t>
            </a:r>
            <a:r>
              <a:rPr lang="en-US" sz="3000" b="1">
                <a:solidFill>
                  <a:srgbClr val="FF0000"/>
                </a:solidFill>
                <a:cs typeface="Times New Roman" pitchFamily="18" charset="0"/>
              </a:rPr>
              <a:t>different</a:t>
            </a:r>
            <a:r>
              <a:rPr lang="en-US" sz="3000" b="1">
                <a:cs typeface="Times New Roman" pitchFamily="18" charset="0"/>
              </a:rPr>
              <a:t> from one another.</a:t>
            </a:r>
            <a:r>
              <a:rPr lang="en-US" b="1">
                <a:cs typeface="Times New Roman" pitchFamily="18" charset="0"/>
              </a:rPr>
              <a:t> </a:t>
            </a:r>
            <a:endParaRPr lang="en-US" b="1"/>
          </a:p>
        </p:txBody>
      </p:sp>
      <p:sp>
        <p:nvSpPr>
          <p:cNvPr id="4102" name="Text Box 6"/>
          <p:cNvSpPr txBox="1">
            <a:spLocks noChangeArrowheads="1"/>
          </p:cNvSpPr>
          <p:nvPr/>
        </p:nvSpPr>
        <p:spPr bwMode="auto">
          <a:xfrm>
            <a:off x="152400" y="6248400"/>
            <a:ext cx="1149350" cy="639763"/>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Interest Approach</a:t>
            </a:r>
          </a:p>
          <a:p>
            <a:pPr eaLnBrk="1" hangingPunct="1"/>
            <a:r>
              <a:rPr lang="en-US" sz="1200" b="1">
                <a:solidFill>
                  <a:srgbClr val="000000"/>
                </a:solidFill>
              </a:rPr>
              <a:t>HS 72 TM A1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a:ln/>
        </p:spPr>
        <p:txBody>
          <a:bodyPr lIns="92075" tIns="46038" rIns="92075" bIns="46038"/>
          <a:lstStyle/>
          <a:p>
            <a:r>
              <a:rPr lang="en-US" sz="4900" b="1">
                <a:solidFill>
                  <a:srgbClr val="000000"/>
                </a:solidFill>
                <a:cs typeface="Times New Roman" pitchFamily="18" charset="0"/>
              </a:rPr>
              <a:t>Diversity-</a:t>
            </a:r>
          </a:p>
        </p:txBody>
      </p:sp>
      <p:sp>
        <p:nvSpPr>
          <p:cNvPr id="5123" name="Rectangle 3"/>
          <p:cNvSpPr>
            <a:spLocks noGrp="1" noChangeArrowheads="1"/>
          </p:cNvSpPr>
          <p:nvPr>
            <p:ph type="body" sz="half" idx="1"/>
          </p:nvPr>
        </p:nvSpPr>
        <p:spPr>
          <a:xfrm>
            <a:off x="1143000" y="2819400"/>
            <a:ext cx="6308725" cy="469900"/>
          </a:xfrm>
          <a:noFill/>
          <a:ln/>
        </p:spPr>
        <p:txBody>
          <a:bodyPr lIns="92075" tIns="46038" rIns="92075" bIns="46038"/>
          <a:lstStyle/>
          <a:p>
            <a:pPr eaLnBrk="0" hangingPunct="0">
              <a:buFont typeface="Wingdings" pitchFamily="2" charset="2"/>
              <a:buNone/>
            </a:pPr>
            <a:r>
              <a:rPr lang="en-US" sz="2700" b="1">
                <a:cs typeface="Times New Roman" pitchFamily="18" charset="0"/>
              </a:rPr>
              <a:t>Culture</a:t>
            </a:r>
            <a:endParaRPr lang="en-US" sz="2700" b="1" i="1">
              <a:cs typeface="Times New Roman" pitchFamily="18" charset="0"/>
            </a:endParaRPr>
          </a:p>
        </p:txBody>
      </p:sp>
      <p:sp>
        <p:nvSpPr>
          <p:cNvPr id="5209" name="Text Box 89"/>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72 TM A2 </a:t>
            </a:r>
          </a:p>
        </p:txBody>
      </p:sp>
      <p:sp>
        <p:nvSpPr>
          <p:cNvPr id="5210" name="Rectangle 90"/>
          <p:cNvSpPr>
            <a:spLocks noChangeArrowheads="1"/>
          </p:cNvSpPr>
          <p:nvPr/>
        </p:nvSpPr>
        <p:spPr bwMode="auto">
          <a:xfrm>
            <a:off x="2057400" y="3657600"/>
            <a:ext cx="6248400" cy="1295400"/>
          </a:xfrm>
          <a:prstGeom prst="rect">
            <a:avLst/>
          </a:prstGeom>
          <a:noFill/>
          <a:ln w="9525">
            <a:noFill/>
            <a:miter lim="800000"/>
            <a:headEnd/>
            <a:tailEnd/>
          </a:ln>
          <a:effectLst/>
        </p:spPr>
        <p:txBody>
          <a:bodyPr lIns="92075" tIns="46038" rIns="92075" bIns="46038"/>
          <a:lstStyle/>
          <a:p>
            <a:pPr marL="742950" lvl="1" indent="-285750">
              <a:spcBef>
                <a:spcPct val="20000"/>
              </a:spcBef>
              <a:buFontTx/>
              <a:buChar char="–"/>
            </a:pPr>
            <a:r>
              <a:rPr lang="en-US" sz="2400">
                <a:cs typeface="Times New Roman" pitchFamily="18" charset="0"/>
              </a:rPr>
              <a:t>encompasses</a:t>
            </a:r>
            <a:r>
              <a:rPr lang="en-US" sz="2400" i="1">
                <a:cs typeface="Times New Roman" pitchFamily="18" charset="0"/>
              </a:rPr>
              <a:t> </a:t>
            </a:r>
            <a:r>
              <a:rPr lang="en-US" sz="2400">
                <a:cs typeface="Times New Roman" pitchFamily="18" charset="0"/>
              </a:rPr>
              <a:t>the skills, arts, traditions, and practices of any given group of people. </a:t>
            </a:r>
          </a:p>
        </p:txBody>
      </p:sp>
      <p:pic>
        <p:nvPicPr>
          <p:cNvPr id="5211" name="Picture 91" descr="MCj01863080000[1]"/>
          <p:cNvPicPr>
            <a:picLocks noChangeAspect="1" noChangeArrowheads="1"/>
          </p:cNvPicPr>
          <p:nvPr/>
        </p:nvPicPr>
        <p:blipFill>
          <a:blip r:embed="rId3"/>
          <a:srcRect/>
          <a:stretch>
            <a:fillRect/>
          </a:stretch>
        </p:blipFill>
        <p:spPr bwMode="auto">
          <a:xfrm>
            <a:off x="914400" y="4343400"/>
            <a:ext cx="1289050" cy="1828800"/>
          </a:xfrm>
          <a:prstGeom prst="rect">
            <a:avLst/>
          </a:prstGeom>
          <a:noFill/>
        </p:spPr>
      </p:pic>
      <p:pic>
        <p:nvPicPr>
          <p:cNvPr id="5212" name="Picture 92" descr="MCj01862620000[1]"/>
          <p:cNvPicPr>
            <a:picLocks noChangeAspect="1" noChangeArrowheads="1"/>
          </p:cNvPicPr>
          <p:nvPr/>
        </p:nvPicPr>
        <p:blipFill>
          <a:blip r:embed="rId4"/>
          <a:srcRect/>
          <a:stretch>
            <a:fillRect/>
          </a:stretch>
        </p:blipFill>
        <p:spPr bwMode="auto">
          <a:xfrm>
            <a:off x="7162800" y="1752600"/>
            <a:ext cx="1460500" cy="181927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noFill/>
          <a:ln/>
        </p:spPr>
        <p:txBody>
          <a:bodyPr lIns="92075" tIns="46038" rIns="92075" bIns="46038"/>
          <a:lstStyle/>
          <a:p>
            <a:r>
              <a:rPr lang="en-US" sz="4500" b="1">
                <a:solidFill>
                  <a:srgbClr val="000000"/>
                </a:solidFill>
                <a:cs typeface="Times New Roman" pitchFamily="18" charset="0"/>
              </a:rPr>
              <a:t>Diversity-</a:t>
            </a:r>
          </a:p>
        </p:txBody>
      </p:sp>
      <p:sp>
        <p:nvSpPr>
          <p:cNvPr id="68611" name="Rectangle 3"/>
          <p:cNvSpPr>
            <a:spLocks noGrp="1" noChangeArrowheads="1"/>
          </p:cNvSpPr>
          <p:nvPr>
            <p:ph type="body" sz="half" idx="1"/>
          </p:nvPr>
        </p:nvSpPr>
        <p:spPr>
          <a:xfrm>
            <a:off x="1143000" y="2133600"/>
            <a:ext cx="6308725" cy="469900"/>
          </a:xfrm>
          <a:noFill/>
          <a:ln/>
        </p:spPr>
        <p:txBody>
          <a:bodyPr lIns="92075" tIns="46038" rIns="92075" bIns="46038"/>
          <a:lstStyle/>
          <a:p>
            <a:pPr eaLnBrk="0" hangingPunct="0">
              <a:buFont typeface="Wingdings" pitchFamily="2" charset="2"/>
              <a:buNone/>
            </a:pPr>
            <a:r>
              <a:rPr lang="en-US" sz="2700" b="1">
                <a:cs typeface="Times New Roman" pitchFamily="18" charset="0"/>
              </a:rPr>
              <a:t>Cultural Shock </a:t>
            </a:r>
          </a:p>
        </p:txBody>
      </p:sp>
      <p:sp>
        <p:nvSpPr>
          <p:cNvPr id="68612"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2</a:t>
            </a:r>
          </a:p>
          <a:p>
            <a:pPr eaLnBrk="1" hangingPunct="1"/>
            <a:r>
              <a:rPr lang="en-US" sz="1200" b="1">
                <a:solidFill>
                  <a:srgbClr val="000000"/>
                </a:solidFill>
              </a:rPr>
              <a:t>HS 72 TM A3 </a:t>
            </a:r>
          </a:p>
        </p:txBody>
      </p:sp>
      <p:sp>
        <p:nvSpPr>
          <p:cNvPr id="68613" name="Rectangle 5"/>
          <p:cNvSpPr>
            <a:spLocks noChangeArrowheads="1"/>
          </p:cNvSpPr>
          <p:nvPr/>
        </p:nvSpPr>
        <p:spPr bwMode="auto">
          <a:xfrm>
            <a:off x="2209800" y="2895600"/>
            <a:ext cx="6248400" cy="1981200"/>
          </a:xfrm>
          <a:prstGeom prst="rect">
            <a:avLst/>
          </a:prstGeom>
          <a:noFill/>
          <a:ln w="9525">
            <a:noFill/>
            <a:miter lim="800000"/>
            <a:headEnd/>
            <a:tailEnd/>
          </a:ln>
          <a:effectLst/>
        </p:spPr>
        <p:txBody>
          <a:bodyPr lIns="92075" tIns="46038" rIns="92075" bIns="46038"/>
          <a:lstStyle/>
          <a:p>
            <a:pPr marL="742950" lvl="1" indent="-285750">
              <a:spcBef>
                <a:spcPct val="20000"/>
              </a:spcBef>
              <a:buFontTx/>
              <a:buChar char="–"/>
            </a:pPr>
            <a:r>
              <a:rPr lang="en-US" sz="2400">
                <a:cs typeface="Times New Roman" pitchFamily="18" charset="0"/>
              </a:rPr>
              <a:t>is the alienation, confusion, or uncomfortable feeling that may be experienced by someone encountering new surroundings, a different culture, etc.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noFill/>
          <a:ln/>
        </p:spPr>
        <p:txBody>
          <a:bodyPr lIns="92075" tIns="46038" rIns="92075" bIns="46038"/>
          <a:lstStyle/>
          <a:p>
            <a:r>
              <a:rPr lang="en-US" sz="4100" b="1">
                <a:solidFill>
                  <a:srgbClr val="000000"/>
                </a:solidFill>
                <a:cs typeface="Times New Roman" pitchFamily="18" charset="0"/>
              </a:rPr>
              <a:t>Diversity-</a:t>
            </a:r>
          </a:p>
        </p:txBody>
      </p:sp>
      <p:sp>
        <p:nvSpPr>
          <p:cNvPr id="69635" name="Rectangle 3"/>
          <p:cNvSpPr>
            <a:spLocks noGrp="1" noChangeArrowheads="1"/>
          </p:cNvSpPr>
          <p:nvPr>
            <p:ph type="body" sz="half" idx="1"/>
          </p:nvPr>
        </p:nvSpPr>
        <p:spPr>
          <a:xfrm>
            <a:off x="838200" y="2209800"/>
            <a:ext cx="7467600" cy="469900"/>
          </a:xfrm>
          <a:noFill/>
          <a:ln/>
        </p:spPr>
        <p:txBody>
          <a:bodyPr lIns="92075" tIns="46038" rIns="92075" bIns="46038"/>
          <a:lstStyle/>
          <a:p>
            <a:pPr eaLnBrk="0" hangingPunct="0">
              <a:buFont typeface="Wingdings" pitchFamily="2" charset="2"/>
              <a:buNone/>
            </a:pPr>
            <a:r>
              <a:rPr lang="en-US" sz="2800" b="1">
                <a:cs typeface="Times New Roman" pitchFamily="18" charset="0"/>
              </a:rPr>
              <a:t>Gaining Appreciation for Cultural Diversity </a:t>
            </a:r>
          </a:p>
        </p:txBody>
      </p:sp>
      <p:sp>
        <p:nvSpPr>
          <p:cNvPr id="69636" name="Text Box 4"/>
          <p:cNvSpPr txBox="1">
            <a:spLocks noChangeArrowheads="1"/>
          </p:cNvSpPr>
          <p:nvPr/>
        </p:nvSpPr>
        <p:spPr bwMode="auto">
          <a:xfrm>
            <a:off x="0" y="6400800"/>
            <a:ext cx="11493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72 TM A4 </a:t>
            </a:r>
          </a:p>
        </p:txBody>
      </p:sp>
      <p:sp>
        <p:nvSpPr>
          <p:cNvPr id="69637" name="Rectangle 5"/>
          <p:cNvSpPr>
            <a:spLocks noChangeArrowheads="1"/>
          </p:cNvSpPr>
          <p:nvPr/>
        </p:nvSpPr>
        <p:spPr bwMode="auto">
          <a:xfrm>
            <a:off x="2362200" y="3124200"/>
            <a:ext cx="6248400" cy="1981200"/>
          </a:xfrm>
          <a:prstGeom prst="rect">
            <a:avLst/>
          </a:prstGeom>
          <a:noFill/>
          <a:ln w="9525">
            <a:noFill/>
            <a:miter lim="800000"/>
            <a:headEnd/>
            <a:tailEnd/>
          </a:ln>
          <a:effectLst/>
        </p:spPr>
        <p:txBody>
          <a:bodyPr lIns="92075" tIns="46038" rIns="92075" bIns="46038"/>
          <a:lstStyle/>
          <a:p>
            <a:pPr marL="742950" lvl="1" indent="-285750">
              <a:spcBef>
                <a:spcPct val="20000"/>
              </a:spcBef>
              <a:buFont typeface="Wingdings" pitchFamily="2" charset="2"/>
              <a:buChar char="§"/>
            </a:pPr>
            <a:r>
              <a:rPr lang="en-US" sz="2400" b="1">
                <a:solidFill>
                  <a:srgbClr val="FF0000"/>
                </a:solidFill>
                <a:cs typeface="Times New Roman" pitchFamily="18" charset="0"/>
              </a:rPr>
              <a:t>Learn</a:t>
            </a:r>
            <a:r>
              <a:rPr lang="en-US" sz="2400">
                <a:cs typeface="Times New Roman" pitchFamily="18" charset="0"/>
              </a:rPr>
              <a:t> about Others’ Cultures</a:t>
            </a:r>
          </a:p>
          <a:p>
            <a:pPr marL="742950" lvl="1" indent="-285750">
              <a:spcBef>
                <a:spcPct val="20000"/>
              </a:spcBef>
              <a:buFont typeface="Wingdings" pitchFamily="2" charset="2"/>
              <a:buChar char="§"/>
            </a:pPr>
            <a:r>
              <a:rPr lang="en-US" sz="2400" b="1">
                <a:solidFill>
                  <a:srgbClr val="FF0000"/>
                </a:solidFill>
                <a:cs typeface="Times New Roman" pitchFamily="18" charset="0"/>
              </a:rPr>
              <a:t>Experience</a:t>
            </a:r>
            <a:r>
              <a:rPr lang="en-US" sz="2400">
                <a:cs typeface="Times New Roman" pitchFamily="18" charset="0"/>
              </a:rPr>
              <a:t> Others’ Cultures</a:t>
            </a:r>
          </a:p>
          <a:p>
            <a:pPr marL="742950" lvl="1" indent="-285750">
              <a:spcBef>
                <a:spcPct val="20000"/>
              </a:spcBef>
              <a:buClr>
                <a:srgbClr val="FF0000"/>
              </a:buClr>
              <a:buFont typeface="Wingdings" pitchFamily="2" charset="2"/>
              <a:buChar char="§"/>
            </a:pPr>
            <a:r>
              <a:rPr lang="en-US" sz="2400">
                <a:cs typeface="Times New Roman" pitchFamily="18" charset="0"/>
              </a:rPr>
              <a:t>Become an </a:t>
            </a:r>
            <a:r>
              <a:rPr lang="en-US" sz="2400" b="1">
                <a:solidFill>
                  <a:srgbClr val="FF0000"/>
                </a:solidFill>
                <a:cs typeface="Times New Roman" pitchFamily="18" charset="0"/>
              </a:rPr>
              <a:t>Advocate</a:t>
            </a:r>
            <a:r>
              <a:rPr lang="en-US" sz="2400">
                <a:cs typeface="Times New Roman" pitchFamily="18" charset="0"/>
              </a:rPr>
              <a:t> for Others’ Cultures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6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9637"/>
                                        </p:tgtEl>
                                        <p:attrNameLst>
                                          <p:attrName>style.visibility</p:attrName>
                                        </p:attrNameLst>
                                      </p:cBhvr>
                                      <p:to>
                                        <p:strVal val="visible"/>
                                      </p:to>
                                    </p:set>
                                    <p:anim calcmode="lin" valueType="num">
                                      <p:cBhvr additive="base">
                                        <p:cTn id="11" dur="500" fill="hold"/>
                                        <p:tgtEl>
                                          <p:spTgt spid="69637"/>
                                        </p:tgtEl>
                                        <p:attrNameLst>
                                          <p:attrName>ppt_x</p:attrName>
                                        </p:attrNameLst>
                                      </p:cBhvr>
                                      <p:tavLst>
                                        <p:tav tm="0">
                                          <p:val>
                                            <p:strVal val="#ppt_x"/>
                                          </p:val>
                                        </p:tav>
                                        <p:tav tm="100000">
                                          <p:val>
                                            <p:strVal val="#ppt_x"/>
                                          </p:val>
                                        </p:tav>
                                      </p:tavLst>
                                    </p:anim>
                                    <p:anim calcmode="lin" valueType="num">
                                      <p:cBhvr additive="base">
                                        <p:cTn id="12" dur="500" fill="hold"/>
                                        <p:tgtEl>
                                          <p:spTgt spid="696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bldLvl="3" autoUpdateAnimBg="0"/>
      <p:bldP spid="6963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219200" y="381000"/>
            <a:ext cx="7620000" cy="1047750"/>
          </a:xfrm>
          <a:noFill/>
          <a:ln/>
        </p:spPr>
        <p:txBody>
          <a:bodyPr lIns="92075" tIns="46038" rIns="92075" bIns="46038"/>
          <a:lstStyle/>
          <a:p>
            <a:r>
              <a:rPr lang="en-US" sz="3700" b="1">
                <a:solidFill>
                  <a:schemeClr val="tx1"/>
                </a:solidFill>
                <a:cs typeface="Times New Roman" pitchFamily="18" charset="0"/>
              </a:rPr>
              <a:t>Diversity Jeopardy Rules</a:t>
            </a:r>
            <a:r>
              <a:rPr lang="en-US" sz="3700" b="1">
                <a:solidFill>
                  <a:schemeClr val="tx1"/>
                </a:solidFill>
              </a:rPr>
              <a:t> </a:t>
            </a:r>
          </a:p>
        </p:txBody>
      </p:sp>
      <p:sp>
        <p:nvSpPr>
          <p:cNvPr id="66563" name="Rectangle 3"/>
          <p:cNvSpPr>
            <a:spLocks noGrp="1" noChangeArrowheads="1"/>
          </p:cNvSpPr>
          <p:nvPr>
            <p:ph type="body" sz="half" idx="1"/>
          </p:nvPr>
        </p:nvSpPr>
        <p:spPr>
          <a:xfrm>
            <a:off x="838200" y="1752600"/>
            <a:ext cx="7391400" cy="4343400"/>
          </a:xfrm>
          <a:noFill/>
          <a:ln/>
        </p:spPr>
        <p:txBody>
          <a:bodyPr lIns="92075" tIns="46038" rIns="92075" bIns="46038"/>
          <a:lstStyle/>
          <a:p>
            <a:pPr>
              <a:lnSpc>
                <a:spcPct val="90000"/>
              </a:lnSpc>
              <a:spcBef>
                <a:spcPct val="0"/>
              </a:spcBef>
              <a:buFont typeface="Wingdings" pitchFamily="2" charset="2"/>
              <a:buNone/>
            </a:pPr>
            <a:r>
              <a:rPr lang="en-US" sz="1800" b="1">
                <a:cs typeface="Times New Roman" pitchFamily="18" charset="0"/>
              </a:rPr>
              <a:t>Each of the groups that we used for the </a:t>
            </a:r>
            <a:r>
              <a:rPr lang="en-US" sz="1800">
                <a:solidFill>
                  <a:srgbClr val="FF0000"/>
                </a:solidFill>
                <a:cs typeface="Times New Roman" pitchFamily="18" charset="0"/>
              </a:rPr>
              <a:t>“Diversity”</a:t>
            </a:r>
            <a:r>
              <a:rPr lang="en-US" sz="1800" b="1">
                <a:cs typeface="Times New Roman" pitchFamily="18" charset="0"/>
              </a:rPr>
              <a:t> project will work together as one team.</a:t>
            </a:r>
          </a:p>
          <a:p>
            <a:pPr>
              <a:lnSpc>
                <a:spcPct val="90000"/>
              </a:lnSpc>
              <a:spcBef>
                <a:spcPct val="0"/>
              </a:spcBef>
              <a:buFont typeface="Wingdings" pitchFamily="2" charset="2"/>
              <a:buNone/>
            </a:pPr>
            <a:endParaRPr lang="en-US" sz="1800" b="1">
              <a:cs typeface="Times New Roman" pitchFamily="18" charset="0"/>
            </a:endParaRPr>
          </a:p>
          <a:p>
            <a:pPr>
              <a:lnSpc>
                <a:spcPct val="90000"/>
              </a:lnSpc>
              <a:spcBef>
                <a:spcPct val="0"/>
              </a:spcBef>
              <a:buFont typeface="Wingdings" pitchFamily="2" charset="2"/>
              <a:buNone/>
            </a:pPr>
            <a:r>
              <a:rPr lang="en-US" sz="1800" b="1">
                <a:cs typeface="Times New Roman" pitchFamily="18" charset="0"/>
              </a:rPr>
              <a:t> </a:t>
            </a:r>
          </a:p>
          <a:p>
            <a:pPr>
              <a:lnSpc>
                <a:spcPct val="90000"/>
              </a:lnSpc>
              <a:spcBef>
                <a:spcPct val="0"/>
              </a:spcBef>
              <a:buFont typeface="Wingdings" pitchFamily="2" charset="2"/>
              <a:buNone/>
            </a:pPr>
            <a:r>
              <a:rPr lang="en-US" sz="1800" b="1">
                <a:cs typeface="Times New Roman" pitchFamily="18" charset="0"/>
              </a:rPr>
              <a:t>Randomly select a team to choose first category along with the corresponding point value. </a:t>
            </a:r>
          </a:p>
          <a:p>
            <a:pPr>
              <a:lnSpc>
                <a:spcPct val="90000"/>
              </a:lnSpc>
              <a:spcBef>
                <a:spcPct val="0"/>
              </a:spcBef>
              <a:buFont typeface="Wingdings" pitchFamily="2" charset="2"/>
              <a:buNone/>
            </a:pPr>
            <a:r>
              <a:rPr lang="en-US" sz="1800" b="1">
                <a:cs typeface="Times New Roman" pitchFamily="18" charset="0"/>
              </a:rPr>
              <a:t>	</a:t>
            </a:r>
          </a:p>
          <a:p>
            <a:pPr>
              <a:lnSpc>
                <a:spcPct val="90000"/>
              </a:lnSpc>
              <a:spcBef>
                <a:spcPct val="0"/>
              </a:spcBef>
              <a:buFont typeface="Wingdings" pitchFamily="2" charset="2"/>
              <a:buNone/>
            </a:pPr>
            <a:endParaRPr lang="en-US" sz="1800" b="1">
              <a:cs typeface="Times New Roman" pitchFamily="18" charset="0"/>
            </a:endParaRPr>
          </a:p>
          <a:p>
            <a:pPr>
              <a:lnSpc>
                <a:spcPct val="90000"/>
              </a:lnSpc>
              <a:spcBef>
                <a:spcPct val="0"/>
              </a:spcBef>
              <a:buFont typeface="Wingdings" pitchFamily="2" charset="2"/>
              <a:buNone/>
            </a:pPr>
            <a:r>
              <a:rPr lang="en-US" sz="1800" b="1">
                <a:cs typeface="Times New Roman" pitchFamily="18" charset="0"/>
              </a:rPr>
              <a:t>A team will have the opportunity to answer the question in the form of a question if your group thinks they have the correct response. If your group knows the answer, someone has to run forward and hit a bell .</a:t>
            </a:r>
          </a:p>
          <a:p>
            <a:pPr>
              <a:lnSpc>
                <a:spcPct val="90000"/>
              </a:lnSpc>
              <a:spcBef>
                <a:spcPct val="0"/>
              </a:spcBef>
              <a:buFont typeface="Wingdings" pitchFamily="2" charset="2"/>
              <a:buNone/>
            </a:pPr>
            <a:r>
              <a:rPr lang="en-US" sz="1800" b="1">
                <a:cs typeface="Times New Roman" pitchFamily="18" charset="0"/>
              </a:rPr>
              <a:t> </a:t>
            </a:r>
            <a:endParaRPr lang="en-US" sz="1800">
              <a:cs typeface="Times New Roman" pitchFamily="18" charset="0"/>
            </a:endParaRPr>
          </a:p>
          <a:p>
            <a:pPr>
              <a:lnSpc>
                <a:spcPct val="90000"/>
              </a:lnSpc>
              <a:spcBef>
                <a:spcPct val="0"/>
              </a:spcBef>
              <a:buFont typeface="Wingdings" pitchFamily="2" charset="2"/>
              <a:buNone/>
            </a:pPr>
            <a:endParaRPr lang="en-US" sz="1800">
              <a:cs typeface="Times New Roman" pitchFamily="18" charset="0"/>
            </a:endParaRPr>
          </a:p>
          <a:p>
            <a:pPr>
              <a:lnSpc>
                <a:spcPct val="90000"/>
              </a:lnSpc>
              <a:spcBef>
                <a:spcPct val="0"/>
              </a:spcBef>
              <a:buFont typeface="Wingdings" pitchFamily="2" charset="2"/>
              <a:buNone/>
            </a:pPr>
            <a:r>
              <a:rPr lang="en-US" sz="2000" b="1">
                <a:solidFill>
                  <a:srgbClr val="FF0000"/>
                </a:solidFill>
                <a:cs typeface="Times New Roman" pitchFamily="18" charset="0"/>
              </a:rPr>
              <a:t>WAIT TO BE RECOGNIZED BY THE HOST BEFORE GIVING YOUR QUESTION.</a:t>
            </a:r>
            <a:r>
              <a:rPr lang="en-US" sz="1800" b="1">
                <a:cs typeface="Times New Roman" pitchFamily="18" charset="0"/>
              </a:rPr>
              <a:t> Your response </a:t>
            </a:r>
            <a:r>
              <a:rPr lang="en-US" sz="1800">
                <a:cs typeface="Times New Roman" pitchFamily="18" charset="0"/>
              </a:rPr>
              <a:t>DOES</a:t>
            </a:r>
            <a:r>
              <a:rPr lang="en-US" sz="1800" b="1">
                <a:cs typeface="Times New Roman" pitchFamily="18" charset="0"/>
              </a:rPr>
              <a:t> need to be in the form of a question and start off with the words “Who is.” </a:t>
            </a:r>
          </a:p>
          <a:p>
            <a:pPr>
              <a:lnSpc>
                <a:spcPct val="90000"/>
              </a:lnSpc>
              <a:spcBef>
                <a:spcPct val="0"/>
              </a:spcBef>
              <a:buFont typeface="Wingdings" pitchFamily="2" charset="2"/>
              <a:buNone/>
            </a:pPr>
            <a:r>
              <a:rPr lang="en-US" sz="1800" b="1">
                <a:cs typeface="Times New Roman" pitchFamily="18" charset="0"/>
              </a:rPr>
              <a:t> </a:t>
            </a:r>
          </a:p>
        </p:txBody>
      </p:sp>
      <p:sp>
        <p:nvSpPr>
          <p:cNvPr id="66567" name="Text Box 7"/>
          <p:cNvSpPr txBox="1">
            <a:spLocks noChangeArrowheads="1"/>
          </p:cNvSpPr>
          <p:nvPr/>
        </p:nvSpPr>
        <p:spPr bwMode="auto">
          <a:xfrm>
            <a:off x="0" y="6400800"/>
            <a:ext cx="10652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72 TM B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219200" y="381000"/>
            <a:ext cx="7620000" cy="1047750"/>
          </a:xfrm>
          <a:noFill/>
          <a:ln/>
        </p:spPr>
        <p:txBody>
          <a:bodyPr lIns="92075" tIns="46038" rIns="92075" bIns="46038"/>
          <a:lstStyle/>
          <a:p>
            <a:r>
              <a:rPr lang="en-US" sz="3700" b="1">
                <a:solidFill>
                  <a:schemeClr val="tx1"/>
                </a:solidFill>
                <a:cs typeface="Times New Roman" pitchFamily="18" charset="0"/>
              </a:rPr>
              <a:t>Diversity Jeopardy Rules</a:t>
            </a:r>
            <a:r>
              <a:rPr lang="en-US" sz="3700" b="1">
                <a:solidFill>
                  <a:schemeClr val="tx1"/>
                </a:solidFill>
              </a:rPr>
              <a:t> </a:t>
            </a:r>
          </a:p>
        </p:txBody>
      </p:sp>
      <p:sp>
        <p:nvSpPr>
          <p:cNvPr id="104451" name="Rectangle 3"/>
          <p:cNvSpPr>
            <a:spLocks noGrp="1" noChangeArrowheads="1"/>
          </p:cNvSpPr>
          <p:nvPr>
            <p:ph type="body" sz="half" idx="1"/>
          </p:nvPr>
        </p:nvSpPr>
        <p:spPr>
          <a:xfrm>
            <a:off x="762000" y="1600200"/>
            <a:ext cx="7696200" cy="4191000"/>
          </a:xfrm>
          <a:noFill/>
          <a:ln/>
        </p:spPr>
        <p:txBody>
          <a:bodyPr lIns="92075" tIns="46038" rIns="92075" bIns="46038"/>
          <a:lstStyle/>
          <a:p>
            <a:pPr>
              <a:lnSpc>
                <a:spcPct val="90000"/>
              </a:lnSpc>
              <a:spcBef>
                <a:spcPct val="0"/>
              </a:spcBef>
              <a:buFont typeface="Wingdings" pitchFamily="2" charset="2"/>
              <a:buNone/>
            </a:pPr>
            <a:r>
              <a:rPr lang="en-US" sz="1600" b="1">
                <a:cs typeface="Times New Roman" pitchFamily="18" charset="0"/>
              </a:rPr>
              <a:t> </a:t>
            </a:r>
          </a:p>
          <a:p>
            <a:pPr>
              <a:lnSpc>
                <a:spcPct val="90000"/>
              </a:lnSpc>
              <a:spcBef>
                <a:spcPct val="0"/>
              </a:spcBef>
              <a:buFont typeface="Wingdings" pitchFamily="2" charset="2"/>
              <a:buNone/>
            </a:pPr>
            <a:r>
              <a:rPr lang="en-US" sz="1600" b="1">
                <a:cs typeface="Times New Roman" pitchFamily="18" charset="0"/>
              </a:rPr>
              <a:t>For an </a:t>
            </a:r>
            <a:r>
              <a:rPr lang="en-US" sz="1600">
                <a:cs typeface="Times New Roman" pitchFamily="18" charset="0"/>
              </a:rPr>
              <a:t>example</a:t>
            </a:r>
            <a:r>
              <a:rPr lang="en-US" sz="1600" b="1">
                <a:cs typeface="Times New Roman" pitchFamily="18" charset="0"/>
              </a:rPr>
              <a:t>,</a:t>
            </a:r>
          </a:p>
          <a:p>
            <a:pPr>
              <a:lnSpc>
                <a:spcPct val="90000"/>
              </a:lnSpc>
              <a:spcBef>
                <a:spcPct val="0"/>
              </a:spcBef>
              <a:buFont typeface="Wingdings" pitchFamily="2" charset="2"/>
              <a:buNone/>
            </a:pPr>
            <a:r>
              <a:rPr lang="en-US" sz="1600" b="1">
                <a:cs typeface="Times New Roman" pitchFamily="18" charset="0"/>
              </a:rPr>
              <a:t> </a:t>
            </a:r>
          </a:p>
          <a:p>
            <a:pPr lvl="1">
              <a:lnSpc>
                <a:spcPct val="90000"/>
              </a:lnSpc>
              <a:spcBef>
                <a:spcPct val="0"/>
              </a:spcBef>
              <a:buFontTx/>
              <a:buNone/>
            </a:pPr>
            <a:r>
              <a:rPr lang="en-US" sz="1500" b="1" i="1">
                <a:cs typeface="Times New Roman" pitchFamily="18" charset="0"/>
              </a:rPr>
              <a:t>He is the current President of the United States. </a:t>
            </a:r>
          </a:p>
          <a:p>
            <a:pPr lvl="1">
              <a:lnSpc>
                <a:spcPct val="90000"/>
              </a:lnSpc>
              <a:spcBef>
                <a:spcPct val="0"/>
              </a:spcBef>
              <a:buFontTx/>
              <a:buNone/>
            </a:pPr>
            <a:r>
              <a:rPr lang="en-US" sz="1500" b="1" i="1">
                <a:cs typeface="Times New Roman" pitchFamily="18" charset="0"/>
              </a:rPr>
              <a:t>Who is George Bush?</a:t>
            </a:r>
          </a:p>
          <a:p>
            <a:pPr>
              <a:lnSpc>
                <a:spcPct val="90000"/>
              </a:lnSpc>
              <a:spcBef>
                <a:spcPct val="0"/>
              </a:spcBef>
              <a:buFont typeface="Wingdings" pitchFamily="2" charset="2"/>
              <a:buNone/>
            </a:pPr>
            <a:r>
              <a:rPr lang="en-US" sz="1600" b="1">
                <a:cs typeface="Times New Roman" pitchFamily="18" charset="0"/>
              </a:rPr>
              <a:t> </a:t>
            </a:r>
          </a:p>
          <a:p>
            <a:pPr>
              <a:lnSpc>
                <a:spcPct val="90000"/>
              </a:lnSpc>
              <a:spcBef>
                <a:spcPct val="0"/>
              </a:spcBef>
              <a:buFont typeface="Wingdings" pitchFamily="2" charset="2"/>
              <a:buNone/>
            </a:pPr>
            <a:r>
              <a:rPr lang="en-US" sz="1600" b="1">
                <a:cs typeface="Times New Roman" pitchFamily="18" charset="0"/>
              </a:rPr>
              <a:t>If your response is correct, you get the point value of that card and get to choose the next category. If your answer is wrong, you must allow other players the opportunity to take a shot at the question.</a:t>
            </a:r>
          </a:p>
          <a:p>
            <a:pPr>
              <a:lnSpc>
                <a:spcPct val="90000"/>
              </a:lnSpc>
              <a:spcBef>
                <a:spcPct val="0"/>
              </a:spcBef>
              <a:buFont typeface="Wingdings" pitchFamily="2" charset="2"/>
              <a:buNone/>
            </a:pPr>
            <a:endParaRPr lang="en-US" sz="1600" b="1">
              <a:cs typeface="Times New Roman" pitchFamily="18" charset="0"/>
            </a:endParaRPr>
          </a:p>
          <a:p>
            <a:pPr>
              <a:lnSpc>
                <a:spcPct val="90000"/>
              </a:lnSpc>
              <a:spcBef>
                <a:spcPct val="0"/>
              </a:spcBef>
              <a:buFont typeface="Wingdings" pitchFamily="2" charset="2"/>
              <a:buNone/>
            </a:pPr>
            <a:r>
              <a:rPr lang="en-US" sz="1600" b="1">
                <a:cs typeface="Times New Roman" pitchFamily="18" charset="0"/>
              </a:rPr>
              <a:t>							</a:t>
            </a:r>
          </a:p>
          <a:p>
            <a:pPr>
              <a:lnSpc>
                <a:spcPct val="90000"/>
              </a:lnSpc>
              <a:spcBef>
                <a:spcPct val="0"/>
              </a:spcBef>
              <a:buFont typeface="Wingdings" pitchFamily="2" charset="2"/>
              <a:buNone/>
            </a:pPr>
            <a:r>
              <a:rPr lang="en-US" sz="1600" b="1">
                <a:cs typeface="Times New Roman" pitchFamily="18" charset="0"/>
              </a:rPr>
              <a:t>If after the fourth try, no one answers the question correctly, the player who previously picked the category can pick the next category.</a:t>
            </a:r>
          </a:p>
          <a:p>
            <a:pPr>
              <a:lnSpc>
                <a:spcPct val="90000"/>
              </a:lnSpc>
              <a:spcBef>
                <a:spcPct val="0"/>
              </a:spcBef>
              <a:buFont typeface="Wingdings" pitchFamily="2" charset="2"/>
              <a:buNone/>
            </a:pPr>
            <a:endParaRPr lang="en-US" sz="1600" b="1">
              <a:cs typeface="Times New Roman" pitchFamily="18" charset="0"/>
            </a:endParaRPr>
          </a:p>
          <a:p>
            <a:pPr>
              <a:lnSpc>
                <a:spcPct val="90000"/>
              </a:lnSpc>
              <a:spcBef>
                <a:spcPct val="0"/>
              </a:spcBef>
              <a:buFont typeface="Wingdings" pitchFamily="2" charset="2"/>
              <a:buNone/>
            </a:pPr>
            <a:r>
              <a:rPr lang="en-US" sz="1600" b="1">
                <a:cs typeface="Times New Roman" pitchFamily="18" charset="0"/>
              </a:rPr>
              <a:t> </a:t>
            </a:r>
          </a:p>
          <a:p>
            <a:pPr>
              <a:lnSpc>
                <a:spcPct val="90000"/>
              </a:lnSpc>
              <a:spcBef>
                <a:spcPct val="0"/>
              </a:spcBef>
              <a:buFont typeface="Wingdings" pitchFamily="2" charset="2"/>
              <a:buNone/>
            </a:pPr>
            <a:r>
              <a:rPr lang="en-US" sz="1600" b="1">
                <a:cs typeface="Times New Roman" pitchFamily="18" charset="0"/>
              </a:rPr>
              <a:t>We will keep this very fast paced.</a:t>
            </a:r>
          </a:p>
          <a:p>
            <a:pPr>
              <a:lnSpc>
                <a:spcPct val="90000"/>
              </a:lnSpc>
              <a:spcBef>
                <a:spcPct val="0"/>
              </a:spcBef>
              <a:buFont typeface="Wingdings" pitchFamily="2" charset="2"/>
              <a:buNone/>
            </a:pPr>
            <a:r>
              <a:rPr lang="en-US" sz="1600" b="1">
                <a:cs typeface="Times New Roman" pitchFamily="18" charset="0"/>
              </a:rPr>
              <a:t> </a:t>
            </a:r>
          </a:p>
          <a:p>
            <a:pPr>
              <a:lnSpc>
                <a:spcPct val="90000"/>
              </a:lnSpc>
              <a:spcBef>
                <a:spcPct val="0"/>
              </a:spcBef>
              <a:buFont typeface="Wingdings" pitchFamily="2" charset="2"/>
              <a:buNone/>
            </a:pPr>
            <a:r>
              <a:rPr lang="en-US" sz="2000" b="1">
                <a:solidFill>
                  <a:srgbClr val="FF0000"/>
                </a:solidFill>
                <a:cs typeface="Times New Roman" pitchFamily="18" charset="0"/>
              </a:rPr>
              <a:t>PLEASE DO NOT YELL OUT THE ANSWER IF YOU KNOW IT.  </a:t>
            </a:r>
            <a:br>
              <a:rPr lang="en-US" sz="2000" b="1">
                <a:solidFill>
                  <a:srgbClr val="FF0000"/>
                </a:solidFill>
                <a:cs typeface="Times New Roman" pitchFamily="18" charset="0"/>
              </a:rPr>
            </a:br>
            <a:r>
              <a:rPr lang="en-US" sz="2000" b="1">
                <a:solidFill>
                  <a:srgbClr val="FF0000"/>
                </a:solidFill>
                <a:cs typeface="Times New Roman" pitchFamily="18" charset="0"/>
              </a:rPr>
              <a:t>LET’S BE FAIR TO ALL CONTESTANTS!</a:t>
            </a:r>
            <a:r>
              <a:rPr lang="en-US" sz="2000" b="1">
                <a:solidFill>
                  <a:srgbClr val="FF0000"/>
                </a:solidFill>
              </a:rPr>
              <a:t> </a:t>
            </a:r>
          </a:p>
        </p:txBody>
      </p:sp>
      <p:sp>
        <p:nvSpPr>
          <p:cNvPr id="104452" name="Text Box 4"/>
          <p:cNvSpPr txBox="1">
            <a:spLocks noChangeArrowheads="1"/>
          </p:cNvSpPr>
          <p:nvPr/>
        </p:nvSpPr>
        <p:spPr bwMode="auto">
          <a:xfrm>
            <a:off x="0" y="6400800"/>
            <a:ext cx="1065213"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72 TM B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F947E036-9E19-45E8-9298-131E7FFD07A9}">
  <ds:schemaRefs>
    <ds:schemaRef ds:uri="http://schemas.microsoft.com/sharepoint/v3/contenttype/forms"/>
  </ds:schemaRefs>
</ds:datastoreItem>
</file>

<file path=customXml/itemProps2.xml><?xml version="1.0" encoding="utf-8"?>
<ds:datastoreItem xmlns:ds="http://schemas.openxmlformats.org/officeDocument/2006/customXml" ds:itemID="{F4D0E1C3-054A-4C39-A5D3-058AA818F2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89968B-BCC0-4640-8C79-C334F2C0776E}">
  <ds:schemaRefs>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 ds:uri="7d75d6f9-8bd4-4602-97a0-53722360a9f2"/>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Studio</Template>
  <TotalTime>339</TotalTime>
  <Words>162</Words>
  <Application>Microsoft Office PowerPoint</Application>
  <PresentationFormat>On-screen Show (4:3)</PresentationFormat>
  <Paragraphs>64</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Times New Roman</vt:lpstr>
      <vt:lpstr>Wingdings</vt:lpstr>
      <vt:lpstr>Studio</vt:lpstr>
      <vt:lpstr>Appreciating Cultural Diversity</vt:lpstr>
      <vt:lpstr>Diversity-</vt:lpstr>
      <vt:lpstr>Diversity-</vt:lpstr>
      <vt:lpstr>Diversity-</vt:lpstr>
      <vt:lpstr>Diversity-</vt:lpstr>
      <vt:lpstr>Diversity Jeopardy Rules </vt:lpstr>
      <vt:lpstr>Diversity Jeopardy Rules </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12</cp:revision>
  <cp:lastPrinted>1601-01-01T00:00:00Z</cp:lastPrinted>
  <dcterms:created xsi:type="dcterms:W3CDTF">2003-11-25T06:13:37Z</dcterms:created>
  <dcterms:modified xsi:type="dcterms:W3CDTF">2018-07-09T19:06:26Z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