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3"/>
  </p:notesMasterIdLst>
  <p:handoutMasterIdLst>
    <p:handoutMasterId r:id="rId14"/>
  </p:handoutMasterIdLst>
  <p:sldIdLst>
    <p:sldId id="275" r:id="rId5"/>
    <p:sldId id="269" r:id="rId6"/>
    <p:sldId id="271" r:id="rId7"/>
    <p:sldId id="270" r:id="rId8"/>
    <p:sldId id="272" r:id="rId9"/>
    <p:sldId id="273" r:id="rId10"/>
    <p:sldId id="274" r:id="rId11"/>
    <p:sldId id="276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7BF06C99-5E53-456A-9BAE-1B1E7EBB4B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C13AA94-0E4A-4E5B-BC47-BAF87811F5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9517ED-D110-495C-8D67-8F50FC1FD502}" type="slidenum">
              <a:rPr lang="en-US"/>
              <a:pPr/>
              <a:t>1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537194-D9BE-47B2-9A34-614F50DD4903}" type="slidenum">
              <a:rPr lang="en-US"/>
              <a:pPr/>
              <a:t>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6A0EEC-E838-4390-95D8-058926333A6C}" type="slidenum">
              <a:rPr lang="en-US"/>
              <a:pPr/>
              <a:t>3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7F7B4A-EFEA-4F44-B4CF-8CA870C7DB1D}" type="slidenum">
              <a:rPr lang="en-US"/>
              <a:pPr/>
              <a:t>4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C82A4B-109A-446C-8525-6FBE1642FF4B}" type="slidenum">
              <a:rPr lang="en-US"/>
              <a:pPr/>
              <a:t>5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077A42-7F19-4779-8B9B-0A279DD87BC2}" type="slidenum">
              <a:rPr lang="en-US"/>
              <a:pPr/>
              <a:t>6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C90B8-888A-407A-931D-B2A862F9C1D0}" type="slidenum">
              <a:rPr lang="en-US"/>
              <a:pPr/>
              <a:t>7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AE8AB7-C8C9-4CB8-BAA8-C93826884CEF}" type="slidenum">
              <a:rPr lang="en-US"/>
              <a:pPr/>
              <a:t>8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94211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94212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4218" name="Rectangle 8"/>
          <p:cNvSpPr txBox="1">
            <a:spLocks noGrp="1" noChangeArrowheads="1"/>
          </p:cNvSpPr>
          <p:nvPr userDrawn="1"/>
        </p:nvSpPr>
        <p:spPr bwMode="auto">
          <a:xfrm>
            <a:off x="6858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b="1" i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0005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93191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93192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3193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3194" name="Rectangle 8"/>
          <p:cNvSpPr txBox="1">
            <a:spLocks noGrp="1" noChangeArrowheads="1"/>
          </p:cNvSpPr>
          <p:nvPr userDrawn="1"/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b="1" i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219200"/>
            <a:ext cx="7543800" cy="16002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500"/>
              <a:t>Developing Common Purpose on Teams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6096000" cy="17526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How do we play as a team?</a:t>
            </a:r>
          </a:p>
          <a:p>
            <a:endParaRPr lang="en-US"/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WE 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0" y="60198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75</a:t>
            </a:r>
          </a:p>
        </p:txBody>
      </p:sp>
      <p:pic>
        <p:nvPicPr>
          <p:cNvPr id="82950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4940300"/>
            <a:ext cx="2438400" cy="191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Steps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 in 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Developing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 a 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Common Purpose</a:t>
            </a:r>
            <a:r>
              <a:rPr lang="en-US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75 TM A1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990600" y="21336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Turn One:</a:t>
            </a:r>
            <a:r>
              <a:rPr lang="en-US" sz="2800">
                <a:cs typeface="Times New Roman" pitchFamily="18" charset="0"/>
              </a:rPr>
              <a:t> Find shared beliefs and values.</a:t>
            </a:r>
          </a:p>
          <a:p>
            <a:pPr marL="457200" indent="-457200" eaLnBrk="1" hangingPunct="1">
              <a:spcBef>
                <a:spcPct val="20000"/>
              </a:spcBef>
            </a:pPr>
            <a:endParaRPr lang="en-US" sz="2400"/>
          </a:p>
          <a:p>
            <a:pPr marL="914400" lvl="1" indent="-457200" eaLnBrk="1" hangingPunct="1">
              <a:spcBef>
                <a:spcPct val="50000"/>
              </a:spcBef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/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2209800" y="2971800"/>
            <a:ext cx="6477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Team members must share common beliefs and values in order to build the trust and accountability between one another.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342900" indent="-3429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To gain an appreciation for one another, these beliefs and values must be known by team members</a:t>
            </a: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Steps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in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Developing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a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Common Purpose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75 TM A2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1066800" y="21336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Turn Two:</a:t>
            </a:r>
            <a:r>
              <a:rPr lang="en-US" sz="2800">
                <a:cs typeface="Times New Roman" pitchFamily="18" charset="0"/>
              </a:rPr>
              <a:t> Determine the common purpose the team is striving toward.</a:t>
            </a:r>
            <a:endParaRPr lang="en-US" sz="2800" b="1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1905000" y="3429000"/>
            <a:ext cx="6477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Team members share their ideas and their perceptions of the group’s purpose.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342900" indent="-3429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The team puts those thoughts together in a clear and usable format.</a:t>
            </a: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Steps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in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Developing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a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Common Purpose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75 TM A3 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838200" y="2057400"/>
            <a:ext cx="7620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Turn Three:</a:t>
            </a:r>
            <a:r>
              <a:rPr lang="en-US" sz="2800">
                <a:cs typeface="Times New Roman" pitchFamily="18" charset="0"/>
              </a:rPr>
              <a:t> The team develops goals that will guide them toward the team’s common purpose. </a:t>
            </a:r>
            <a:endParaRPr lang="en-US" sz="2400"/>
          </a:p>
          <a:p>
            <a:pPr marL="914400" lvl="1" indent="-457200" eaLnBrk="1" hangingPunct="1">
              <a:spcBef>
                <a:spcPct val="50000"/>
              </a:spcBef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1600200" y="3810000"/>
            <a:ext cx="647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Short-term goals and long-term goals are developed to move the team in the direction of the common purpose.</a:t>
            </a:r>
            <a:br>
              <a:rPr lang="en-US" sz="2000">
                <a:cs typeface="Times New Roman" pitchFamily="18" charset="0"/>
              </a:rPr>
            </a:br>
            <a:endParaRPr lang="en-US" sz="2000">
              <a:cs typeface="Times New Roman" pitchFamily="18" charset="0"/>
            </a:endParaRPr>
          </a:p>
          <a:p>
            <a:pPr marL="342900" indent="-3429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Identify resources needed to move the team toward short- and long-term goals.</a:t>
            </a: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Example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of </a:t>
            </a:r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Developing a Common Purpose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and Putting it in Gear</a:t>
            </a:r>
            <a:r>
              <a:rPr lang="en-US" sz="370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75 TM B1 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914400" y="19050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2800" b="1">
                <a:cs typeface="Times New Roman" pitchFamily="18" charset="0"/>
              </a:rPr>
              <a:t>Your Team: FFA Chapter </a:t>
            </a:r>
            <a:endParaRPr lang="en-US" sz="2400" b="1"/>
          </a:p>
          <a:p>
            <a:pPr marL="914400" lvl="1" indent="-457200" eaLnBrk="1" hangingPunct="1">
              <a:spcBef>
                <a:spcPct val="50000"/>
              </a:spcBef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/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1600200" y="2514600"/>
            <a:ext cx="7315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buFontTx/>
              <a:buAutoNum type="alphaUcPeriod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Find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shared beliefs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 and values</a:t>
            </a:r>
            <a:br>
              <a:rPr lang="en-US" sz="240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>
              <a:solidFill>
                <a:srgbClr val="FF0000"/>
              </a:solidFill>
              <a:cs typeface="Times New Roman" pitchFamily="18" charset="0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beliefs and values of the team are shared?</a:t>
            </a:r>
          </a:p>
          <a:p>
            <a:pPr marL="914400" lvl="1" indent="-457200" eaLnBrk="1" hangingPunct="1">
              <a:buFontTx/>
              <a:buChar char="–"/>
            </a:pPr>
            <a:r>
              <a:rPr lang="en-US">
                <a:cs typeface="Times New Roman" pitchFamily="18" charset="0"/>
              </a:rPr>
              <a:t>An appreciation of agriculture, community involvement, and a desire to become better leaders.</a:t>
            </a:r>
          </a:p>
          <a:p>
            <a:pPr marL="914400" lvl="1" indent="-457200" eaLnBrk="1" hangingPunct="1">
              <a:buFontTx/>
              <a:buChar char="–"/>
            </a:pPr>
            <a:endParaRPr lang="en-US">
              <a:cs typeface="Times New Roman" pitchFamily="18" charset="0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How can you share these beliefs and values with other teammates?</a:t>
            </a:r>
          </a:p>
          <a:p>
            <a:pPr marL="914400" lvl="1" indent="-457200" eaLnBrk="1" hangingPunct="1">
              <a:buFontTx/>
              <a:buChar char="–"/>
            </a:pPr>
            <a:r>
              <a:rPr lang="en-US">
                <a:cs typeface="Times New Roman" pitchFamily="18" charset="0"/>
              </a:rPr>
              <a:t>Figuring out ways to attend leadership workshops, volunteer within the community, invite speakers to meetings, and learn more about agriculture.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Example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of </a:t>
            </a:r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Developing a Common Purpose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and Putting it in Gear</a:t>
            </a:r>
            <a:r>
              <a:rPr lang="en-US" sz="370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75 TM B2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838200" y="17526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2800" b="1">
                <a:cs typeface="Times New Roman" pitchFamily="18" charset="0"/>
              </a:rPr>
              <a:t>Your Team: FFA Chapter </a:t>
            </a:r>
            <a:endParaRPr lang="en-US" sz="2400" b="1"/>
          </a:p>
          <a:p>
            <a:pPr marL="914400" lvl="1" indent="-457200" eaLnBrk="1" hangingPunct="1">
              <a:spcBef>
                <a:spcPct val="50000"/>
              </a:spcBef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/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990600" y="2514600"/>
            <a:ext cx="7924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buFontTx/>
              <a:buAutoNum type="alphaUcPeriod" startAt="2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Determine the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common purpose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 the team is striving toward. </a:t>
            </a:r>
            <a:br>
              <a:rPr lang="en-US" sz="240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>
              <a:solidFill>
                <a:srgbClr val="FF0000"/>
              </a:solidFill>
              <a:cs typeface="Times New Roman" pitchFamily="18" charset="0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are three ideas that might come up in a brainstorming session with your team about what they want to accomplish? </a:t>
            </a:r>
          </a:p>
          <a:p>
            <a:pPr marL="914400" lvl="1" indent="-457200" eaLnBrk="1" hangingPunct="1">
              <a:buFontTx/>
              <a:buChar char="–"/>
            </a:pPr>
            <a:r>
              <a:rPr lang="en-US">
                <a:cs typeface="Times New Roman" pitchFamily="18" charset="0"/>
              </a:rPr>
              <a:t>Increase membership, win contests, and develop community support. </a:t>
            </a:r>
          </a:p>
          <a:p>
            <a:pPr marL="914400" lvl="1" indent="-457200" eaLnBrk="1" hangingPunct="1">
              <a:buFontTx/>
              <a:buChar char="–"/>
            </a:pPr>
            <a:endParaRPr lang="en-US">
              <a:cs typeface="Times New Roman" pitchFamily="18" charset="0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is the clear, common purpose of the team?</a:t>
            </a:r>
          </a:p>
          <a:p>
            <a:pPr marL="914400" lvl="1" indent="-457200" eaLnBrk="1" hangingPunct="1">
              <a:buFontTx/>
              <a:buChar char="–"/>
            </a:pPr>
            <a:r>
              <a:rPr lang="en-US">
                <a:cs typeface="Times New Roman" pitchFamily="18" charset="0"/>
              </a:rPr>
              <a:t>The FFA chapter wants to build community support through community service projects.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Example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of </a:t>
            </a:r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Developing a Common Purpose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and Putting it in Gear</a:t>
            </a:r>
            <a:r>
              <a:rPr lang="en-US" sz="370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75 TM B3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914400" y="18288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2800" b="1">
                <a:cs typeface="Times New Roman" pitchFamily="18" charset="0"/>
              </a:rPr>
              <a:t>Your Team: FFA Chapter</a:t>
            </a:r>
            <a:r>
              <a:rPr lang="en-US" sz="2800">
                <a:cs typeface="Times New Roman" pitchFamily="18" charset="0"/>
              </a:rPr>
              <a:t> </a:t>
            </a:r>
            <a:endParaRPr lang="en-US" sz="2800" b="1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990600" y="2590800"/>
            <a:ext cx="7239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buFontTx/>
              <a:buAutoNum type="alphaUcPeriod" startAt="3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The team develops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goals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 that will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guide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 them toward its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common purpose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en-US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990600" y="3429000"/>
            <a:ext cx="792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/>
            <a:r>
              <a:rPr lang="en-US" sz="2000">
                <a:cs typeface="Times New Roman" pitchFamily="18" charset="0"/>
              </a:rPr>
              <a:t/>
            </a:r>
            <a:br>
              <a:rPr lang="en-US" sz="20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What is one short-term goal that the team has? </a:t>
            </a:r>
          </a:p>
          <a:p>
            <a:pPr marL="914400" lvl="1" indent="-457200" eaLnBrk="1" hangingPunct="1">
              <a:buFontTx/>
              <a:buChar char="–"/>
            </a:pPr>
            <a:r>
              <a:rPr lang="en-US" sz="2000">
                <a:cs typeface="Times New Roman" pitchFamily="18" charset="0"/>
              </a:rPr>
              <a:t>The FFA chapter will visit the Chamber of Commerce next week to ask about potential community service projects </a:t>
            </a:r>
          </a:p>
          <a:p>
            <a:pPr marL="914400" lvl="1" indent="-457200" eaLnBrk="1" hangingPunct="1"/>
            <a:endParaRPr lang="en-US" sz="20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Example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of </a:t>
            </a:r>
            <a:r>
              <a:rPr lang="en-US" sz="3000" b="1">
                <a:solidFill>
                  <a:srgbClr val="000000"/>
                </a:solidFill>
                <a:cs typeface="Times New Roman" pitchFamily="18" charset="0"/>
              </a:rPr>
              <a:t>Developing a Common Purpose</a:t>
            </a: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 and Putting it in Gear</a:t>
            </a:r>
            <a:r>
              <a:rPr lang="en-US" sz="370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75 TM B3 </a:t>
            </a: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914400" y="18288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sz="2800" b="1">
                <a:cs typeface="Times New Roman" pitchFamily="18" charset="0"/>
              </a:rPr>
              <a:t>Your Team: FFA Chapter</a:t>
            </a:r>
            <a:r>
              <a:rPr lang="en-US" sz="2800">
                <a:cs typeface="Times New Roman" pitchFamily="18" charset="0"/>
              </a:rPr>
              <a:t> </a:t>
            </a:r>
            <a:endParaRPr lang="en-US" sz="2800" b="1"/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1143000" y="2362200"/>
            <a:ext cx="7239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buFontTx/>
              <a:buAutoNum type="alphaUcPeriod" startAt="3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The team develops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goals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 that will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guide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 them toward its </a:t>
            </a: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common purpose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en-US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990600" y="2895600"/>
            <a:ext cx="7924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/>
            <a:endParaRPr lang="en-US" sz="3200">
              <a:cs typeface="Times New Roman" pitchFamily="18" charset="0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What is one long term-goal the team has?</a:t>
            </a:r>
          </a:p>
          <a:p>
            <a:pPr marL="914400" lvl="1" indent="-457200" eaLnBrk="1" hangingPunct="1">
              <a:buFontTx/>
              <a:buChar char="–"/>
            </a:pPr>
            <a:r>
              <a:rPr lang="en-US" sz="2000">
                <a:cs typeface="Times New Roman" pitchFamily="18" charset="0"/>
              </a:rPr>
              <a:t>By next year the chapter has implemented two new community service projects.  </a:t>
            </a:r>
          </a:p>
          <a:p>
            <a:pPr marL="914400" lvl="1" indent="-457200" eaLnBrk="1" hangingPunct="1">
              <a:buFontTx/>
              <a:buChar char="–"/>
            </a:pPr>
            <a:endParaRPr lang="en-US" sz="2000">
              <a:cs typeface="Times New Roman" pitchFamily="18" charset="0"/>
            </a:endParaRPr>
          </a:p>
          <a:p>
            <a:pPr marL="457200" indent="-4572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What are two the team might need to accomplish the short- and long-term goals you mentioned?</a:t>
            </a:r>
          </a:p>
          <a:p>
            <a:pPr marL="914400" lvl="1" indent="-457200" eaLnBrk="1" hangingPunct="1">
              <a:buFontTx/>
              <a:buChar char="–"/>
            </a:pPr>
            <a:r>
              <a:rPr lang="en-US" sz="2000">
                <a:cs typeface="Times New Roman" pitchFamily="18" charset="0"/>
              </a:rPr>
              <a:t>Local businesses for monetary support, and good relations with the Chamber of Commerce.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tudio">
  <a:themeElements>
    <a:clrScheme name="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FD9546F1-5A95-4B0C-B7ED-C5C2778C99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397531-D27E-47E3-8F7A-29B1DEEF2B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4D38DB-0FDE-4C53-911C-DB1E95190E3A}">
  <ds:schemaRefs>
    <ds:schemaRef ds:uri="7d75d6f9-8bd4-4602-97a0-53722360a9f2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2525</TotalTime>
  <Words>337</Words>
  <Application>Microsoft Office PowerPoint</Application>
  <PresentationFormat>On-screen Show (4:3)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Brush Script MT</vt:lpstr>
      <vt:lpstr>Times New Roman</vt:lpstr>
      <vt:lpstr>Wingdings</vt:lpstr>
      <vt:lpstr>Studio</vt:lpstr>
      <vt:lpstr>Developing Common Purpose on Teams</vt:lpstr>
      <vt:lpstr>Steps in Developing a Common Purpose </vt:lpstr>
      <vt:lpstr>Steps in Developing a Common Purpose </vt:lpstr>
      <vt:lpstr>Steps in Developing a Common Purpose </vt:lpstr>
      <vt:lpstr>Example of Developing a Common Purpose and Putting it in Gear </vt:lpstr>
      <vt:lpstr>Example of Developing a Common Purpose and Putting it in Gear </vt:lpstr>
      <vt:lpstr>Example of Developing a Common Purpose and Putting it in Gear </vt:lpstr>
      <vt:lpstr>Example of Developing a Common Purpose and Putting it in Gear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16</cp:revision>
  <cp:lastPrinted>1601-01-01T00:00:00Z</cp:lastPrinted>
  <dcterms:created xsi:type="dcterms:W3CDTF">2003-11-25T06:13:37Z</dcterms:created>
  <dcterms:modified xsi:type="dcterms:W3CDTF">2018-07-09T19:08:47Z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