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</p:sldMasterIdLst>
  <p:notesMasterIdLst>
    <p:notesMasterId r:id="rId18"/>
  </p:notesMasterIdLst>
  <p:handoutMasterIdLst>
    <p:handoutMasterId r:id="rId19"/>
  </p:handoutMasterIdLst>
  <p:sldIdLst>
    <p:sldId id="278" r:id="rId5"/>
    <p:sldId id="25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9" r:id="rId17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B2B2B2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BC1A40B0-BBE8-44C8-93D9-C8F3DB6446A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06A2C535-9A9F-4C54-9330-E5D99CA19F3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511B80-6289-4735-BBA1-373B3AE8E3DF}" type="slidenum">
              <a:rPr lang="en-US"/>
              <a:pPr/>
              <a:t>1</a:t>
            </a:fld>
            <a:endParaRPr 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B71BF6-704E-49A3-A368-0C7AE0AB6294}" type="slidenum">
              <a:rPr lang="en-US"/>
              <a:pPr/>
              <a:t>10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29A3F6-D5B7-40CF-9DD3-A4AAF463B83F}" type="slidenum">
              <a:rPr lang="en-US"/>
              <a:pPr/>
              <a:t>11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C9ECFD-B478-46D7-B795-623EF37F2C7E}" type="slidenum">
              <a:rPr lang="en-US"/>
              <a:pPr/>
              <a:t>12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934BEB-26D2-42CE-9CB0-A44AD20D61D3}" type="slidenum">
              <a:rPr lang="en-US"/>
              <a:pPr/>
              <a:t>13</a:t>
            </a:fld>
            <a:endParaRPr lang="en-US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B4213D-DE11-4493-BE7E-C87CAB713993}" type="slidenum">
              <a:rPr lang="en-US"/>
              <a:pPr/>
              <a:t>2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AEA26B-D6E9-4C37-848C-05734F2C1449}" type="slidenum">
              <a:rPr lang="en-US"/>
              <a:pPr/>
              <a:t>3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41A469-B99C-42EF-9E20-CA5CCDF27924}" type="slidenum">
              <a:rPr lang="en-US"/>
              <a:pPr/>
              <a:t>4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4DE448-1BA1-4305-B078-E538CC86803E}" type="slidenum">
              <a:rPr lang="en-US"/>
              <a:pPr/>
              <a:t>5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451C85-2406-4471-BF72-13F2BB88B60F}" type="slidenum">
              <a:rPr lang="en-US"/>
              <a:pPr/>
              <a:t>6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BF5D8C-A720-48C2-82FC-17340084FF4D}" type="slidenum">
              <a:rPr lang="en-US"/>
              <a:pPr/>
              <a:t>7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5914EC-8F03-44D3-A2BF-76042AB1DBD8}" type="slidenum">
              <a:rPr lang="en-US"/>
              <a:pPr/>
              <a:t>8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0C92A5-4560-4F76-A5BA-F146E72B0F99}" type="slidenum">
              <a:rPr lang="en-US"/>
              <a:pPr/>
              <a:t>9</a:t>
            </a:fld>
            <a:endParaRPr lang="en-US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762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117763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solidFill>
              <a:srgbClr val="B2B2B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764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solidFill>
              <a:srgbClr val="B2B2B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776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38200" y="34290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776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304800" y="1066800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21717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228600"/>
            <a:ext cx="63627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6781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8229600" cy="2019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305300"/>
            <a:ext cx="8229600" cy="2019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7056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738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116739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solidFill>
              <a:srgbClr val="B2B2B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0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solidFill>
              <a:srgbClr val="B2B2B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674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0" y="228600"/>
            <a:ext cx="6781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674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7056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00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600"/>
              <a:t>Knowledge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rgbClr val="000000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295400"/>
            <a:ext cx="7543800" cy="1600200"/>
          </a:xfrm>
          <a:noFill/>
          <a:ln/>
        </p:spPr>
        <p:txBody>
          <a:bodyPr lIns="92075" tIns="46038" rIns="92075" bIns="46038" anchorCtr="0"/>
          <a:lstStyle/>
          <a:p>
            <a:r>
              <a:rPr lang="en-US" b="1"/>
              <a:t>Dealing with </a:t>
            </a:r>
            <a:br>
              <a:rPr lang="en-US" b="1"/>
            </a:br>
            <a:r>
              <a:rPr lang="en-US" b="1"/>
              <a:t>Non-Team Players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581400"/>
            <a:ext cx="60198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/>
              <a:t>How do we play as a team?</a:t>
            </a:r>
          </a:p>
          <a:p>
            <a:endParaRPr lang="en-US"/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latin typeface="Arial" charset="0"/>
              </a:rPr>
              <a:t>Stage Two of Development</a:t>
            </a:r>
            <a:br>
              <a:rPr lang="en-US" sz="1200" b="1">
                <a:latin typeface="Arial" charset="0"/>
              </a:rPr>
            </a:br>
            <a:r>
              <a:rPr lang="en-US" sz="1200" b="1">
                <a:latin typeface="Arial" charset="0"/>
              </a:rPr>
              <a:t>WE </a:t>
            </a: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latin typeface="Arial" charset="0"/>
              </a:rPr>
              <a:t>HS 78</a:t>
            </a:r>
          </a:p>
        </p:txBody>
      </p:sp>
      <p:pic>
        <p:nvPicPr>
          <p:cNvPr id="89094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5029200"/>
            <a:ext cx="22860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-304800" y="152400"/>
            <a:ext cx="7620000" cy="12954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b="1">
                <a:cs typeface="Times New Roman" pitchFamily="18" charset="0"/>
              </a:rPr>
              <a:t>Growth Plan</a:t>
            </a:r>
            <a:r>
              <a:rPr lang="en-US">
                <a:cs typeface="Times New Roman" pitchFamily="18" charset="0"/>
              </a:rPr>
              <a:t> for a Team Member 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latin typeface="Arial" charset="0"/>
              </a:rPr>
              <a:t>HS 78 TM B1 </a:t>
            </a:r>
          </a:p>
        </p:txBody>
      </p:sp>
      <p:sp>
        <p:nvSpPr>
          <p:cNvPr id="86021" name="Rectangle 5"/>
          <p:cNvSpPr>
            <a:spLocks noChangeArrowheads="1"/>
          </p:cNvSpPr>
          <p:nvPr/>
        </p:nvSpPr>
        <p:spPr bwMode="auto">
          <a:xfrm>
            <a:off x="1066800" y="2057400"/>
            <a:ext cx="7848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400" b="1">
                <a:latin typeface="Arial" charset="0"/>
                <a:cs typeface="Times New Roman" pitchFamily="18" charset="0"/>
              </a:rPr>
              <a:t>Determine</a:t>
            </a:r>
            <a:r>
              <a:rPr lang="en-US" sz="2400">
                <a:latin typeface="Arial" charset="0"/>
                <a:cs typeface="Times New Roman" pitchFamily="18" charset="0"/>
              </a:rPr>
              <a:t> and define the </a:t>
            </a:r>
            <a:r>
              <a:rPr lang="en-US" sz="2400" b="1">
                <a:latin typeface="Arial" charset="0"/>
                <a:cs typeface="Times New Roman" pitchFamily="18" charset="0"/>
              </a:rPr>
              <a:t>undesired behavior</a:t>
            </a:r>
            <a:r>
              <a:rPr lang="en-US" sz="2400">
                <a:latin typeface="Arial" charset="0"/>
                <a:cs typeface="Times New Roman" pitchFamily="18" charset="0"/>
              </a:rPr>
              <a:t> to </a:t>
            </a:r>
            <a:r>
              <a:rPr lang="en-US" sz="2400" b="1">
                <a:latin typeface="Arial" charset="0"/>
                <a:cs typeface="Times New Roman" pitchFamily="18" charset="0"/>
              </a:rPr>
              <a:t>work</a:t>
            </a:r>
            <a:r>
              <a:rPr lang="en-US" sz="2400">
                <a:latin typeface="Arial" charset="0"/>
                <a:cs typeface="Times New Roman" pitchFamily="18" charset="0"/>
              </a:rPr>
              <a:t> </a:t>
            </a:r>
            <a:r>
              <a:rPr lang="en-US" sz="2400" b="1">
                <a:latin typeface="Arial" charset="0"/>
                <a:cs typeface="Times New Roman" pitchFamily="18" charset="0"/>
              </a:rPr>
              <a:t>on:</a:t>
            </a:r>
            <a:r>
              <a:rPr lang="en-US" sz="2400">
                <a:latin typeface="Arial" charset="0"/>
                <a:cs typeface="Times New Roman" pitchFamily="18" charset="0"/>
              </a:rPr>
              <a:t/>
            </a:r>
            <a:br>
              <a:rPr lang="en-US" sz="2400">
                <a:latin typeface="Arial" charset="0"/>
                <a:cs typeface="Times New Roman" pitchFamily="18" charset="0"/>
              </a:rPr>
            </a:br>
            <a:endParaRPr lang="en-US" sz="2400">
              <a:latin typeface="Arial" charset="0"/>
              <a:cs typeface="Times New Roman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</a:pPr>
            <a:endParaRPr lang="en-US" sz="2400">
              <a:latin typeface="Arial" charset="0"/>
              <a:cs typeface="Times New Roman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400">
                <a:latin typeface="Arial" charset="0"/>
                <a:cs typeface="Times New Roman" pitchFamily="18" charset="0"/>
              </a:rPr>
              <a:t>	</a:t>
            </a:r>
            <a:r>
              <a:rPr lang="en-US" sz="28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Dominator:</a:t>
            </a:r>
            <a:r>
              <a:rPr lang="en-US" sz="2800">
                <a:latin typeface="Arial" charset="0"/>
                <a:cs typeface="Times New Roman" pitchFamily="18" charset="0"/>
              </a:rPr>
              <a:t> tries to assert authority or superiority to manipulate the team against the team’s goals.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  <a:buFontTx/>
              <a:buAutoNum type="arabicPeriod" startAt="8"/>
            </a:pPr>
            <a:endParaRPr lang="en-US" sz="2800"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1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-152400" y="152400"/>
            <a:ext cx="7620000" cy="12954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b="1">
                <a:cs typeface="Times New Roman" pitchFamily="18" charset="0"/>
              </a:rPr>
              <a:t>List the problems</a:t>
            </a:r>
            <a:r>
              <a:rPr lang="en-US">
                <a:cs typeface="Times New Roman" pitchFamily="18" charset="0"/>
              </a:rPr>
              <a:t> that this causes in the </a:t>
            </a:r>
            <a:r>
              <a:rPr lang="en-US" b="1">
                <a:cs typeface="Times New Roman" pitchFamily="18" charset="0"/>
              </a:rPr>
              <a:t>team setting: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981200"/>
            <a:ext cx="8153400" cy="45720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The team’s common purpose is not worked toward.</a:t>
            </a:r>
            <a:b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</a:br>
            <a:endParaRPr lang="en-US" sz="240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Team members do not have a chance to share their ideas.</a:t>
            </a:r>
            <a:b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</a:br>
            <a:endParaRPr lang="en-US" sz="240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Team members feel controlled and</a:t>
            </a:r>
            <a:b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</a:b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overpowered.</a:t>
            </a:r>
            <a:b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</a:br>
            <a:endParaRPr lang="en-US" sz="240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Causes animosity between team members and the member showing the behavior.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latin typeface="Arial" charset="0"/>
              </a:rPr>
              <a:t>HS 78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-152400" y="152400"/>
            <a:ext cx="7086600" cy="12192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000" b="1">
                <a:cs typeface="Times New Roman" pitchFamily="18" charset="0"/>
              </a:rPr>
              <a:t>Being a more Effective Team Member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2286000"/>
            <a:ext cx="7467600" cy="42672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Understand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the team’s common purpose.</a:t>
            </a:r>
            <a:b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</a:b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Improve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on listening skills.</a:t>
            </a:r>
            <a:b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</a:b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Realize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that there may be great ideas that come from other team members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.</a:t>
            </a:r>
            <a:b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</a:br>
            <a:endParaRPr lang="en-US" sz="28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latin typeface="Arial" charset="0"/>
              </a:rPr>
              <a:t>HS 78 TM B3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-152400" y="152400"/>
            <a:ext cx="7086600" cy="12192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000" b="1">
                <a:cs typeface="Times New Roman" pitchFamily="18" charset="0"/>
              </a:rPr>
              <a:t>Being a more Effective Team Member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057400"/>
            <a:ext cx="7772400" cy="42672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 typeface="Wingdings" pitchFamily="2" charset="2"/>
              <a:buNone/>
            </a:pPr>
            <a:endParaRPr lang="en-US" sz="28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Be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conscience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of becoming overbearing.</a:t>
            </a:r>
            <a:b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</a:b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Respect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and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value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other team members, and allow them to guide the group.</a:t>
            </a:r>
          </a:p>
        </p:txBody>
      </p:sp>
      <p:sp>
        <p:nvSpPr>
          <p:cNvPr id="118788" name="Text Box 4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latin typeface="Arial" charset="0"/>
              </a:rPr>
              <a:t>HS 78 TM B3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934200" cy="16764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3600">
                <a:cs typeface="Times New Roman" pitchFamily="18" charset="0"/>
              </a:rPr>
              <a:t>Behaviors of non-team players that may hinder a team’s success.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743200"/>
            <a:ext cx="7540625" cy="23622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rgbClr val="FFFF00"/>
              </a:buClr>
              <a:buFontTx/>
              <a:buAutoNum type="arabicPeriod"/>
            </a:pPr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Dominator:</a:t>
            </a:r>
            <a:r>
              <a:rPr lang="en-US" sz="2800" b="1">
                <a:cs typeface="Times New Roman" pitchFamily="18" charset="0"/>
              </a:rPr>
              <a:t> </a:t>
            </a:r>
            <a:r>
              <a:rPr lang="en-US" sz="2800" b="1">
                <a:solidFill>
                  <a:schemeClr val="tx1"/>
                </a:solidFill>
                <a:effectLst/>
                <a:cs typeface="Times New Roman" pitchFamily="18" charset="0"/>
              </a:rPr>
              <a:t>tries to assert authority or superiority to manipulate the team against the team’s goals.</a:t>
            </a:r>
            <a:r>
              <a:rPr lang="en-US" sz="2800" b="1"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latin typeface="Arial" charset="0"/>
              </a:rPr>
              <a:t>HS 78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2743200"/>
            <a:ext cx="7391400" cy="19812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2. Blocker:</a:t>
            </a:r>
            <a:r>
              <a:rPr lang="en-US" sz="2800" b="1">
                <a:cs typeface="Times New Roman" pitchFamily="18" charset="0"/>
              </a:rPr>
              <a:t> </a:t>
            </a:r>
            <a:r>
              <a:rPr lang="en-US" sz="2800" b="1">
                <a:solidFill>
                  <a:schemeClr val="tx1"/>
                </a:solidFill>
                <a:effectLst/>
                <a:cs typeface="Times New Roman" pitchFamily="18" charset="0"/>
              </a:rPr>
              <a:t>stubborn or  uncooperative; interferes with the team’s progress. 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latin typeface="Arial" charset="0"/>
              </a:rPr>
              <a:t>HS 78 TM A2 </a:t>
            </a:r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0" y="0"/>
            <a:ext cx="6934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ctr" eaLnBrk="1" hangingPunct="1"/>
            <a:r>
              <a:rPr lang="en-US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Behaviors of non-team players that may hinder a team’s success.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98563" y="3048000"/>
            <a:ext cx="7159625" cy="1598613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3. Aggressor:</a:t>
            </a:r>
            <a:r>
              <a:rPr lang="en-US" sz="2800" b="1">
                <a:cs typeface="Times New Roman" pitchFamily="18" charset="0"/>
              </a:rPr>
              <a:t> 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attacks the team or the values and efforts of the team members.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latin typeface="Arial" charset="0"/>
              </a:rPr>
              <a:t>HS 78 TM A3 </a:t>
            </a:r>
          </a:p>
        </p:txBody>
      </p:sp>
      <p:sp>
        <p:nvSpPr>
          <p:cNvPr id="79877" name="Rectangle 5"/>
          <p:cNvSpPr>
            <a:spLocks noChangeArrowheads="1"/>
          </p:cNvSpPr>
          <p:nvPr/>
        </p:nvSpPr>
        <p:spPr bwMode="auto">
          <a:xfrm>
            <a:off x="0" y="0"/>
            <a:ext cx="6934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ctr" eaLnBrk="1" hangingPunct="1"/>
            <a:r>
              <a:rPr lang="en-US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Behaviors of non-team players that may hinder a team’s success.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667000"/>
            <a:ext cx="7159625" cy="11176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4. Distracter:</a:t>
            </a:r>
            <a:r>
              <a:rPr lang="en-US" sz="2800" b="1">
                <a:cs typeface="Times New Roman" pitchFamily="18" charset="0"/>
              </a:rPr>
              <a:t> 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takes away focus of the team and acts childish or is often involved in horseplay. 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latin typeface="Arial" charset="0"/>
              </a:rPr>
              <a:t>HS 78 TM A4 </a:t>
            </a:r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0" y="0"/>
            <a:ext cx="6934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ctr" eaLnBrk="1" hangingPunct="1"/>
            <a:r>
              <a:rPr lang="en-US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Behaviors of non-team players that may hinder a team’s success. </a:t>
            </a:r>
          </a:p>
        </p:txBody>
      </p:sp>
      <p:pic>
        <p:nvPicPr>
          <p:cNvPr id="80904" name="Picture 8" descr="MCj0233056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4397375"/>
            <a:ext cx="2743200" cy="22590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98563" y="2895600"/>
            <a:ext cx="7159625" cy="168275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5. Self-confessor:</a:t>
            </a:r>
            <a:r>
              <a:rPr lang="en-US" sz="2800" b="1">
                <a:cs typeface="Times New Roman" pitchFamily="18" charset="0"/>
              </a:rPr>
              <a:t> 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uses the team as an audience for venting personal or emotional needs.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latin typeface="Arial" charset="0"/>
              </a:rPr>
              <a:t>HS 78 TM A5 </a:t>
            </a:r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0" y="0"/>
            <a:ext cx="6934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ctr" eaLnBrk="1" hangingPunct="1"/>
            <a:r>
              <a:rPr lang="en-US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Behaviors of non-team players that may hinder a team’s success.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2819400"/>
            <a:ext cx="7159625" cy="11176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Tx/>
              <a:buNone/>
            </a:pPr>
            <a:r>
              <a:rPr 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6. Avoider:</a:t>
            </a:r>
            <a:r>
              <a:rPr lang="en-US" sz="2800" b="1">
                <a:cs typeface="Times New Roman" pitchFamily="18" charset="0"/>
              </a:rPr>
              <a:t> 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doesn’t share ideas and has limited participation.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latin typeface="Arial" charset="0"/>
              </a:rPr>
              <a:t>HS 78 TM A6 </a:t>
            </a:r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0" y="0"/>
            <a:ext cx="6934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ctr" eaLnBrk="1" hangingPunct="1"/>
            <a:r>
              <a:rPr lang="en-US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Behaviors of non-team players that may hinder a team’s success.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209800"/>
            <a:ext cx="7519988" cy="2389188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Tx/>
              <a:buNone/>
            </a:pPr>
            <a:r>
              <a:rPr 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7. Recognition Seeker:</a:t>
            </a:r>
            <a:r>
              <a:rPr lang="en-US" sz="2800" b="1">
                <a:cs typeface="Times New Roman" pitchFamily="18" charset="0"/>
              </a:rPr>
              <a:t> 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exaggerates in an attempt to get attention; tries to pull the group’s focus toward them rather than the goals. 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1524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latin typeface="Arial" charset="0"/>
              </a:rPr>
              <a:t>HS 78 TM A7 </a:t>
            </a:r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0" y="0"/>
            <a:ext cx="6934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ctr" eaLnBrk="1" hangingPunct="1"/>
            <a:r>
              <a:rPr lang="en-US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Behaviors of non-team players that may hinder a team’s success. </a:t>
            </a:r>
          </a:p>
        </p:txBody>
      </p:sp>
      <p:pic>
        <p:nvPicPr>
          <p:cNvPr id="83975" name="Picture 7" descr="MCj0232524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4267200"/>
            <a:ext cx="1600200" cy="2014538"/>
          </a:xfrm>
          <a:prstGeom prst="rect">
            <a:avLst/>
          </a:prstGeom>
          <a:noFill/>
        </p:spPr>
      </p:pic>
      <p:sp>
        <p:nvSpPr>
          <p:cNvPr id="83976" name="AutoShape 8"/>
          <p:cNvSpPr>
            <a:spLocks noChangeArrowheads="1"/>
          </p:cNvSpPr>
          <p:nvPr/>
        </p:nvSpPr>
        <p:spPr bwMode="auto">
          <a:xfrm>
            <a:off x="7543800" y="3200400"/>
            <a:ext cx="1447800" cy="914400"/>
          </a:xfrm>
          <a:prstGeom prst="wedgeEllipseCallout">
            <a:avLst>
              <a:gd name="adj1" fmla="val -43093"/>
              <a:gd name="adj2" fmla="val 55037"/>
            </a:avLst>
          </a:prstGeom>
          <a:solidFill>
            <a:schemeClr val="tx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Look at Me!!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4375" y="2209800"/>
            <a:ext cx="7159625" cy="1747838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Tx/>
              <a:buNone/>
            </a:pPr>
            <a:r>
              <a:rPr 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8. Credit Hound:</a:t>
            </a:r>
            <a:r>
              <a:rPr lang="en-US" sz="2800" b="1">
                <a:cs typeface="Times New Roman" pitchFamily="18" charset="0"/>
              </a:rPr>
              <a:t> 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tries to take 	credit for the team’s successes or 	for another team member’s 	contributions.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latin typeface="Arial" charset="0"/>
              </a:rPr>
              <a:t>HS 78 TM A8 </a:t>
            </a:r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0" y="0"/>
            <a:ext cx="6934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ctr" eaLnBrk="1" hangingPunct="1"/>
            <a:r>
              <a:rPr lang="en-US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Behaviors of non-team players that may hinder a team’s success. </a:t>
            </a:r>
          </a:p>
        </p:txBody>
      </p:sp>
      <p:pic>
        <p:nvPicPr>
          <p:cNvPr id="85000" name="Picture 8" descr="MCj042391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124200"/>
            <a:ext cx="213360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lit">
  <a:themeElements>
    <a:clrScheme name="Slit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E9138B25-E538-4EB1-82CF-5B6AAE35D90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E5706E-EE98-4550-A68A-C140FD4D0F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4D2505F-7C6B-428F-AB27-80566D19DEED}">
  <ds:schemaRefs>
    <ds:schemaRef ds:uri="http://schemas.microsoft.com/office/2006/documentManagement/types"/>
    <ds:schemaRef ds:uri="http://schemas.microsoft.com/office/2006/metadata/properties"/>
    <ds:schemaRef ds:uri="7d75d6f9-8bd4-4602-97a0-53722360a9f2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155</TotalTime>
  <Words>396</Words>
  <Application>Microsoft Office PowerPoint</Application>
  <PresentationFormat>On-screen Show (4:3)</PresentationFormat>
  <Paragraphs>87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Brush Script MT</vt:lpstr>
      <vt:lpstr>Tahoma</vt:lpstr>
      <vt:lpstr>Times New Roman</vt:lpstr>
      <vt:lpstr>Wingdings</vt:lpstr>
      <vt:lpstr>Slit</vt:lpstr>
      <vt:lpstr>Dealing with  Non-Team Players</vt:lpstr>
      <vt:lpstr>Behaviors of non-team players that may hinder a team’s success.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Growth Plan for a Team Member </vt:lpstr>
      <vt:lpstr>List the problems that this causes in the team setting: </vt:lpstr>
      <vt:lpstr>Being a more Effective Team Member</vt:lpstr>
      <vt:lpstr>Being a more Effective Team Member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14</cp:revision>
  <cp:lastPrinted>1601-01-01T00:00:00Z</cp:lastPrinted>
  <dcterms:created xsi:type="dcterms:W3CDTF">2003-11-25T06:13:37Z</dcterms:created>
  <dcterms:modified xsi:type="dcterms:W3CDTF">2018-07-09T19:10:10Z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