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4"/>
  </p:sldMasterIdLst>
  <p:notesMasterIdLst>
    <p:notesMasterId r:id="rId11"/>
  </p:notesMasterIdLst>
  <p:handoutMasterIdLst>
    <p:handoutMasterId r:id="rId12"/>
  </p:handoutMasterIdLst>
  <p:sldIdLst>
    <p:sldId id="272" r:id="rId5"/>
    <p:sldId id="257" r:id="rId6"/>
    <p:sldId id="268" r:id="rId7"/>
    <p:sldId id="269" r:id="rId8"/>
    <p:sldId id="271" r:id="rId9"/>
    <p:sldId id="270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4DA3137F-57DA-4C01-9C9E-5BA2E3937CB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180A2067-6702-4479-9095-CF4C2D069BE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FC250D-3C40-4A24-91B0-0DD0DA54B5BF}" type="slidenum">
              <a:rPr lang="en-US"/>
              <a:pPr/>
              <a:t>1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A12F48-7DA7-4007-A35D-09F39FE8A8E1}" type="slidenum">
              <a:rPr lang="en-US"/>
              <a:pPr/>
              <a:t>2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7C2FD0-9912-4661-BF63-0DA22F61F766}" type="slidenum">
              <a:rPr lang="en-US"/>
              <a:pPr/>
              <a:t>3</a:t>
            </a:fld>
            <a:endParaRPr lang="en-US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FA23E0-047D-44BC-9759-F5BB80AC15B4}" type="slidenum">
              <a:rPr lang="en-US"/>
              <a:pPr/>
              <a:t>4</a:t>
            </a:fld>
            <a:endParaRPr 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B2CEC1-15F8-408A-B335-D09DED72674E}" type="slidenum">
              <a:rPr lang="en-US"/>
              <a:pPr/>
              <a:t>5</a:t>
            </a:fld>
            <a:endParaRPr lang="en-US"/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AF4ACB-5B72-4BE3-92BB-F26C32ED4964}" type="slidenum">
              <a:rPr lang="en-US"/>
              <a:pPr/>
              <a:t>6</a:t>
            </a:fld>
            <a:endParaRPr lang="en-US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186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93187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/>
              <a:ahLst/>
              <a:cxnLst>
                <a:cxn ang="0">
                  <a:pos x="5154" y="1769"/>
                </a:cxn>
                <a:cxn ang="0">
                  <a:pos x="0" y="2304"/>
                </a:cxn>
                <a:cxn ang="0">
                  <a:pos x="0" y="1252"/>
                </a:cxn>
                <a:cxn ang="0">
                  <a:pos x="5155" y="0"/>
                </a:cxn>
                <a:cxn ang="0">
                  <a:pos x="5155" y="1416"/>
                </a:cxn>
                <a:cxn ang="0">
                  <a:pos x="5154" y="1769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solidFill>
              <a:srgbClr val="9696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188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/>
              <a:ahLst/>
              <a:cxnLst>
                <a:cxn ang="0">
                  <a:pos x="5311" y="3209"/>
                </a:cxn>
                <a:cxn ang="0">
                  <a:pos x="0" y="3689"/>
                </a:cxn>
                <a:cxn ang="0">
                  <a:pos x="0" y="9"/>
                </a:cxn>
                <a:cxn ang="0">
                  <a:pos x="5328" y="0"/>
                </a:cxn>
                <a:cxn ang="0">
                  <a:pos x="5311" y="320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solidFill>
              <a:srgbClr val="9696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3189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85800" y="35814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3193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0" y="1371600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0499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0499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867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828800"/>
            <a:ext cx="82296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152900"/>
            <a:ext cx="82296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5532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62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92163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/>
              <a:ahLst/>
              <a:cxnLst>
                <a:cxn ang="0">
                  <a:pos x="4800" y="299"/>
                </a:cxn>
                <a:cxn ang="0">
                  <a:pos x="0" y="665"/>
                </a:cxn>
                <a:cxn ang="0">
                  <a:pos x="0" y="0"/>
                </a:cxn>
                <a:cxn ang="0">
                  <a:pos x="4806" y="1"/>
                </a:cxn>
                <a:cxn ang="0">
                  <a:pos x="4800" y="153"/>
                </a:cxn>
                <a:cxn ang="0">
                  <a:pos x="4800" y="299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solidFill>
              <a:srgbClr val="9696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64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/>
              <a:ahLst/>
              <a:cxnLst>
                <a:cxn ang="0">
                  <a:pos x="4560" y="932"/>
                </a:cxn>
                <a:cxn ang="0">
                  <a:pos x="0" y="1199"/>
                </a:cxn>
                <a:cxn ang="0">
                  <a:pos x="0" y="0"/>
                </a:cxn>
                <a:cxn ang="0">
                  <a:pos x="4562" y="0"/>
                </a:cxn>
                <a:cxn ang="0">
                  <a:pos x="4560" y="932"/>
                </a:cxn>
                <a:cxn ang="0">
                  <a:pos x="4560" y="932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lnTo>
                    <a:pt x="4560" y="932"/>
                  </a:lnTo>
                  <a:close/>
                </a:path>
              </a:pathLst>
            </a:custGeom>
            <a:solidFill>
              <a:srgbClr val="9696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216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5867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66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168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5532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ush Script MT" pitchFamily="66" charset="0"/>
              </a:defRPr>
            </a:lvl1pPr>
          </a:lstStyle>
          <a:p>
            <a:r>
              <a:rPr lang="en-US"/>
              <a:t>LifeKnowledge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603375"/>
            <a:ext cx="7772400" cy="1504950"/>
          </a:xfrm>
          <a:noFill/>
          <a:ln/>
        </p:spPr>
        <p:txBody>
          <a:bodyPr lIns="92075" tIns="46038" rIns="92075" bIns="46038" anchorCtr="0"/>
          <a:lstStyle/>
          <a:p>
            <a:r>
              <a:rPr lang="en-US" sz="6600" b="1"/>
              <a:t>Setting Team Expectations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657600"/>
            <a:ext cx="59436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/>
              <a:t>How do we play as a team?</a:t>
            </a:r>
          </a:p>
          <a:p>
            <a:endParaRPr lang="en-US"/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latin typeface="Arial" charset="0"/>
              </a:rPr>
              <a:t>Stage Two of Development</a:t>
            </a:r>
            <a:br>
              <a:rPr lang="en-US" sz="1200" b="1">
                <a:latin typeface="Arial" charset="0"/>
              </a:rPr>
            </a:br>
            <a:r>
              <a:rPr lang="en-US" sz="1200" b="1">
                <a:latin typeface="Arial" charset="0"/>
              </a:rPr>
              <a:t>WE </a:t>
            </a:r>
          </a:p>
        </p:txBody>
      </p:sp>
      <p:sp>
        <p:nvSpPr>
          <p:cNvPr id="82949" name="Text Box 5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latin typeface="Arial" charset="0"/>
              </a:rPr>
              <a:t>HS 79</a:t>
            </a:r>
          </a:p>
        </p:txBody>
      </p:sp>
      <p:pic>
        <p:nvPicPr>
          <p:cNvPr id="82950" name="Picture 6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34200" y="5119688"/>
            <a:ext cx="2209800" cy="173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Tahoma" pitchFamily="34" charset="0"/>
              </a:rPr>
              <a:t>Knowledge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-228600" y="304800"/>
            <a:ext cx="7620000" cy="685800"/>
          </a:xfrm>
          <a:noFill/>
          <a:ln/>
        </p:spPr>
        <p:txBody>
          <a:bodyPr lIns="92075" tIns="46038" rIns="92075" bIns="46038" anchor="b"/>
          <a:lstStyle/>
          <a:p>
            <a:r>
              <a:rPr lang="en-US" sz="5400">
                <a:cs typeface="Times New Roman" pitchFamily="18" charset="0"/>
              </a:rPr>
              <a:t>What does it all </a:t>
            </a:r>
            <a:r>
              <a:rPr lang="en-US" sz="5400" b="1">
                <a:cs typeface="Times New Roman" pitchFamily="18" charset="0"/>
              </a:rPr>
              <a:t>mean</a:t>
            </a:r>
            <a:r>
              <a:rPr lang="en-US" sz="5400">
                <a:cs typeface="Times New Roman" pitchFamily="18" charset="0"/>
              </a:rPr>
              <a:t>?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286000"/>
            <a:ext cx="7848600" cy="5334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Font typeface="Wingdings" pitchFamily="2" charset="2"/>
              <a:buNone/>
            </a:pPr>
            <a:r>
              <a:rPr lang="en-US" sz="3600" b="1">
                <a:solidFill>
                  <a:srgbClr val="FFFF00"/>
                </a:solidFill>
                <a:cs typeface="Times New Roman" pitchFamily="18" charset="0"/>
              </a:rPr>
              <a:t>Team Expectations = Team Goals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latin typeface="Arial" charset="0"/>
              </a:rPr>
              <a:t>HS 79 TM A </a:t>
            </a:r>
          </a:p>
        </p:txBody>
      </p:sp>
      <p:sp>
        <p:nvSpPr>
          <p:cNvPr id="5211" name="Rectangle 91"/>
          <p:cNvSpPr>
            <a:spLocks noChangeArrowheads="1"/>
          </p:cNvSpPr>
          <p:nvPr/>
        </p:nvSpPr>
        <p:spPr bwMode="auto">
          <a:xfrm>
            <a:off x="685800" y="3429000"/>
            <a:ext cx="77724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 eaLnBrk="1" hangingPunct="1">
              <a:spcBef>
                <a:spcPct val="20000"/>
              </a:spcBef>
            </a:pPr>
            <a:r>
              <a:rPr lang="en-US" sz="24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Expectation</a:t>
            </a:r>
            <a:r>
              <a:rPr lang="en-US" sz="2400" b="1">
                <a:latin typeface="Arial" charset="0"/>
                <a:cs typeface="Times New Roman" pitchFamily="18" charset="0"/>
              </a:rPr>
              <a:t>:</a:t>
            </a:r>
            <a:r>
              <a:rPr lang="en-US" sz="2400">
                <a:latin typeface="Arial" charset="0"/>
                <a:cs typeface="Times New Roman" pitchFamily="18" charset="0"/>
              </a:rPr>
              <a:t> something anticipated</a:t>
            </a:r>
          </a:p>
          <a:p>
            <a:pPr marL="533400" indent="-533400" eaLnBrk="1" hangingPunct="1">
              <a:spcBef>
                <a:spcPct val="20000"/>
              </a:spcBef>
            </a:pPr>
            <a:r>
              <a:rPr lang="en-US" sz="24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Goal:</a:t>
            </a:r>
            <a:r>
              <a:rPr lang="en-US" sz="2400">
                <a:latin typeface="Arial" charset="0"/>
                <a:cs typeface="Times New Roman" pitchFamily="18" charset="0"/>
              </a:rPr>
              <a:t> an objective one works toward</a:t>
            </a:r>
          </a:p>
          <a:p>
            <a:pPr marL="533400" indent="-533400" eaLnBrk="1" hangingPunct="1">
              <a:spcBef>
                <a:spcPct val="20000"/>
              </a:spcBef>
            </a:pPr>
            <a:r>
              <a:rPr lang="en-US" sz="24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Team:</a:t>
            </a:r>
            <a:r>
              <a:rPr lang="en-US" sz="2400">
                <a:latin typeface="Arial" charset="0"/>
                <a:cs typeface="Times New Roman" pitchFamily="18" charset="0"/>
              </a:rPr>
              <a:t> a group of many, organized to work as one</a:t>
            </a:r>
          </a:p>
          <a:p>
            <a:pPr marL="533400" indent="-533400" eaLnBrk="1" hangingPunct="1">
              <a:spcBef>
                <a:spcPct val="20000"/>
              </a:spcBef>
            </a:pPr>
            <a:endParaRPr lang="en-US" sz="2400">
              <a:latin typeface="Arial" charset="0"/>
              <a:cs typeface="Times New Roman" pitchFamily="18" charset="0"/>
            </a:endParaRPr>
          </a:p>
          <a:p>
            <a:pPr marL="533400" indent="-533400" eaLnBrk="1" hangingPunct="1">
              <a:spcBef>
                <a:spcPct val="20000"/>
              </a:spcBef>
            </a:pPr>
            <a:endParaRPr lang="en-US" sz="2400">
              <a:latin typeface="Arial" charset="0"/>
              <a:cs typeface="Times New Roman" pitchFamily="18" charset="0"/>
            </a:endParaRPr>
          </a:p>
          <a:p>
            <a:pPr marL="533400" indent="-533400" eaLnBrk="1" hangingPunct="1">
              <a:spcBef>
                <a:spcPct val="20000"/>
              </a:spcBef>
            </a:pPr>
            <a:r>
              <a:rPr lang="en-US" sz="2400" b="1">
                <a:latin typeface="Arial" charset="0"/>
                <a:cs typeface="Times New Roman" pitchFamily="18" charset="0"/>
              </a:rPr>
              <a:t>Setting team expectations gets action started.</a:t>
            </a:r>
            <a:endParaRPr lang="en-US" sz="2400" b="1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11" grpId="0" uiExpand="1" build="p" bldLvl="3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Tahoma" pitchFamily="34" charset="0"/>
              </a:rPr>
              <a:t>Knowledge</a:t>
            </a:r>
          </a:p>
        </p:txBody>
      </p:sp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-990600" y="228600"/>
            <a:ext cx="7620000" cy="1219200"/>
          </a:xfrm>
          <a:noFill/>
          <a:ln/>
        </p:spPr>
        <p:txBody>
          <a:bodyPr lIns="92075" tIns="46038" rIns="92075" bIns="46038" anchor="b"/>
          <a:lstStyle/>
          <a:p>
            <a:r>
              <a:rPr lang="en-US" b="1">
                <a:cs typeface="Times New Roman" pitchFamily="18" charset="0"/>
              </a:rPr>
              <a:t>Setting Team Expectations 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981200"/>
            <a:ext cx="7086600" cy="5334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Font typeface="Wingdings" pitchFamily="2" charset="2"/>
              <a:buNone/>
            </a:pPr>
            <a:r>
              <a:rPr lang="en-US" sz="2800" b="1">
                <a:cs typeface="Times New Roman" pitchFamily="18" charset="0"/>
              </a:rPr>
              <a:t>Models for setting team goals:</a:t>
            </a:r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0" y="64008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latin typeface="Arial" charset="0"/>
              </a:rPr>
              <a:t>HS 79 TM B </a:t>
            </a:r>
          </a:p>
        </p:txBody>
      </p:sp>
      <p:sp>
        <p:nvSpPr>
          <p:cNvPr id="78854" name="Rectangle 6"/>
          <p:cNvSpPr>
            <a:spLocks noChangeArrowheads="1"/>
          </p:cNvSpPr>
          <p:nvPr/>
        </p:nvSpPr>
        <p:spPr bwMode="auto">
          <a:xfrm>
            <a:off x="533400" y="2590800"/>
            <a:ext cx="84582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 eaLnBrk="1" hangingPunct="1">
              <a:spcBef>
                <a:spcPct val="20000"/>
              </a:spcBef>
            </a:pPr>
            <a:r>
              <a:rPr lang="en-US" sz="20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Popcorn:</a:t>
            </a:r>
            <a:endParaRPr lang="en-US" sz="2000">
              <a:solidFill>
                <a:srgbClr val="FFFF00"/>
              </a:solidFill>
              <a:latin typeface="Arial" charset="0"/>
              <a:cs typeface="Times New Roman" pitchFamily="18" charset="0"/>
            </a:endParaRPr>
          </a:p>
          <a:p>
            <a:pPr marL="914400" lvl="1" indent="-457200" eaLnBrk="1" hangingPunct="1">
              <a:spcBef>
                <a:spcPct val="20000"/>
              </a:spcBef>
              <a:buFontTx/>
              <a:buChar char="–"/>
            </a:pPr>
            <a:r>
              <a:rPr lang="en-US" sz="1900">
                <a:latin typeface="Arial" charset="0"/>
                <a:cs typeface="Times New Roman" pitchFamily="18" charset="0"/>
              </a:rPr>
              <a:t>Place the main idea on a sheet of poster paper for all to see.</a:t>
            </a:r>
            <a:br>
              <a:rPr lang="en-US" sz="1900">
                <a:latin typeface="Arial" charset="0"/>
                <a:cs typeface="Times New Roman" pitchFamily="18" charset="0"/>
              </a:rPr>
            </a:br>
            <a:endParaRPr lang="en-US" sz="1900">
              <a:latin typeface="Arial" charset="0"/>
              <a:cs typeface="Times New Roman" pitchFamily="18" charset="0"/>
            </a:endParaRPr>
          </a:p>
          <a:p>
            <a:pPr marL="914400" lvl="1" indent="-457200" eaLnBrk="1" hangingPunct="1">
              <a:spcBef>
                <a:spcPct val="20000"/>
              </a:spcBef>
              <a:buFontTx/>
              <a:buChar char="–"/>
            </a:pPr>
            <a:r>
              <a:rPr lang="en-US" sz="1900">
                <a:latin typeface="Arial" charset="0"/>
                <a:cs typeface="Times New Roman" pitchFamily="18" charset="0"/>
              </a:rPr>
              <a:t>Provide each member of the group with a block of sticky notes and a marker.</a:t>
            </a:r>
            <a:br>
              <a:rPr lang="en-US" sz="1900">
                <a:latin typeface="Arial" charset="0"/>
                <a:cs typeface="Times New Roman" pitchFamily="18" charset="0"/>
              </a:rPr>
            </a:br>
            <a:endParaRPr lang="en-US" sz="1900">
              <a:latin typeface="Arial" charset="0"/>
              <a:cs typeface="Times New Roman" pitchFamily="18" charset="0"/>
            </a:endParaRPr>
          </a:p>
          <a:p>
            <a:pPr marL="914400" lvl="1" indent="-457200" eaLnBrk="1" hangingPunct="1">
              <a:spcBef>
                <a:spcPct val="20000"/>
              </a:spcBef>
              <a:buFontTx/>
              <a:buChar char="–"/>
            </a:pPr>
            <a:r>
              <a:rPr lang="en-US" sz="1900">
                <a:latin typeface="Arial" charset="0"/>
                <a:cs typeface="Times New Roman" pitchFamily="18" charset="0"/>
              </a:rPr>
              <a:t>In silence, ask members to think of as many ideas as possible within a one–two minute time frame.</a:t>
            </a:r>
            <a:br>
              <a:rPr lang="en-US" sz="1900">
                <a:latin typeface="Arial" charset="0"/>
                <a:cs typeface="Times New Roman" pitchFamily="18" charset="0"/>
              </a:rPr>
            </a:br>
            <a:endParaRPr lang="en-US" sz="1900">
              <a:latin typeface="Arial" charset="0"/>
              <a:cs typeface="Times New Roman" pitchFamily="18" charset="0"/>
            </a:endParaRPr>
          </a:p>
          <a:p>
            <a:pPr marL="914400" lvl="1" indent="-457200" eaLnBrk="1" hangingPunct="1">
              <a:spcBef>
                <a:spcPct val="20000"/>
              </a:spcBef>
              <a:buFontTx/>
              <a:buChar char="–"/>
            </a:pPr>
            <a:r>
              <a:rPr lang="en-US" sz="1900">
                <a:latin typeface="Arial" charset="0"/>
                <a:cs typeface="Times New Roman" pitchFamily="18" charset="0"/>
              </a:rPr>
              <a:t>Once time is up, evaluate the ideas by discussing.</a:t>
            </a:r>
            <a:br>
              <a:rPr lang="en-US" sz="1900">
                <a:latin typeface="Arial" charset="0"/>
                <a:cs typeface="Times New Roman" pitchFamily="18" charset="0"/>
              </a:rPr>
            </a:br>
            <a:endParaRPr lang="en-US" sz="1900">
              <a:latin typeface="Arial" charset="0"/>
              <a:cs typeface="Times New Roman" pitchFamily="18" charset="0"/>
            </a:endParaRPr>
          </a:p>
          <a:p>
            <a:pPr marL="914400" lvl="1" indent="-457200" eaLnBrk="1" hangingPunct="1">
              <a:spcBef>
                <a:spcPct val="20000"/>
              </a:spcBef>
              <a:buFontTx/>
              <a:buChar char="–"/>
            </a:pPr>
            <a:r>
              <a:rPr lang="en-US" sz="1900">
                <a:latin typeface="Arial" charset="0"/>
                <a:cs typeface="Times New Roman" pitchFamily="18" charset="0"/>
              </a:rPr>
              <a:t>Come to a consensus.</a:t>
            </a:r>
            <a:r>
              <a:rPr lang="en-US" sz="1600">
                <a:latin typeface="Arial" charset="0"/>
              </a:rPr>
              <a:t> </a:t>
            </a:r>
          </a:p>
        </p:txBody>
      </p:sp>
      <p:pic>
        <p:nvPicPr>
          <p:cNvPr id="78855" name="Picture 7" descr="MCj0232292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8494">
            <a:off x="7315200" y="685800"/>
            <a:ext cx="1730375" cy="1752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Tahoma" pitchFamily="34" charset="0"/>
              </a:rPr>
              <a:t>Knowledge</a:t>
            </a:r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609600"/>
            <a:ext cx="4876800" cy="762000"/>
          </a:xfrm>
          <a:noFill/>
          <a:ln/>
        </p:spPr>
        <p:txBody>
          <a:bodyPr lIns="92075" tIns="46038" rIns="92075" bIns="46038" anchor="b"/>
          <a:lstStyle/>
          <a:p>
            <a:r>
              <a:rPr lang="en-US" b="1">
                <a:cs typeface="Times New Roman" pitchFamily="18" charset="0"/>
              </a:rPr>
              <a:t>Setting Team Expectations 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981200"/>
            <a:ext cx="7086600" cy="6858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Font typeface="Wingdings" pitchFamily="2" charset="2"/>
              <a:buNone/>
            </a:pPr>
            <a:r>
              <a:rPr lang="en-US" sz="2800">
                <a:cs typeface="Times New Roman" pitchFamily="18" charset="0"/>
              </a:rPr>
              <a:t>Models</a:t>
            </a:r>
            <a:r>
              <a:rPr lang="en-US" sz="2800" b="1">
                <a:cs typeface="Times New Roman" pitchFamily="18" charset="0"/>
              </a:rPr>
              <a:t> for setting </a:t>
            </a:r>
            <a:r>
              <a:rPr lang="en-US" sz="2800">
                <a:cs typeface="Times New Roman" pitchFamily="18" charset="0"/>
              </a:rPr>
              <a:t>team goals:</a:t>
            </a:r>
          </a:p>
        </p:txBody>
      </p:sp>
      <p:sp>
        <p:nvSpPr>
          <p:cNvPr id="79876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latin typeface="Arial" charset="0"/>
              </a:rPr>
              <a:t>HS 79 TM C </a:t>
            </a:r>
          </a:p>
        </p:txBody>
      </p:sp>
      <p:sp>
        <p:nvSpPr>
          <p:cNvPr id="79878" name="Rectangle 6"/>
          <p:cNvSpPr>
            <a:spLocks noChangeArrowheads="1"/>
          </p:cNvSpPr>
          <p:nvPr/>
        </p:nvSpPr>
        <p:spPr bwMode="auto">
          <a:xfrm>
            <a:off x="762000" y="25908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20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Roaming:</a:t>
            </a: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1900">
                <a:latin typeface="Arial" charset="0"/>
                <a:cs typeface="Times New Roman" pitchFamily="18" charset="0"/>
              </a:rPr>
              <a:t>If there are several main ideas, write each on a different sheet of poster paper.</a:t>
            </a:r>
            <a:br>
              <a:rPr lang="en-US" sz="1900">
                <a:latin typeface="Arial" charset="0"/>
                <a:cs typeface="Times New Roman" pitchFamily="18" charset="0"/>
              </a:rPr>
            </a:br>
            <a:endParaRPr lang="en-US" sz="1900">
              <a:latin typeface="Arial" charset="0"/>
              <a:cs typeface="Times New Roman" pitchFamily="18" charset="0"/>
            </a:endParaRP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1900">
                <a:latin typeface="Arial" charset="0"/>
                <a:cs typeface="Times New Roman" pitchFamily="18" charset="0"/>
              </a:rPr>
              <a:t>Place the sheets up around the room for all to see.</a:t>
            </a:r>
            <a:br>
              <a:rPr lang="en-US" sz="1900">
                <a:latin typeface="Arial" charset="0"/>
                <a:cs typeface="Times New Roman" pitchFamily="18" charset="0"/>
              </a:rPr>
            </a:br>
            <a:endParaRPr lang="en-US" sz="1900">
              <a:latin typeface="Arial" charset="0"/>
              <a:cs typeface="Times New Roman" pitchFamily="18" charset="0"/>
            </a:endParaRP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1900">
                <a:latin typeface="Arial" charset="0"/>
                <a:cs typeface="Times New Roman" pitchFamily="18" charset="0"/>
              </a:rPr>
              <a:t>Arm each member with a marker.</a:t>
            </a:r>
            <a:br>
              <a:rPr lang="en-US" sz="1900">
                <a:latin typeface="Arial" charset="0"/>
                <a:cs typeface="Times New Roman" pitchFamily="18" charset="0"/>
              </a:rPr>
            </a:br>
            <a:endParaRPr lang="en-US" sz="1900">
              <a:latin typeface="Arial" charset="0"/>
              <a:cs typeface="Times New Roman" pitchFamily="18" charset="0"/>
            </a:endParaRP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1900">
                <a:latin typeface="Arial" charset="0"/>
                <a:cs typeface="Times New Roman" pitchFamily="18" charset="0"/>
              </a:rPr>
              <a:t>Have everyone mill around the room, writing down thoughts about each goal or idea.</a:t>
            </a:r>
            <a:br>
              <a:rPr lang="en-US" sz="1900">
                <a:latin typeface="Arial" charset="0"/>
                <a:cs typeface="Times New Roman" pitchFamily="18" charset="0"/>
              </a:rPr>
            </a:br>
            <a:endParaRPr lang="en-US" sz="1900">
              <a:latin typeface="Arial" charset="0"/>
              <a:cs typeface="Times New Roman" pitchFamily="18" charset="0"/>
            </a:endParaRP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1900">
                <a:latin typeface="Arial" charset="0"/>
                <a:cs typeface="Times New Roman" pitchFamily="18" charset="0"/>
              </a:rPr>
              <a:t>In turn, discuss the thoughts generated for each sheet to consensus.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Tahoma" pitchFamily="34" charset="0"/>
              </a:rPr>
              <a:t>Knowledge</a:t>
            </a:r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-609600" y="838200"/>
            <a:ext cx="7620000" cy="685800"/>
          </a:xfrm>
          <a:noFill/>
          <a:ln/>
        </p:spPr>
        <p:txBody>
          <a:bodyPr lIns="92075" tIns="46038" rIns="92075" bIns="46038" anchor="b"/>
          <a:lstStyle/>
          <a:p>
            <a:r>
              <a:rPr lang="en-US" b="1">
                <a:cs typeface="Times New Roman" pitchFamily="18" charset="0"/>
              </a:rPr>
              <a:t>Setting Team Expectations 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981200"/>
            <a:ext cx="7086600" cy="5334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Font typeface="Wingdings" pitchFamily="2" charset="2"/>
              <a:buNone/>
            </a:pPr>
            <a:r>
              <a:rPr lang="en-US" sz="2800">
                <a:cs typeface="Times New Roman" pitchFamily="18" charset="0"/>
              </a:rPr>
              <a:t>Models</a:t>
            </a:r>
            <a:r>
              <a:rPr lang="en-US" sz="2800" b="1">
                <a:cs typeface="Times New Roman" pitchFamily="18" charset="0"/>
              </a:rPr>
              <a:t> for setting </a:t>
            </a:r>
            <a:r>
              <a:rPr lang="en-US" sz="2800">
                <a:cs typeface="Times New Roman" pitchFamily="18" charset="0"/>
              </a:rPr>
              <a:t>team goals:</a:t>
            </a: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latin typeface="Arial" charset="0"/>
              </a:rPr>
              <a:t>HS 79 TM D </a:t>
            </a:r>
          </a:p>
        </p:txBody>
      </p:sp>
      <p:sp>
        <p:nvSpPr>
          <p:cNvPr id="81925" name="Rectangle 5"/>
          <p:cNvSpPr>
            <a:spLocks noChangeArrowheads="1"/>
          </p:cNvSpPr>
          <p:nvPr/>
        </p:nvSpPr>
        <p:spPr bwMode="auto">
          <a:xfrm>
            <a:off x="609600" y="2667000"/>
            <a:ext cx="8382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24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Think-Pair-Share:</a:t>
            </a:r>
            <a:r>
              <a:rPr lang="en-US" sz="2400" b="1">
                <a:latin typeface="Arial" charset="0"/>
                <a:cs typeface="Times New Roman" pitchFamily="18" charset="0"/>
              </a:rPr>
              <a:t> </a:t>
            </a: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100">
                <a:latin typeface="Arial" charset="0"/>
                <a:cs typeface="Times New Roman" pitchFamily="18" charset="0"/>
              </a:rPr>
              <a:t>Announce the main idea.</a:t>
            </a:r>
            <a:br>
              <a:rPr lang="en-US" sz="2100">
                <a:latin typeface="Arial" charset="0"/>
                <a:cs typeface="Times New Roman" pitchFamily="18" charset="0"/>
              </a:rPr>
            </a:br>
            <a:endParaRPr lang="en-US" sz="2100">
              <a:latin typeface="Arial" charset="0"/>
              <a:cs typeface="Times New Roman" pitchFamily="18" charset="0"/>
            </a:endParaRP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100">
                <a:latin typeface="Arial" charset="0"/>
                <a:cs typeface="Times New Roman" pitchFamily="18" charset="0"/>
              </a:rPr>
              <a:t>Provide one minute for members to brainstorm individually.</a:t>
            </a:r>
            <a:br>
              <a:rPr lang="en-US" sz="2100">
                <a:latin typeface="Arial" charset="0"/>
                <a:cs typeface="Times New Roman" pitchFamily="18" charset="0"/>
              </a:rPr>
            </a:br>
            <a:endParaRPr lang="en-US" sz="2100">
              <a:latin typeface="Arial" charset="0"/>
              <a:cs typeface="Times New Roman" pitchFamily="18" charset="0"/>
            </a:endParaRP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100">
                <a:latin typeface="Arial" charset="0"/>
                <a:cs typeface="Times New Roman" pitchFamily="18" charset="0"/>
              </a:rPr>
              <a:t>Allow members to pair up and share their own ideas with one another for one minute.</a:t>
            </a:r>
            <a:br>
              <a:rPr lang="en-US" sz="2100">
                <a:latin typeface="Arial" charset="0"/>
                <a:cs typeface="Times New Roman" pitchFamily="18" charset="0"/>
              </a:rPr>
            </a:br>
            <a:endParaRPr lang="en-US" sz="2100">
              <a:latin typeface="Arial" charset="0"/>
              <a:cs typeface="Times New Roman" pitchFamily="18" charset="0"/>
            </a:endParaRP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100">
                <a:latin typeface="Arial" charset="0"/>
                <a:cs typeface="Times New Roman" pitchFamily="18" charset="0"/>
              </a:rPr>
              <a:t>Gather group together and share each pair’s ideas at large.</a:t>
            </a:r>
            <a:br>
              <a:rPr lang="en-US" sz="2100">
                <a:latin typeface="Arial" charset="0"/>
                <a:cs typeface="Times New Roman" pitchFamily="18" charset="0"/>
              </a:rPr>
            </a:br>
            <a:endParaRPr lang="en-US" sz="2100">
              <a:latin typeface="Arial" charset="0"/>
              <a:cs typeface="Times New Roman" pitchFamily="18" charset="0"/>
            </a:endParaRP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100">
                <a:latin typeface="Arial" charset="0"/>
                <a:cs typeface="Times New Roman" pitchFamily="18" charset="0"/>
              </a:rPr>
              <a:t>Discuss ideas and come to consensus.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Tahoma" pitchFamily="34" charset="0"/>
              </a:rPr>
              <a:t>Knowledge</a:t>
            </a:r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-228600" y="381000"/>
            <a:ext cx="7620000" cy="685800"/>
          </a:xfrm>
          <a:noFill/>
          <a:ln/>
        </p:spPr>
        <p:txBody>
          <a:bodyPr lIns="92075" tIns="46038" rIns="92075" bIns="46038" anchor="b"/>
          <a:lstStyle/>
          <a:p>
            <a:r>
              <a:rPr lang="en-US" sz="4800" b="1">
                <a:cs typeface="Times New Roman" pitchFamily="18" charset="0"/>
              </a:rPr>
              <a:t>To set, or not to set? 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752600"/>
            <a:ext cx="8077200" cy="49530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Font typeface="Wingdings" pitchFamily="2" charset="2"/>
              <a:buNone/>
            </a:pPr>
            <a:r>
              <a:rPr lang="en-US" sz="2400">
                <a:cs typeface="Times New Roman" pitchFamily="18" charset="0"/>
              </a:rPr>
              <a:t>Advantages</a:t>
            </a:r>
            <a:r>
              <a:rPr lang="en-US" sz="2400" b="1">
                <a:cs typeface="Times New Roman" pitchFamily="18" charset="0"/>
              </a:rPr>
              <a:t> of setting team expectations:</a:t>
            </a:r>
            <a:endParaRPr lang="en-US" sz="1800" b="1">
              <a:cs typeface="Times New Roman" pitchFamily="18" charset="0"/>
            </a:endParaRPr>
          </a:p>
          <a:p>
            <a:pPr marL="533400" indent="-533400">
              <a:buFont typeface="Wingdings" pitchFamily="2" charset="2"/>
              <a:buNone/>
            </a:pPr>
            <a:endParaRPr lang="en-US" sz="2200">
              <a:cs typeface="Times New Roman" pitchFamily="18" charset="0"/>
            </a:endParaRPr>
          </a:p>
          <a:p>
            <a:pPr marL="914400" lvl="1" indent="-457200">
              <a:buFontTx/>
              <a:buAutoNum type="arabicPeriod"/>
            </a:pPr>
            <a:r>
              <a:rPr lang="en-US" sz="2400">
                <a:cs typeface="Times New Roman" pitchFamily="18" charset="0"/>
              </a:rPr>
              <a:t>Clear</a:t>
            </a:r>
            <a:r>
              <a:rPr lang="en-US" sz="2400" b="1">
                <a:cs typeface="Times New Roman" pitchFamily="18" charset="0"/>
              </a:rPr>
              <a:t> </a:t>
            </a:r>
            <a:r>
              <a:rPr lang="en-US" sz="2400" b="1">
                <a:solidFill>
                  <a:srgbClr val="FFFF00"/>
                </a:solidFill>
                <a:cs typeface="Times New Roman" pitchFamily="18" charset="0"/>
              </a:rPr>
              <a:t>expression of goals</a:t>
            </a:r>
            <a:br>
              <a:rPr lang="en-US" sz="2400" b="1">
                <a:solidFill>
                  <a:srgbClr val="FFFF00"/>
                </a:solidFill>
                <a:cs typeface="Times New Roman" pitchFamily="18" charset="0"/>
              </a:rPr>
            </a:br>
            <a:endParaRPr lang="en-US" sz="2400" b="1">
              <a:solidFill>
                <a:srgbClr val="FFFF00"/>
              </a:solidFill>
              <a:cs typeface="Times New Roman" pitchFamily="18" charset="0"/>
            </a:endParaRPr>
          </a:p>
          <a:p>
            <a:pPr marL="914400" lvl="1" indent="-457200">
              <a:buFontTx/>
              <a:buAutoNum type="arabicPeriod"/>
            </a:pPr>
            <a:r>
              <a:rPr lang="en-US" sz="2400" b="1">
                <a:solidFill>
                  <a:srgbClr val="FFFF00"/>
                </a:solidFill>
                <a:cs typeface="Times New Roman" pitchFamily="18" charset="0"/>
              </a:rPr>
              <a:t>Less wasted</a:t>
            </a:r>
            <a:r>
              <a:rPr lang="en-US" sz="2400" b="1">
                <a:cs typeface="Times New Roman" pitchFamily="18" charset="0"/>
              </a:rPr>
              <a:t> </a:t>
            </a:r>
            <a:r>
              <a:rPr lang="en-US" sz="2400">
                <a:cs typeface="Times New Roman" pitchFamily="18" charset="0"/>
              </a:rPr>
              <a:t>time</a:t>
            </a:r>
            <a:r>
              <a:rPr lang="en-US" sz="2400" b="1">
                <a:cs typeface="Times New Roman" pitchFamily="18" charset="0"/>
              </a:rPr>
              <a:t/>
            </a:r>
            <a:br>
              <a:rPr lang="en-US" sz="2400" b="1">
                <a:cs typeface="Times New Roman" pitchFamily="18" charset="0"/>
              </a:rPr>
            </a:br>
            <a:endParaRPr lang="en-US" sz="2400" b="1">
              <a:cs typeface="Times New Roman" pitchFamily="18" charset="0"/>
            </a:endParaRPr>
          </a:p>
          <a:p>
            <a:pPr marL="914400" lvl="1" indent="-457200">
              <a:buFontTx/>
              <a:buAutoNum type="arabicPeriod"/>
            </a:pPr>
            <a:r>
              <a:rPr lang="en-US" sz="2400" b="1">
                <a:solidFill>
                  <a:srgbClr val="FFFF00"/>
                </a:solidFill>
                <a:cs typeface="Times New Roman" pitchFamily="18" charset="0"/>
              </a:rPr>
              <a:t>Team</a:t>
            </a:r>
            <a:r>
              <a:rPr lang="en-US" sz="2400" b="1">
                <a:cs typeface="Times New Roman" pitchFamily="18" charset="0"/>
              </a:rPr>
              <a:t> </a:t>
            </a:r>
            <a:r>
              <a:rPr lang="en-US" sz="2400">
                <a:cs typeface="Times New Roman" pitchFamily="18" charset="0"/>
              </a:rPr>
              <a:t>harmony</a:t>
            </a:r>
            <a:r>
              <a:rPr lang="en-US" sz="2400" b="1">
                <a:cs typeface="Times New Roman" pitchFamily="18" charset="0"/>
              </a:rPr>
              <a:t/>
            </a:r>
            <a:br>
              <a:rPr lang="en-US" sz="2400" b="1">
                <a:cs typeface="Times New Roman" pitchFamily="18" charset="0"/>
              </a:rPr>
            </a:br>
            <a:endParaRPr lang="en-US" sz="2400" b="1">
              <a:cs typeface="Times New Roman" pitchFamily="18" charset="0"/>
            </a:endParaRPr>
          </a:p>
          <a:p>
            <a:pPr marL="914400" lvl="1" indent="-457200">
              <a:buFontTx/>
              <a:buAutoNum type="arabicPeriod"/>
            </a:pPr>
            <a:r>
              <a:rPr lang="en-US" sz="2400" b="1">
                <a:solidFill>
                  <a:srgbClr val="FFFF00"/>
                </a:solidFill>
                <a:cs typeface="Times New Roman" pitchFamily="18" charset="0"/>
              </a:rPr>
              <a:t>Evokes all members to share</a:t>
            </a:r>
            <a:r>
              <a:rPr lang="en-US" sz="2400" b="1">
                <a:cs typeface="Times New Roman" pitchFamily="18" charset="0"/>
              </a:rPr>
              <a:t/>
            </a:r>
            <a:br>
              <a:rPr lang="en-US" sz="2400" b="1">
                <a:cs typeface="Times New Roman" pitchFamily="18" charset="0"/>
              </a:rPr>
            </a:br>
            <a:endParaRPr lang="en-US" sz="2400" b="1">
              <a:cs typeface="Times New Roman" pitchFamily="18" charset="0"/>
            </a:endParaRPr>
          </a:p>
          <a:p>
            <a:pPr marL="914400" lvl="1" indent="-457200">
              <a:buFontTx/>
              <a:buAutoNum type="arabicPeriod"/>
            </a:pPr>
            <a:r>
              <a:rPr lang="en-US" sz="2400" b="1">
                <a:solidFill>
                  <a:srgbClr val="FFFF00"/>
                </a:solidFill>
                <a:cs typeface="Times New Roman" pitchFamily="18" charset="0"/>
              </a:rPr>
              <a:t>All members work toward</a:t>
            </a:r>
            <a:r>
              <a:rPr lang="en-US" sz="2400" b="1">
                <a:cs typeface="Times New Roman" pitchFamily="18" charset="0"/>
              </a:rPr>
              <a:t> </a:t>
            </a:r>
            <a:r>
              <a:rPr lang="en-US" sz="2400">
                <a:cs typeface="Times New Roman" pitchFamily="18" charset="0"/>
              </a:rPr>
              <a:t>same end result</a:t>
            </a:r>
            <a:r>
              <a:rPr lang="en-US" sz="2400" b="1">
                <a:cs typeface="Times New Roman" pitchFamily="18" charset="0"/>
              </a:rPr>
              <a:t>.</a:t>
            </a:r>
            <a:r>
              <a:rPr lang="en-US" sz="2100" b="1">
                <a:cs typeface="Times New Roman" pitchFamily="18" charset="0"/>
              </a:rPr>
              <a:t> </a:t>
            </a: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0" y="6400800"/>
            <a:ext cx="10572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latin typeface="Arial" charset="0"/>
              </a:rPr>
              <a:t>HS 79 TM 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0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uiExpand="1" build="p" bldLvl="5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Slit">
  <a:themeElements>
    <a:clrScheme name="Slit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Sli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Slit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t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1111CEE-12EB-4223-AF05-06EA1211D9A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00D2904-38F7-4E5B-A49E-6558ED65EBCC}">
  <ds:schemaRefs>
    <ds:schemaRef ds:uri="http://schemas.microsoft.com/office/2006/metadata/properties"/>
    <ds:schemaRef ds:uri="http://schemas.microsoft.com/office/2006/documentManagement/types"/>
    <ds:schemaRef ds:uri="7d75d6f9-8bd4-4602-97a0-53722360a9f2"/>
    <ds:schemaRef ds:uri="http://purl.org/dc/terms/"/>
    <ds:schemaRef ds:uri="http://purl.org/dc/dcmitype/"/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0F24599F-F109-46A2-81F7-0C003F1B515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Slit</Template>
  <TotalTime>131</TotalTime>
  <Words>187</Words>
  <Application>Microsoft Office PowerPoint</Application>
  <PresentationFormat>On-screen Show (4:3)</PresentationFormat>
  <Paragraphs>65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Brush Script MT</vt:lpstr>
      <vt:lpstr>Tahoma</vt:lpstr>
      <vt:lpstr>Times New Roman</vt:lpstr>
      <vt:lpstr>Wingdings</vt:lpstr>
      <vt:lpstr>Slit</vt:lpstr>
      <vt:lpstr>Setting Team Expectations</vt:lpstr>
      <vt:lpstr>What does it all mean? </vt:lpstr>
      <vt:lpstr>Setting Team Expectations </vt:lpstr>
      <vt:lpstr>Setting Team Expectations </vt:lpstr>
      <vt:lpstr>Setting Team Expectations </vt:lpstr>
      <vt:lpstr>To set, or not to set?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13</cp:revision>
  <cp:lastPrinted>1601-01-01T00:00:00Z</cp:lastPrinted>
  <dcterms:created xsi:type="dcterms:W3CDTF">2003-11-25T06:13:37Z</dcterms:created>
  <dcterms:modified xsi:type="dcterms:W3CDTF">2018-07-09T19:10:39Z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