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2"/>
  </p:notesMasterIdLst>
  <p:handoutMasterIdLst>
    <p:handoutMasterId r:id="rId13"/>
  </p:handoutMasterIdLst>
  <p:sldIdLst>
    <p:sldId id="257" r:id="rId5"/>
    <p:sldId id="274" r:id="rId6"/>
    <p:sldId id="268" r:id="rId7"/>
    <p:sldId id="269" r:id="rId8"/>
    <p:sldId id="270" r:id="rId9"/>
    <p:sldId id="271" r:id="rId10"/>
    <p:sldId id="273" r:id="rId11"/>
  </p:sldIdLst>
  <p:sldSz cx="9144000" cy="6858000" type="screen4x3"/>
  <p:notesSz cx="6858000" cy="9144000"/>
  <p:custDataLst>
    <p:tags r:id="rId14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5C2417A4-1476-4875-A77F-D5F66FC7E82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E4DEEC3F-099F-48D1-BAFD-3308356940BC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DE488A-E1E9-477C-8A6A-797675BAC418}" type="slidenum">
              <a:rPr lang="en-US"/>
              <a:pPr/>
              <a:t>1</a:t>
            </a:fld>
            <a:endParaRPr lang="en-US"/>
          </a:p>
        </p:txBody>
      </p:sp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95E6254-43E7-4319-8FB1-28C298565621}" type="slidenum">
              <a:rPr lang="en-US"/>
              <a:pPr/>
              <a:t>2</a:t>
            </a:fld>
            <a:endParaRPr lang="en-US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11C766-93C3-4017-8722-BD507BEEB2DF}" type="slidenum">
              <a:rPr lang="en-US"/>
              <a:pPr/>
              <a:t>3</a:t>
            </a:fld>
            <a:endParaRPr lang="en-US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3628332-BD3E-40CA-98DC-1C4E100B6827}" type="slidenum">
              <a:rPr lang="en-US"/>
              <a:pPr/>
              <a:t>4</a:t>
            </a:fld>
            <a:endParaRPr lang="en-US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65A7D62-43C8-4BCD-8603-5A39A3F98801}" type="slidenum">
              <a:rPr lang="en-US"/>
              <a:pPr/>
              <a:t>5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43CE3D-30B0-43E7-BDBF-841CDFC2DB3A}" type="slidenum">
              <a:rPr lang="en-US"/>
              <a:pPr/>
              <a:t>6</a:t>
            </a:fld>
            <a:endParaRPr lang="en-US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813AD6-0BA7-4DF1-B110-7533DCDC846C}" type="slidenum">
              <a:rPr lang="en-US"/>
              <a:pPr/>
              <a:t>7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5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10035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035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0357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838200" y="36576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0361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24300"/>
            <a:ext cx="8229600" cy="21717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6629400" y="64008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 sz="16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330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99331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9332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solidFill>
              <a:srgbClr val="969696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933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933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9336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6294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b="1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FF00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1" name="Rectangle 91"/>
          <p:cNvSpPr>
            <a:spLocks noGrp="1" noChangeArrowheads="1"/>
          </p:cNvSpPr>
          <p:nvPr>
            <p:ph type="ctrTitle"/>
          </p:nvPr>
        </p:nvSpPr>
        <p:spPr>
          <a:xfrm>
            <a:off x="152400" y="1524000"/>
            <a:ext cx="7772400" cy="1736725"/>
          </a:xfrm>
        </p:spPr>
        <p:txBody>
          <a:bodyPr/>
          <a:lstStyle/>
          <a:p>
            <a:r>
              <a:rPr lang="en-US" b="1"/>
              <a:t>Team </a:t>
            </a:r>
            <a:br>
              <a:rPr lang="en-US" b="1"/>
            </a:br>
            <a:r>
              <a:rPr lang="en-US" b="1"/>
              <a:t>“Codes of Conduct”</a:t>
            </a:r>
          </a:p>
        </p:txBody>
      </p:sp>
      <p:sp>
        <p:nvSpPr>
          <p:cNvPr id="5212" name="Rectangle 92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657600"/>
            <a:ext cx="6400800" cy="1752600"/>
          </a:xfrm>
        </p:spPr>
        <p:txBody>
          <a:bodyPr/>
          <a:lstStyle/>
          <a:p>
            <a:r>
              <a:rPr lang="en-US"/>
              <a:t>How do we play as a team?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035675"/>
            <a:ext cx="135255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en-US" sz="1200" b="1">
                <a:latin typeface="Arial" charset="0"/>
              </a:rPr>
              <a:t>HS 80</a:t>
            </a:r>
          </a:p>
          <a:p>
            <a:pPr algn="ctr" eaLnBrk="1" hangingPunct="1"/>
            <a:r>
              <a:rPr lang="en-US" sz="1200" b="1">
                <a:latin typeface="Arial" charset="0"/>
              </a:rPr>
              <a:t>Stage Two </a:t>
            </a:r>
          </a:p>
          <a:p>
            <a:pPr algn="ctr" eaLnBrk="1" hangingPunct="1"/>
            <a:r>
              <a:rPr lang="en-US" sz="1200" b="1">
                <a:latin typeface="Arial" charset="0"/>
              </a:rPr>
              <a:t>Of Development</a:t>
            </a:r>
          </a:p>
          <a:p>
            <a:pPr algn="ctr" eaLnBrk="1" hangingPunct="1"/>
            <a:r>
              <a:rPr lang="en-US" sz="1200" b="1">
                <a:latin typeface="Arial" charset="0"/>
              </a:rPr>
              <a:t>WE</a:t>
            </a:r>
          </a:p>
        </p:txBody>
      </p:sp>
      <p:pic>
        <p:nvPicPr>
          <p:cNvPr id="5213" name="Picture 93" descr="LKLOGO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4200" y="5119688"/>
            <a:ext cx="2209800" cy="173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304800"/>
            <a:ext cx="7620000" cy="1047750"/>
          </a:xfrm>
          <a:noFill/>
          <a:ln/>
        </p:spPr>
        <p:txBody>
          <a:bodyPr lIns="92075" tIns="46038" rIns="92075" bIns="46038" anchor="b"/>
          <a:lstStyle/>
          <a:p>
            <a:r>
              <a:rPr lang="en-US">
                <a:cs typeface="Times New Roman" pitchFamily="18" charset="0"/>
              </a:rPr>
              <a:t>A </a:t>
            </a:r>
            <a:r>
              <a:rPr lang="en-US" b="1">
                <a:cs typeface="Times New Roman" pitchFamily="18" charset="0"/>
              </a:rPr>
              <a:t>Code</a:t>
            </a:r>
            <a:r>
              <a:rPr lang="en-US">
                <a:cs typeface="Times New Roman" pitchFamily="18" charset="0"/>
              </a:rPr>
              <a:t> of </a:t>
            </a:r>
            <a:r>
              <a:rPr lang="en-US" b="1">
                <a:cs typeface="Times New Roman" pitchFamily="18" charset="0"/>
              </a:rPr>
              <a:t>Conduct</a:t>
            </a:r>
            <a:r>
              <a:rPr lang="en-US">
                <a:cs typeface="Times New Roman" pitchFamily="18" charset="0"/>
              </a:rPr>
              <a:t> is: </a:t>
            </a:r>
          </a:p>
        </p:txBody>
      </p:sp>
      <p:sp>
        <p:nvSpPr>
          <p:cNvPr id="952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743200"/>
            <a:ext cx="7772400" cy="26670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spcBef>
                <a:spcPct val="0"/>
              </a:spcBef>
              <a:buFont typeface="Wingdings" pitchFamily="2" charset="2"/>
              <a:buNone/>
            </a:pPr>
            <a:r>
              <a:rPr lang="en-US" sz="4400">
                <a:cs typeface="Times New Roman" pitchFamily="18" charset="0"/>
              </a:rPr>
              <a:t>A shared set of behavioral and performance expectations</a:t>
            </a:r>
            <a:r>
              <a:rPr lang="en-US" sz="3600"/>
              <a:t> </a:t>
            </a:r>
          </a:p>
        </p:txBody>
      </p:sp>
      <p:sp>
        <p:nvSpPr>
          <p:cNvPr id="95236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80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78850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381000"/>
            <a:ext cx="8229600" cy="831850"/>
          </a:xfrm>
          <a:noFill/>
          <a:ln/>
        </p:spPr>
        <p:txBody>
          <a:bodyPr lIns="92075" tIns="46038" rIns="92075" bIns="46038" anchor="b"/>
          <a:lstStyle/>
          <a:p>
            <a:r>
              <a:rPr lang="en-US">
                <a:cs typeface="Times New Roman" pitchFamily="18" charset="0"/>
              </a:rPr>
              <a:t>A </a:t>
            </a:r>
            <a:r>
              <a:rPr lang="en-US" b="1">
                <a:cs typeface="Times New Roman" pitchFamily="18" charset="0"/>
              </a:rPr>
              <a:t>Code</a:t>
            </a:r>
            <a:r>
              <a:rPr lang="en-US">
                <a:cs typeface="Times New Roman" pitchFamily="18" charset="0"/>
              </a:rPr>
              <a:t> of </a:t>
            </a:r>
            <a:r>
              <a:rPr lang="en-US" b="1">
                <a:cs typeface="Times New Roman" pitchFamily="18" charset="0"/>
              </a:rPr>
              <a:t>Conduct</a:t>
            </a:r>
            <a:r>
              <a:rPr lang="en-US">
                <a:cs typeface="Times New Roman" pitchFamily="18" charset="0"/>
              </a:rPr>
              <a:t> will:</a:t>
            </a:r>
          </a:p>
        </p:txBody>
      </p:sp>
      <p:sp>
        <p:nvSpPr>
          <p:cNvPr id="788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2209800"/>
            <a:ext cx="7653338" cy="3675063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rgbClr val="FFFF00"/>
              </a:buClr>
              <a:buFontTx/>
              <a:buNone/>
            </a:pPr>
            <a:r>
              <a:rPr lang="en-US" sz="2400">
                <a:cs typeface="Times New Roman" pitchFamily="18" charset="0"/>
              </a:rPr>
              <a:t>Define</a:t>
            </a:r>
            <a:r>
              <a:rPr lang="en-US" sz="2400" b="1"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the acceptable behaviors of the group</a:t>
            </a:r>
          </a:p>
          <a:p>
            <a:pPr marL="533400" indent="-533400">
              <a:buClr>
                <a:srgbClr val="FFFF00"/>
              </a:buClr>
              <a:buFontTx/>
              <a:buNone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1.</a:t>
            </a:r>
            <a:r>
              <a:rPr lang="en-US" sz="2400" b="1">
                <a:cs typeface="Times New Roman" pitchFamily="18" charset="0"/>
              </a:rPr>
              <a:t>       Effect: 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buClr>
                <a:srgbClr val="FFFF00"/>
              </a:buClr>
              <a:buFontTx/>
              <a:buNone/>
            </a:pPr>
            <a:r>
              <a:rPr lang="en-US" sz="2400">
                <a:cs typeface="Times New Roman" pitchFamily="18" charset="0"/>
              </a:rPr>
              <a:t>Promote</a:t>
            </a:r>
            <a:r>
              <a:rPr lang="en-US" sz="2400" b="1"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high standards of performance</a:t>
            </a:r>
          </a:p>
          <a:p>
            <a:pPr marL="533400" indent="-533400">
              <a:buClr>
                <a:srgbClr val="FFFF00"/>
              </a:buClr>
              <a:buFont typeface="Wingdings" pitchFamily="2" charset="2"/>
              <a:buNone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2.</a:t>
            </a:r>
            <a:r>
              <a:rPr lang="en-US" sz="2400" b="1">
                <a:cs typeface="Times New Roman" pitchFamily="18" charset="0"/>
              </a:rPr>
              <a:t>   	Effect:</a:t>
            </a:r>
            <a:br>
              <a:rPr lang="en-US" sz="2400" b="1">
                <a:cs typeface="Times New Roman" pitchFamily="18" charset="0"/>
              </a:rPr>
            </a:br>
            <a:r>
              <a:rPr lang="en-US" sz="2400" b="1">
                <a:cs typeface="Times New Roman" pitchFamily="18" charset="0"/>
              </a:rPr>
              <a:t> </a:t>
            </a:r>
          </a:p>
          <a:p>
            <a:pPr marL="533400" indent="-533400">
              <a:buClr>
                <a:srgbClr val="FFFF00"/>
              </a:buClr>
              <a:buFontTx/>
              <a:buNone/>
            </a:pPr>
            <a:r>
              <a:rPr lang="en-US" sz="2400">
                <a:cs typeface="Times New Roman" pitchFamily="18" charset="0"/>
              </a:rPr>
              <a:t>Provide</a:t>
            </a:r>
            <a:r>
              <a:rPr lang="en-US" sz="2400" b="1">
                <a:cs typeface="Times New Roman" pitchFamily="18" charset="0"/>
              </a:rPr>
              <a:t> </a:t>
            </a: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a benchmark for self-evaluation</a:t>
            </a:r>
          </a:p>
          <a:p>
            <a:pPr marL="533400" indent="-533400">
              <a:buClr>
                <a:srgbClr val="FFFF00"/>
              </a:buClr>
              <a:buFont typeface="Wingdings" pitchFamily="2" charset="2"/>
              <a:buNone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3.</a:t>
            </a:r>
            <a:r>
              <a:rPr lang="en-US" sz="2400" b="1">
                <a:cs typeface="Times New Roman" pitchFamily="18" charset="0"/>
              </a:rPr>
              <a:t>   	Effect: 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286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80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-685800" y="609600"/>
            <a:ext cx="8229600" cy="831850"/>
          </a:xfrm>
          <a:noFill/>
          <a:ln/>
        </p:spPr>
        <p:txBody>
          <a:bodyPr lIns="92075" tIns="46038" rIns="92075" bIns="46038" anchor="b"/>
          <a:lstStyle/>
          <a:p>
            <a:r>
              <a:rPr lang="en-US" b="1">
                <a:cs typeface="Times New Roman" pitchFamily="18" charset="0"/>
              </a:rPr>
              <a:t>Developing</a:t>
            </a:r>
            <a:r>
              <a:rPr lang="en-US">
                <a:cs typeface="Times New Roman" pitchFamily="18" charset="0"/>
              </a:rPr>
              <a:t> a </a:t>
            </a:r>
            <a:r>
              <a:rPr lang="en-US" b="1">
                <a:cs typeface="Times New Roman" pitchFamily="18" charset="0"/>
              </a:rPr>
              <a:t>Code</a:t>
            </a:r>
            <a:r>
              <a:rPr lang="en-US">
                <a:cs typeface="Times New Roman" pitchFamily="18" charset="0"/>
              </a:rPr>
              <a:t> of </a:t>
            </a:r>
            <a:r>
              <a:rPr lang="en-US" b="1">
                <a:cs typeface="Times New Roman" pitchFamily="18" charset="0"/>
              </a:rPr>
              <a:t>Conduct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05000"/>
            <a:ext cx="8229600" cy="45720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lnSpc>
                <a:spcPct val="90000"/>
              </a:lnSpc>
              <a:buClr>
                <a:schemeClr val="tx1"/>
              </a:buClr>
              <a:buSzTx/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Plan for </a:t>
            </a: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all team members to be involved.</a:t>
            </a:r>
            <a:br>
              <a:rPr lang="en-US" sz="2400" b="1">
                <a:solidFill>
                  <a:srgbClr val="FFFF00"/>
                </a:solidFill>
                <a:cs typeface="Times New Roman" pitchFamily="18" charset="0"/>
              </a:rPr>
            </a:br>
            <a:endParaRPr lang="en-US" sz="2400" b="1">
              <a:solidFill>
                <a:srgbClr val="FFFF00"/>
              </a:solidFill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SzTx/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Help everyone </a:t>
            </a: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understand the value of the code.</a:t>
            </a:r>
            <a:r>
              <a:rPr lang="en-US" sz="2400" b="1">
                <a:cs typeface="Times New Roman" pitchFamily="18" charset="0"/>
              </a:rPr>
              <a:t/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SzTx/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Brainstorm </a:t>
            </a: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key behaviors</a:t>
            </a:r>
            <a:r>
              <a:rPr lang="en-US" sz="2400" b="1">
                <a:cs typeface="Times New Roman" pitchFamily="18" charset="0"/>
              </a:rPr>
              <a:t> needed to meet the </a:t>
            </a: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team’s mission and goals.</a:t>
            </a:r>
          </a:p>
          <a:p>
            <a:pPr marL="914400" lvl="1" indent="-457200">
              <a:lnSpc>
                <a:spcPct val="90000"/>
              </a:lnSpc>
              <a:buFontTx/>
              <a:buAutoNum type="arabicPeriod"/>
            </a:pPr>
            <a:r>
              <a:rPr lang="en-US" sz="2000" b="1">
                <a:cs typeface="Times New Roman" pitchFamily="18" charset="0"/>
              </a:rPr>
              <a:t>Examples: dress code, meeting conduct, etc.</a:t>
            </a:r>
            <a:br>
              <a:rPr lang="en-US" sz="2000" b="1">
                <a:cs typeface="Times New Roman" pitchFamily="18" charset="0"/>
              </a:rPr>
            </a:br>
            <a:endParaRPr lang="en-US" sz="2000" b="1"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SzTx/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Narrow the list to a core set of </a:t>
            </a: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agreed upon behaviors.</a:t>
            </a:r>
            <a:br>
              <a:rPr lang="en-US" sz="2400" b="1">
                <a:solidFill>
                  <a:srgbClr val="FFFF00"/>
                </a:solidFill>
                <a:cs typeface="Times New Roman" pitchFamily="18" charset="0"/>
              </a:rPr>
            </a:br>
            <a:endParaRPr lang="en-US" sz="2400" b="1">
              <a:solidFill>
                <a:srgbClr val="FFFF00"/>
              </a:solidFill>
              <a:cs typeface="Times New Roman" pitchFamily="18" charset="0"/>
            </a:endParaRPr>
          </a:p>
          <a:p>
            <a:pPr marL="533400" indent="-533400">
              <a:lnSpc>
                <a:spcPct val="90000"/>
              </a:lnSpc>
              <a:buClr>
                <a:schemeClr val="tx1"/>
              </a:buClr>
              <a:buSzTx/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Distribute the code to all team members.</a:t>
            </a:r>
            <a:r>
              <a:rPr lang="en-US" sz="2800" b="1">
                <a:solidFill>
                  <a:srgbClr val="FFFF00"/>
                </a:solidFill>
                <a:cs typeface="Times New Roman" pitchFamily="18" charset="0"/>
              </a:rPr>
              <a:t>  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80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98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98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98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98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98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98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87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381000"/>
            <a:ext cx="7620000" cy="8382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b="1">
                <a:cs typeface="Times New Roman" pitchFamily="18" charset="0"/>
              </a:rPr>
              <a:t>Things to Remember: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133600"/>
            <a:ext cx="6858000" cy="40386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rgbClr val="FFFF00"/>
              </a:buClr>
              <a:buFontTx/>
              <a:buAutoNum type="arabicPeriod"/>
            </a:pPr>
            <a:r>
              <a:rPr lang="en-US" sz="2800" b="1">
                <a:cs typeface="Times New Roman" pitchFamily="18" charset="0"/>
              </a:rPr>
              <a:t>Be Positive not negative.</a:t>
            </a:r>
            <a:br>
              <a:rPr lang="en-US" sz="2800" b="1">
                <a:cs typeface="Times New Roman" pitchFamily="18" charset="0"/>
              </a:rPr>
            </a:br>
            <a:endParaRPr lang="en-US" sz="2800" b="1">
              <a:cs typeface="Times New Roman" pitchFamily="18" charset="0"/>
            </a:endParaRPr>
          </a:p>
          <a:p>
            <a:pPr marL="533400" indent="-533400">
              <a:buClr>
                <a:srgbClr val="FFFF00"/>
              </a:buClr>
              <a:buFontTx/>
              <a:buAutoNum type="arabicPeriod"/>
            </a:pPr>
            <a:r>
              <a:rPr lang="en-US" sz="2800" b="1">
                <a:cs typeface="Times New Roman" pitchFamily="18" charset="0"/>
              </a:rPr>
              <a:t>Remain focused on the team mission and goals.</a:t>
            </a:r>
            <a:br>
              <a:rPr lang="en-US" sz="2800" b="1">
                <a:cs typeface="Times New Roman" pitchFamily="18" charset="0"/>
              </a:rPr>
            </a:br>
            <a:endParaRPr lang="en-US" sz="2800" b="1">
              <a:cs typeface="Times New Roman" pitchFamily="18" charset="0"/>
            </a:endParaRPr>
          </a:p>
          <a:p>
            <a:pPr marL="533400" indent="-533400">
              <a:buClr>
                <a:srgbClr val="FFFF00"/>
              </a:buClr>
              <a:buFontTx/>
              <a:buAutoNum type="arabicPeriod"/>
            </a:pPr>
            <a:r>
              <a:rPr lang="en-US" sz="2800" b="1">
                <a:cs typeface="Times New Roman" pitchFamily="18" charset="0"/>
              </a:rPr>
              <a:t>Be a specific as possible.</a:t>
            </a:r>
            <a:br>
              <a:rPr lang="en-US" sz="2800" b="1">
                <a:cs typeface="Times New Roman" pitchFamily="18" charset="0"/>
              </a:rPr>
            </a:br>
            <a:endParaRPr lang="en-US" sz="2800" b="1">
              <a:cs typeface="Times New Roman" pitchFamily="18" charset="0"/>
            </a:endParaRPr>
          </a:p>
          <a:p>
            <a:pPr marL="533400" indent="-533400">
              <a:buClr>
                <a:srgbClr val="FFFF00"/>
              </a:buClr>
              <a:buFontTx/>
              <a:buAutoNum type="arabicPeriod"/>
            </a:pPr>
            <a:r>
              <a:rPr lang="en-US" sz="2800" b="1">
                <a:cs typeface="Times New Roman" pitchFamily="18" charset="0"/>
              </a:rPr>
              <a:t>Respect the input of everyone. </a:t>
            </a:r>
          </a:p>
        </p:txBody>
      </p:sp>
      <p:sp>
        <p:nvSpPr>
          <p:cNvPr id="80900" name="Text Box 4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80 TM A4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08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08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08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08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89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609600"/>
            <a:ext cx="7620000" cy="7620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000" b="1">
                <a:cs typeface="Times New Roman" pitchFamily="18" charset="0"/>
              </a:rPr>
              <a:t>Example</a:t>
            </a:r>
            <a:r>
              <a:rPr lang="en-US" sz="4000">
                <a:cs typeface="Times New Roman" pitchFamily="18" charset="0"/>
              </a:rPr>
              <a:t> </a:t>
            </a:r>
            <a:r>
              <a:rPr lang="en-US" sz="4000" b="1">
                <a:cs typeface="Times New Roman" pitchFamily="18" charset="0"/>
              </a:rPr>
              <a:t>Code </a:t>
            </a:r>
            <a:r>
              <a:rPr lang="en-US" sz="4000">
                <a:cs typeface="Times New Roman" pitchFamily="18" charset="0"/>
              </a:rPr>
              <a:t>Of </a:t>
            </a:r>
            <a:r>
              <a:rPr lang="en-US" sz="4000" b="1">
                <a:cs typeface="Times New Roman" pitchFamily="18" charset="0"/>
              </a:rPr>
              <a:t>Conduct</a:t>
            </a:r>
            <a:r>
              <a:rPr lang="en-US" sz="4000">
                <a:cs typeface="Times New Roman" pitchFamily="18" charset="0"/>
              </a:rPr>
              <a:t> Items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990600" y="1905000"/>
            <a:ext cx="7772400" cy="44958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chemeClr val="tx1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Team members will be as open as possible.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We will respect differences and support each other’s ideas.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Team members will be supportive rather than judgmental.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buClr>
                <a:schemeClr val="tx1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When members miss a meeting, we will share the responsibility for bringing them up to date.</a:t>
            </a:r>
          </a:p>
        </p:txBody>
      </p:sp>
      <p:sp>
        <p:nvSpPr>
          <p:cNvPr id="81924" name="Text Box 4"/>
          <p:cNvSpPr txBox="1">
            <a:spLocks noChangeArrowheads="1"/>
          </p:cNvSpPr>
          <p:nvPr/>
        </p:nvSpPr>
        <p:spPr bwMode="auto">
          <a:xfrm>
            <a:off x="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80 TM A5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Tahoma" pitchFamily="34" charset="0"/>
              </a:rPr>
              <a:t>Knowledge</a:t>
            </a:r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>
          <a:xfrm>
            <a:off x="-152400" y="685800"/>
            <a:ext cx="7620000" cy="762000"/>
          </a:xfrm>
          <a:noFill/>
          <a:ln/>
        </p:spPr>
        <p:txBody>
          <a:bodyPr lIns="92075" tIns="46038" rIns="92075" bIns="46038" anchor="b"/>
          <a:lstStyle/>
          <a:p>
            <a:r>
              <a:rPr lang="en-US" sz="4000" b="1">
                <a:cs typeface="Times New Roman" pitchFamily="18" charset="0"/>
              </a:rPr>
              <a:t>Example</a:t>
            </a:r>
            <a:r>
              <a:rPr lang="en-US" sz="4000">
                <a:cs typeface="Times New Roman" pitchFamily="18" charset="0"/>
              </a:rPr>
              <a:t> </a:t>
            </a:r>
            <a:r>
              <a:rPr lang="en-US" sz="4000" b="1">
                <a:cs typeface="Times New Roman" pitchFamily="18" charset="0"/>
              </a:rPr>
              <a:t>Code </a:t>
            </a:r>
            <a:r>
              <a:rPr lang="en-US" sz="4000">
                <a:cs typeface="Times New Roman" pitchFamily="18" charset="0"/>
              </a:rPr>
              <a:t>Of </a:t>
            </a:r>
            <a:r>
              <a:rPr lang="en-US" sz="4000" b="1">
                <a:cs typeface="Times New Roman" pitchFamily="18" charset="0"/>
              </a:rPr>
              <a:t>Conduct</a:t>
            </a:r>
            <a:r>
              <a:rPr lang="en-US" sz="4000">
                <a:cs typeface="Times New Roman" pitchFamily="18" charset="0"/>
              </a:rPr>
              <a:t> Items</a:t>
            </a:r>
            <a:r>
              <a:rPr lang="en-US">
                <a:cs typeface="Times New Roman" pitchFamily="18" charset="0"/>
              </a:rPr>
              <a:t> </a:t>
            </a:r>
          </a:p>
        </p:txBody>
      </p:sp>
      <p:sp>
        <p:nvSpPr>
          <p:cNvPr id="83972" name="Text Box 4"/>
          <p:cNvSpPr txBox="1">
            <a:spLocks noChangeArrowheads="1"/>
          </p:cNvSpPr>
          <p:nvPr/>
        </p:nvSpPr>
        <p:spPr bwMode="auto">
          <a:xfrm>
            <a:off x="0" y="6400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latin typeface="Arial" charset="0"/>
              </a:rPr>
              <a:t>Objective 1</a:t>
            </a:r>
          </a:p>
          <a:p>
            <a:pPr eaLnBrk="1" hangingPunct="1"/>
            <a:r>
              <a:rPr lang="en-US" sz="1200" b="1">
                <a:latin typeface="Arial" charset="0"/>
              </a:rPr>
              <a:t>HS 80 TM A6 </a:t>
            </a:r>
          </a:p>
        </p:txBody>
      </p:sp>
      <p:sp>
        <p:nvSpPr>
          <p:cNvPr id="83973" name="Rectangle 5"/>
          <p:cNvSpPr>
            <a:spLocks noChangeArrowheads="1"/>
          </p:cNvSpPr>
          <p:nvPr/>
        </p:nvSpPr>
        <p:spPr bwMode="auto">
          <a:xfrm>
            <a:off x="609600" y="1981200"/>
            <a:ext cx="80772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/>
          <a:lstStyle/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  <a:buFontTx/>
              <a:buAutoNum type="arabicPeriod" startAt="5"/>
            </a:pPr>
            <a:r>
              <a:rPr lang="en-US" sz="2400">
                <a:latin typeface="Arial" charset="0"/>
              </a:rPr>
              <a:t>We will </a:t>
            </a:r>
            <a:r>
              <a:rPr lang="en-US" sz="2400" b="1">
                <a:latin typeface="Arial" charset="0"/>
              </a:rPr>
              <a:t>acknowledge problems</a:t>
            </a:r>
            <a:r>
              <a:rPr lang="en-US" sz="2400">
                <a:latin typeface="Arial" charset="0"/>
              </a:rPr>
              <a:t> and </a:t>
            </a:r>
            <a:r>
              <a:rPr lang="en-US" sz="2400" b="1">
                <a:latin typeface="Arial" charset="0"/>
              </a:rPr>
              <a:t>deal</a:t>
            </a:r>
            <a:r>
              <a:rPr lang="en-US" sz="2400">
                <a:latin typeface="Arial" charset="0"/>
              </a:rPr>
              <a:t> </a:t>
            </a:r>
            <a:r>
              <a:rPr lang="en-US" sz="2400" b="1">
                <a:latin typeface="Arial" charset="0"/>
              </a:rPr>
              <a:t>with them</a:t>
            </a:r>
            <a:r>
              <a:rPr lang="en-US" sz="2400">
                <a:latin typeface="Arial" charset="0"/>
              </a:rPr>
              <a:t>.</a:t>
            </a:r>
          </a:p>
          <a:p>
            <a:pPr marL="533400" indent="-533400" eaLnBrk="1" hangingPunct="1">
              <a:lnSpc>
                <a:spcPct val="90000"/>
              </a:lnSpc>
              <a:spcBef>
                <a:spcPct val="20000"/>
              </a:spcBef>
            </a:pPr>
            <a:endParaRPr lang="en-US" sz="2400">
              <a:latin typeface="Arial" charset="0"/>
            </a:endParaRPr>
          </a:p>
          <a:p>
            <a:pPr marL="533400" indent="-533400" eaLnBrk="1" hangingPunct="1">
              <a:spcBef>
                <a:spcPct val="20000"/>
              </a:spcBef>
              <a:buFontTx/>
              <a:buAutoNum type="arabicPeriod" startAt="6"/>
            </a:pPr>
            <a:r>
              <a:rPr lang="en-US" sz="2400">
                <a:latin typeface="Arial" charset="0"/>
                <a:cs typeface="Times New Roman" pitchFamily="18" charset="0"/>
              </a:rPr>
              <a:t>Within our group, we have the resources we need to </a:t>
            </a:r>
            <a:r>
              <a:rPr lang="en-US" sz="2400" b="1">
                <a:latin typeface="Arial" charset="0"/>
                <a:cs typeface="Times New Roman" pitchFamily="18" charset="0"/>
              </a:rPr>
              <a:t>solve any problem that arises</a:t>
            </a:r>
            <a:r>
              <a:rPr lang="en-US" sz="2400">
                <a:latin typeface="Arial" charset="0"/>
                <a:cs typeface="Times New Roman" pitchFamily="18" charset="0"/>
              </a:rPr>
              <a:t>. This means that </a:t>
            </a:r>
            <a:r>
              <a:rPr lang="en-US" sz="2400" b="1">
                <a:latin typeface="Arial" charset="0"/>
                <a:cs typeface="Times New Roman" pitchFamily="18" charset="0"/>
              </a:rPr>
              <a:t>we will all contribute</a:t>
            </a:r>
            <a:r>
              <a:rPr lang="en-US" sz="2400">
                <a:latin typeface="Arial" charset="0"/>
                <a:cs typeface="Times New Roman" pitchFamily="18" charset="0"/>
              </a:rPr>
              <a:t>.</a:t>
            </a:r>
            <a:br>
              <a:rPr lang="en-US" sz="2400">
                <a:latin typeface="Arial" charset="0"/>
                <a:cs typeface="Times New Roman" pitchFamily="18" charset="0"/>
              </a:rPr>
            </a:br>
            <a:endParaRPr lang="en-US" sz="2400">
              <a:latin typeface="Arial" charset="0"/>
              <a:cs typeface="Times New Roman" pitchFamily="18" charset="0"/>
            </a:endParaRPr>
          </a:p>
          <a:p>
            <a:pPr marL="533400" indent="-533400" eaLnBrk="1" hangingPunct="1">
              <a:spcBef>
                <a:spcPct val="20000"/>
              </a:spcBef>
              <a:buFontTx/>
              <a:buAutoNum type="arabicPeriod" startAt="6"/>
            </a:pPr>
            <a:r>
              <a:rPr lang="en-US" sz="2400">
                <a:latin typeface="Arial" charset="0"/>
                <a:cs typeface="Times New Roman" pitchFamily="18" charset="0"/>
              </a:rPr>
              <a:t>We will </a:t>
            </a:r>
            <a:r>
              <a:rPr lang="en-US" sz="2400" b="1">
                <a:latin typeface="Arial" charset="0"/>
                <a:cs typeface="Times New Roman" pitchFamily="18" charset="0"/>
              </a:rPr>
              <a:t>address team concerns directly and openly</a:t>
            </a:r>
            <a:r>
              <a:rPr lang="en-US" sz="2400">
                <a:latin typeface="Arial" charset="0"/>
                <a:cs typeface="Times New Roman" pitchFamily="18" charset="0"/>
              </a:rPr>
              <a:t>, in a timely fashion. We will </a:t>
            </a:r>
            <a:r>
              <a:rPr lang="en-US" sz="2400" b="1">
                <a:latin typeface="Arial" charset="0"/>
                <a:cs typeface="Times New Roman" pitchFamily="18" charset="0"/>
              </a:rPr>
              <a:t>focus on the task and process</a:t>
            </a:r>
            <a:r>
              <a:rPr lang="en-US" sz="2400">
                <a:latin typeface="Arial" charset="0"/>
                <a:cs typeface="Times New Roman" pitchFamily="18" charset="0"/>
              </a:rPr>
              <a:t>, not on the personalities involved.</a:t>
            </a:r>
            <a:br>
              <a:rPr lang="en-US" sz="2400">
                <a:latin typeface="Arial" charset="0"/>
                <a:cs typeface="Times New Roman" pitchFamily="18" charset="0"/>
              </a:rPr>
            </a:br>
            <a:endParaRPr lang="en-US" sz="2400">
              <a:latin typeface="Arial" charset="0"/>
              <a:cs typeface="Times New Roman" pitchFamily="18" charset="0"/>
            </a:endParaRPr>
          </a:p>
          <a:p>
            <a:pPr marL="533400" indent="-533400" eaLnBrk="1" hangingPunct="1">
              <a:spcBef>
                <a:spcPct val="20000"/>
              </a:spcBef>
              <a:buFontTx/>
              <a:buAutoNum type="arabicPeriod" startAt="6"/>
            </a:pPr>
            <a:r>
              <a:rPr lang="en-US" sz="2400" b="1">
                <a:latin typeface="Arial" charset="0"/>
                <a:cs typeface="Times New Roman" pitchFamily="18" charset="0"/>
              </a:rPr>
              <a:t>Information discussed</a:t>
            </a:r>
            <a:r>
              <a:rPr lang="en-US" sz="2400">
                <a:latin typeface="Arial" charset="0"/>
                <a:cs typeface="Times New Roman" pitchFamily="18" charset="0"/>
              </a:rPr>
              <a:t> in the group will </a:t>
            </a:r>
            <a:r>
              <a:rPr lang="en-US" sz="2400" b="1">
                <a:latin typeface="Arial" charset="0"/>
                <a:cs typeface="Times New Roman" pitchFamily="18" charset="0"/>
              </a:rPr>
              <a:t>remain in the group</a:t>
            </a:r>
            <a:r>
              <a:rPr lang="en-US" sz="2400">
                <a:latin typeface="Arial" charset="0"/>
                <a:cs typeface="Times New Roman" pitchFamily="18" charset="0"/>
              </a:rPr>
              <a:t>.</a:t>
            </a:r>
            <a:r>
              <a:rPr lang="en-US" sz="2000">
                <a:latin typeface="Arial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Slit">
  <a:themeElements>
    <a:clrScheme name="Slit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Slit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lit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t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t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FAD4A19-C286-4D5F-9FDA-73898514D89F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  <ds:schemaRef ds:uri="7d75d6f9-8bd4-4602-97a0-53722360a9f2"/>
    <ds:schemaRef ds:uri="http://schemas.microsoft.com/office/infopath/2007/PartnerControl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A74EE087-9EE8-4EB9-AAFB-1CD8EBB6870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C687FC5-83E4-4BCD-9FA6-2B06BF71878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139</TotalTime>
  <Words>172</Words>
  <Application>Microsoft Office PowerPoint</Application>
  <PresentationFormat>On-screen Show (4:3)</PresentationFormat>
  <Paragraphs>63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Brush Script MT</vt:lpstr>
      <vt:lpstr>Tahoma</vt:lpstr>
      <vt:lpstr>Times New Roman</vt:lpstr>
      <vt:lpstr>Wingdings</vt:lpstr>
      <vt:lpstr>Slit</vt:lpstr>
      <vt:lpstr>Team  “Codes of Conduct”</vt:lpstr>
      <vt:lpstr>A Code of Conduct is: </vt:lpstr>
      <vt:lpstr>A Code of Conduct will:</vt:lpstr>
      <vt:lpstr>Developing a Code of Conduct </vt:lpstr>
      <vt:lpstr>Things to Remember:</vt:lpstr>
      <vt:lpstr>Example Code Of Conduct Items </vt:lpstr>
      <vt:lpstr>Example Code Of Conduct Items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2003-11-25T06:13:37Z</dcterms:created>
  <dcterms:modified xsi:type="dcterms:W3CDTF">2018-07-09T19:11:03Z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