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1"/>
  </p:notesMasterIdLst>
  <p:handoutMasterIdLst>
    <p:handoutMasterId r:id="rId12"/>
  </p:handoutMasterIdLst>
  <p:sldIdLst>
    <p:sldId id="261" r:id="rId5"/>
    <p:sldId id="257" r:id="rId6"/>
    <p:sldId id="262" r:id="rId7"/>
    <p:sldId id="259" r:id="rId8"/>
    <p:sldId id="260" r:id="rId9"/>
    <p:sldId id="263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D81E9654-55DE-4D09-8F0B-1581D450826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D9DF3296-FF78-4971-91B4-585544811D9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6496B3-21DB-41D1-93AF-B78390FDFE5C}" type="slidenum">
              <a:rPr lang="en-US"/>
              <a:pPr/>
              <a:t>2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B7A237-44F8-4440-84BE-CD9630A6E0F1}" type="slidenum">
              <a:rPr lang="en-US"/>
              <a:pPr/>
              <a:t>3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49D3F9-561E-40EF-807A-E850024F5BD1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3E074A-C2AF-44BC-BD33-98BCB1D80CF3}" type="slidenum">
              <a:rPr lang="en-US"/>
              <a:pPr/>
              <a:t>5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C134D-F353-49AB-88C2-B9ECFB57A3FD}" type="slidenum">
              <a:rPr lang="en-US"/>
              <a:pPr/>
              <a:t>6</a:t>
            </a:fld>
            <a:endParaRPr lang="en-US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87043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044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704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704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7818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8601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020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60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60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818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1295400"/>
            <a:ext cx="7772400" cy="1736725"/>
          </a:xfrm>
        </p:spPr>
        <p:txBody>
          <a:bodyPr/>
          <a:lstStyle/>
          <a:p>
            <a:r>
              <a:rPr lang="en-US"/>
              <a:t>Decision Making in Groups</a:t>
            </a:r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505200"/>
            <a:ext cx="6400800" cy="1752600"/>
          </a:xfrm>
        </p:spPr>
        <p:txBody>
          <a:bodyPr/>
          <a:lstStyle/>
          <a:p>
            <a:r>
              <a:rPr lang="en-US"/>
              <a:t>How do we play as a team?</a:t>
            </a:r>
          </a:p>
        </p:txBody>
      </p:sp>
      <p:pic>
        <p:nvPicPr>
          <p:cNvPr id="119814" name="Picture 6" descr="LK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4759325"/>
            <a:ext cx="2667000" cy="2098675"/>
          </a:xfrm>
          <a:prstGeom prst="rect">
            <a:avLst/>
          </a:prstGeom>
          <a:noFill/>
        </p:spPr>
      </p:pic>
      <p:sp>
        <p:nvSpPr>
          <p:cNvPr id="119815" name="Text Box 7"/>
          <p:cNvSpPr txBox="1">
            <a:spLocks noChangeArrowheads="1"/>
          </p:cNvSpPr>
          <p:nvPr/>
        </p:nvSpPr>
        <p:spPr bwMode="auto">
          <a:xfrm>
            <a:off x="0" y="5791200"/>
            <a:ext cx="1524000" cy="1373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HS 81</a:t>
            </a:r>
          </a:p>
          <a:p>
            <a:pPr algn="ctr"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Stage Two </a:t>
            </a:r>
          </a:p>
          <a:p>
            <a:pPr algn="ctr"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Of Development </a:t>
            </a:r>
          </a:p>
          <a:p>
            <a:pPr algn="ctr"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WE</a:t>
            </a:r>
          </a:p>
          <a:p>
            <a:pPr algn="ctr">
              <a:spcBef>
                <a:spcPct val="50000"/>
              </a:spcBef>
            </a:pPr>
            <a:endParaRPr lang="en-US" sz="1200" b="1"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304800"/>
            <a:ext cx="7981950" cy="8318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cs typeface="Times New Roman" pitchFamily="18" charset="0"/>
              </a:rPr>
              <a:t>Benefits</a:t>
            </a:r>
            <a:r>
              <a:rPr lang="en-US" sz="4000">
                <a:cs typeface="Times New Roman" pitchFamily="18" charset="0"/>
              </a:rPr>
              <a:t> of </a:t>
            </a:r>
            <a:r>
              <a:rPr lang="en-US" sz="4000" b="1">
                <a:cs typeface="Times New Roman" pitchFamily="18" charset="0"/>
              </a:rPr>
              <a:t>Group Decisions</a:t>
            </a:r>
            <a:r>
              <a:rPr lang="en-US" sz="4000">
                <a:cs typeface="Times New Roman" pitchFamily="18" charset="0"/>
              </a:rPr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81200"/>
            <a:ext cx="8991600" cy="4495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More people become involved with the team’s direction.</a:t>
            </a:r>
            <a:br>
              <a:rPr lang="en-US" sz="2800" b="1">
                <a:cs typeface="Times New Roman" pitchFamily="18" charset="0"/>
              </a:rPr>
            </a:b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More people “own” the goals and vision of the organization.  </a:t>
            </a:r>
            <a:br>
              <a:rPr lang="en-US" sz="2800" b="1">
                <a:cs typeface="Times New Roman" pitchFamily="18" charset="0"/>
              </a:rPr>
            </a:b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Collective intellectual power and experiences generate more ideas.</a:t>
            </a:r>
            <a:br>
              <a:rPr lang="en-US" sz="2800" b="1">
                <a:cs typeface="Times New Roman" pitchFamily="18" charset="0"/>
              </a:rPr>
            </a:br>
            <a:endParaRPr lang="en-US" sz="2800" b="1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400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81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304800"/>
            <a:ext cx="7981950" cy="8318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cs typeface="Times New Roman" pitchFamily="18" charset="0"/>
              </a:rPr>
              <a:t>Benefits of Group Decisions 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81200"/>
            <a:ext cx="8991600" cy="4495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None/>
            </a:pPr>
            <a:r>
              <a:rPr lang="en-US" sz="2800" b="1">
                <a:cs typeface="Times New Roman" pitchFamily="18" charset="0"/>
              </a:rPr>
              <a:t> </a:t>
            </a:r>
          </a:p>
          <a:p>
            <a:pPr marL="533400" indent="-533400">
              <a:buClr>
                <a:srgbClr val="FFFF00"/>
              </a:buClr>
              <a:buFontTx/>
              <a:buNone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4.</a:t>
            </a:r>
            <a:r>
              <a:rPr lang="en-US" sz="2800" b="1">
                <a:cs typeface="Times New Roman" pitchFamily="18" charset="0"/>
              </a:rPr>
              <a:t>  All members of the team are held accountable for overcoming obstacles and success.</a:t>
            </a:r>
            <a:br>
              <a:rPr lang="en-US" sz="2800" b="1">
                <a:cs typeface="Times New Roman" pitchFamily="18" charset="0"/>
              </a:rPr>
            </a:br>
            <a:r>
              <a:rPr lang="en-US" sz="2800" b="1">
                <a:cs typeface="Times New Roman" pitchFamily="18" charset="0"/>
              </a:rPr>
              <a:t> </a:t>
            </a:r>
          </a:p>
          <a:p>
            <a:pPr marL="533400" indent="-533400">
              <a:buClr>
                <a:srgbClr val="FFFF00"/>
              </a:buClr>
              <a:buFontTx/>
              <a:buNone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5.</a:t>
            </a:r>
            <a:r>
              <a:rPr lang="en-US" sz="2800" b="1">
                <a:cs typeface="Times New Roman" pitchFamily="18" charset="0"/>
              </a:rPr>
              <a:t>  Teams usually generate better ideas than any single individual does.</a:t>
            </a:r>
            <a:r>
              <a:rPr lang="en-US" sz="2800" b="1"/>
              <a:t> </a:t>
            </a:r>
          </a:p>
        </p:txBody>
      </p:sp>
      <p:sp>
        <p:nvSpPr>
          <p:cNvPr id="121860" name="Text Box 4"/>
          <p:cNvSpPr txBox="1">
            <a:spLocks noChangeArrowheads="1"/>
          </p:cNvSpPr>
          <p:nvPr/>
        </p:nvSpPr>
        <p:spPr bwMode="auto">
          <a:xfrm>
            <a:off x="228600" y="6400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81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-838200" y="457200"/>
            <a:ext cx="7981950" cy="8318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cs typeface="Times New Roman" pitchFamily="18" charset="0"/>
              </a:rPr>
              <a:t>Methods</a:t>
            </a:r>
            <a:r>
              <a:rPr lang="en-US" sz="4000">
                <a:cs typeface="Times New Roman" pitchFamily="18" charset="0"/>
              </a:rPr>
              <a:t> of </a:t>
            </a:r>
            <a:br>
              <a:rPr lang="en-US" sz="4000">
                <a:cs typeface="Times New Roman" pitchFamily="18" charset="0"/>
              </a:rPr>
            </a:br>
            <a:r>
              <a:rPr lang="en-US" sz="4000" b="1">
                <a:cs typeface="Times New Roman" pitchFamily="18" charset="0"/>
              </a:rPr>
              <a:t>Making Decisions</a:t>
            </a:r>
            <a:r>
              <a:rPr lang="en-US" sz="4000">
                <a:cs typeface="Times New Roman" pitchFamily="18" charset="0"/>
              </a:rPr>
              <a:t>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514600"/>
            <a:ext cx="6858000" cy="2362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Parliamentary Procedure</a:t>
            </a:r>
            <a:br>
              <a:rPr lang="en-US" sz="2800" b="1">
                <a:cs typeface="Times New Roman" pitchFamily="18" charset="0"/>
              </a:rPr>
            </a:br>
            <a:endParaRPr lang="en-US" sz="28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Clique or Select Few</a:t>
            </a:r>
            <a:br>
              <a:rPr lang="en-US" sz="2800" b="1">
                <a:cs typeface="Times New Roman" pitchFamily="18" charset="0"/>
              </a:rPr>
            </a:br>
            <a:endParaRPr lang="en-US" sz="28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Team Leader 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81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228600"/>
            <a:ext cx="7391400" cy="12954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cs typeface="Times New Roman" pitchFamily="18" charset="0"/>
              </a:rPr>
              <a:t>Individual Responsibility</a:t>
            </a:r>
            <a:r>
              <a:rPr lang="en-US" sz="4000">
                <a:cs typeface="Times New Roman" pitchFamily="18" charset="0"/>
              </a:rPr>
              <a:t> with Team Decisions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752600"/>
            <a:ext cx="7315200" cy="4800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700" b="1">
                <a:cs typeface="Times New Roman" pitchFamily="18" charset="0"/>
              </a:rPr>
              <a:t>Casting votes during meetings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700" b="1">
                <a:cs typeface="Times New Roman" pitchFamily="18" charset="0"/>
              </a:rPr>
              <a:t>Discussing ideas during meetings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700" b="1">
                <a:cs typeface="Times New Roman" pitchFamily="18" charset="0"/>
              </a:rPr>
              <a:t>Sharing ideas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700" b="1">
                <a:cs typeface="Times New Roman" pitchFamily="18" charset="0"/>
              </a:rPr>
              <a:t>Doing his or her part to accomplish goals and ensure the vision of the team</a:t>
            </a:r>
            <a:br>
              <a:rPr lang="en-US" sz="2700" b="1">
                <a:cs typeface="Times New Roman" pitchFamily="18" charset="0"/>
              </a:rPr>
            </a:br>
            <a:endParaRPr lang="en-US" sz="27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None/>
            </a:pPr>
            <a:endParaRPr lang="en-US" sz="2700" b="1">
              <a:cs typeface="Times New Roman" pitchFamily="18" charset="0"/>
            </a:endParaRP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228600"/>
            <a:ext cx="7391400" cy="12954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cs typeface="Times New Roman" pitchFamily="18" charset="0"/>
              </a:rPr>
              <a:t>Individual Responsibility</a:t>
            </a:r>
            <a:r>
              <a:rPr lang="en-US" sz="4000">
                <a:cs typeface="Times New Roman" pitchFamily="18" charset="0"/>
              </a:rPr>
              <a:t> with Team Decisions 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752600"/>
            <a:ext cx="7315200" cy="4800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FFFF00"/>
              </a:buClr>
              <a:buFontTx/>
              <a:buNone/>
            </a:pPr>
            <a:endParaRPr lang="en-US" sz="31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None/>
            </a:pPr>
            <a:r>
              <a:rPr lang="en-US" sz="3100" b="1">
                <a:solidFill>
                  <a:srgbClr val="FFFF00"/>
                </a:solidFill>
                <a:cs typeface="Times New Roman" pitchFamily="18" charset="0"/>
              </a:rPr>
              <a:t>5.</a:t>
            </a:r>
            <a:r>
              <a:rPr lang="en-US" sz="3100" b="1">
                <a:cs typeface="Times New Roman" pitchFamily="18" charset="0"/>
              </a:rPr>
              <a:t> Respecting the ideas of others</a:t>
            </a:r>
            <a:br>
              <a:rPr lang="en-US" sz="3100" b="1">
                <a:cs typeface="Times New Roman" pitchFamily="18" charset="0"/>
              </a:rPr>
            </a:br>
            <a:endParaRPr lang="en-US" sz="31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None/>
            </a:pPr>
            <a:r>
              <a:rPr lang="en-US" sz="3100" b="1">
                <a:solidFill>
                  <a:srgbClr val="FFFF00"/>
                </a:solidFill>
                <a:cs typeface="Times New Roman" pitchFamily="18" charset="0"/>
              </a:rPr>
              <a:t>6.</a:t>
            </a:r>
            <a:r>
              <a:rPr lang="en-US" sz="3100" b="1">
                <a:cs typeface="Times New Roman" pitchFamily="18" charset="0"/>
              </a:rPr>
              <a:t> Listening to others</a:t>
            </a:r>
            <a:br>
              <a:rPr lang="en-US" sz="3100" b="1">
                <a:cs typeface="Times New Roman" pitchFamily="18" charset="0"/>
              </a:rPr>
            </a:br>
            <a:endParaRPr lang="en-US" sz="31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None/>
            </a:pPr>
            <a:r>
              <a:rPr lang="en-US" sz="3100" b="1">
                <a:solidFill>
                  <a:srgbClr val="FFFF00"/>
                </a:solidFill>
                <a:cs typeface="Times New Roman" pitchFamily="18" charset="0"/>
              </a:rPr>
              <a:t>7.</a:t>
            </a:r>
            <a:r>
              <a:rPr lang="en-US" sz="3100" b="1">
                <a:cs typeface="Times New Roman" pitchFamily="18" charset="0"/>
              </a:rPr>
              <a:t> Supporting the team, its goals, and its vision 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417AC5-4998-4CF0-A540-BC339D0B61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D6BAFE-D36C-413A-9525-EA08683F2D0D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7d75d6f9-8bd4-4602-97a0-53722360a9f2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BF7AF2F-25F3-41F6-9D71-7170A46EA0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99</TotalTime>
  <Words>101</Words>
  <Application>Microsoft Office PowerPoint</Application>
  <PresentationFormat>On-screen Show (4:3)</PresentationFormat>
  <Paragraphs>48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Brush Script MT</vt:lpstr>
      <vt:lpstr>Tahoma</vt:lpstr>
      <vt:lpstr>Times New Roman</vt:lpstr>
      <vt:lpstr>Wingdings</vt:lpstr>
      <vt:lpstr>Slit</vt:lpstr>
      <vt:lpstr>Decision Making in Groups</vt:lpstr>
      <vt:lpstr>Benefits of Group Decisions </vt:lpstr>
      <vt:lpstr>Benefits of Group Decisions </vt:lpstr>
      <vt:lpstr>Methods of  Making Decisions </vt:lpstr>
      <vt:lpstr>Individual Responsibility with Team Decisions </vt:lpstr>
      <vt:lpstr>Individual Responsibility with Team Decisions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2003-11-25T06:13:37Z</dcterms:created>
  <dcterms:modified xsi:type="dcterms:W3CDTF">2018-07-09T19:11:32Z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