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0"/>
  </p:notesMasterIdLst>
  <p:handoutMasterIdLst>
    <p:handoutMasterId r:id="rId11"/>
  </p:handoutMasterIdLst>
  <p:sldIdLst>
    <p:sldId id="259" r:id="rId5"/>
    <p:sldId id="257" r:id="rId6"/>
    <p:sldId id="261" r:id="rId7"/>
    <p:sldId id="260" r:id="rId8"/>
    <p:sldId id="262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2E6D04F2-CF04-49B3-94AB-DDBD535A17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B81642D7-D0B0-4572-A6CD-938722FF3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A589B3-05D7-401A-9C0E-CF51F7BDD1F7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D6C596-BE29-4742-9FD8-992E6B81F41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34B5A7-A5B4-4CCA-9771-C83455182A1F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026CD1-792D-40BB-A7DB-8A95950FC4A3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8397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397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82947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2948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8294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295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295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ush Script MT" pitchFamily="66" charset="0"/>
              </a:defRPr>
            </a:lvl1pPr>
          </a:lstStyle>
          <a:p>
            <a:pPr>
              <a:defRPr/>
            </a:pPr>
            <a:r>
              <a:rPr lang="en-US"/>
              <a:t>LifeKnowledge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04800" y="533400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en-US" b="1">
                <a:solidFill>
                  <a:srgbClr val="FFFF00"/>
                </a:solidFill>
              </a:rPr>
              <a:t>Skills for Consensus Building</a:t>
            </a:r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2004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How do I begin to influence others?</a:t>
            </a:r>
          </a:p>
        </p:txBody>
      </p:sp>
      <p:pic>
        <p:nvPicPr>
          <p:cNvPr id="16387" name="Picture 7" descr="LK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4519613"/>
            <a:ext cx="2971800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8"/>
          <p:cNvSpPr txBox="1">
            <a:spLocks noChangeArrowheads="1"/>
          </p:cNvSpPr>
          <p:nvPr/>
        </p:nvSpPr>
        <p:spPr bwMode="auto">
          <a:xfrm>
            <a:off x="0" y="5759450"/>
            <a:ext cx="1676400" cy="10985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200" b="1">
                <a:latin typeface="Arial" charset="0"/>
              </a:rPr>
              <a:t>HS 82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1200" b="1">
                <a:latin typeface="Arial" charset="0"/>
              </a:rPr>
              <a:t>Stage Three 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1200" b="1">
                <a:latin typeface="Arial" charset="0"/>
              </a:rPr>
              <a:t>Of Development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1200" b="1">
                <a:latin typeface="Arial" charset="0"/>
              </a:rPr>
              <a:t>WE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Life</a:t>
            </a:r>
            <a:r>
              <a:rPr lang="en-US">
                <a:latin typeface="Tahoma" pitchFamily="34" charset="0"/>
              </a:rPr>
              <a:t>Knowledge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0" y="228600"/>
            <a:ext cx="7620000" cy="1066800"/>
          </a:xfrm>
        </p:spPr>
        <p:txBody>
          <a:bodyPr lIns="92075" tIns="46038" rIns="92075" bIns="46038" anchor="b"/>
          <a:lstStyle/>
          <a:p>
            <a:pPr eaLnBrk="1" hangingPunct="1">
              <a:defRPr/>
            </a:pPr>
            <a:r>
              <a:rPr lang="en-US" sz="5400" b="1">
                <a:solidFill>
                  <a:srgbClr val="FFFF00"/>
                </a:solidFill>
                <a:cs typeface="Times New Roman" pitchFamily="18" charset="0"/>
              </a:rPr>
              <a:t>Consensus</a:t>
            </a:r>
            <a:r>
              <a:rPr lang="en-US" sz="6600" b="1">
                <a:solidFill>
                  <a:srgbClr val="FFFF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17411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latin typeface="Arial" charset="0"/>
              </a:rPr>
              <a:t>Objective 1</a:t>
            </a:r>
          </a:p>
          <a:p>
            <a:endParaRPr lang="en-US" sz="1200" b="1">
              <a:latin typeface="Arial" charset="0"/>
            </a:endParaRPr>
          </a:p>
        </p:txBody>
      </p:sp>
      <p:sp>
        <p:nvSpPr>
          <p:cNvPr id="5211" name="Rectangle 91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514600"/>
            <a:ext cx="8229600" cy="21717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800"/>
              <a:t> a general agreement on an idea or course of action held by all members of the team.</a:t>
            </a:r>
            <a:br>
              <a:rPr lang="en-US" sz="2800"/>
            </a:b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Life</a:t>
            </a:r>
            <a:r>
              <a:rPr lang="en-US">
                <a:latin typeface="Tahoma" pitchFamily="34" charset="0"/>
              </a:rPr>
              <a:t>Knowledge</a:t>
            </a:r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-1219200" y="609600"/>
            <a:ext cx="7620000" cy="1066800"/>
          </a:xfrm>
        </p:spPr>
        <p:txBody>
          <a:bodyPr lIns="92075" tIns="46038" rIns="92075" bIns="46038" anchor="b"/>
          <a:lstStyle/>
          <a:p>
            <a:pPr eaLnBrk="1" hangingPunct="1">
              <a:defRPr/>
            </a:pPr>
            <a:r>
              <a:rPr lang="en-US" sz="5400" b="1">
                <a:solidFill>
                  <a:srgbClr val="FFFF00"/>
                </a:solidFill>
                <a:cs typeface="Times New Roman" pitchFamily="18" charset="0"/>
              </a:rPr>
              <a:t>Consensus</a:t>
            </a:r>
            <a:r>
              <a:rPr lang="en-US" sz="6600" b="1">
                <a:solidFill>
                  <a:srgbClr val="FFFF00"/>
                </a:solidFill>
                <a:cs typeface="Times New Roman" pitchFamily="18" charset="0"/>
              </a:rPr>
              <a:t> </a:t>
            </a:r>
            <a:br>
              <a:rPr lang="en-US" sz="6600" b="1">
                <a:solidFill>
                  <a:srgbClr val="FFFF00"/>
                </a:solidFill>
                <a:cs typeface="Times New Roman" pitchFamily="18" charset="0"/>
              </a:rPr>
            </a:br>
            <a:r>
              <a:rPr lang="en-US" sz="5400" b="1">
                <a:solidFill>
                  <a:srgbClr val="FFFF00"/>
                </a:solidFill>
                <a:cs typeface="Times New Roman" pitchFamily="18" charset="0"/>
              </a:rPr>
              <a:t>Building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latin typeface="Arial" charset="0"/>
              </a:rPr>
              <a:t>Objective 1</a:t>
            </a:r>
          </a:p>
          <a:p>
            <a:endParaRPr lang="en-US" sz="1200" b="1">
              <a:latin typeface="Arial" charset="0"/>
            </a:endParaRPr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667000"/>
            <a:ext cx="8229600" cy="21717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800"/>
              <a:t>	the creation of the agreement between all members of the team.</a:t>
            </a:r>
            <a:br>
              <a:rPr lang="en-US" sz="2800"/>
            </a:b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Life</a:t>
            </a:r>
            <a:r>
              <a:rPr lang="en-US">
                <a:latin typeface="Tahoma" pitchFamily="34" charset="0"/>
              </a:rPr>
              <a:t>Knowledge</a:t>
            </a:r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-304800" y="304800"/>
            <a:ext cx="7620000" cy="1066800"/>
          </a:xfrm>
        </p:spPr>
        <p:txBody>
          <a:bodyPr lIns="92075" tIns="46038" rIns="92075" bIns="46038" anchor="b"/>
          <a:lstStyle/>
          <a:p>
            <a:pPr eaLnBrk="1" hangingPunct="1">
              <a:defRPr/>
            </a:pPr>
            <a:r>
              <a:rPr lang="en-US" sz="3600" b="1">
                <a:solidFill>
                  <a:srgbClr val="FFFF00"/>
                </a:solidFill>
                <a:cs typeface="Times New Roman" pitchFamily="18" charset="0"/>
              </a:rPr>
              <a:t>Skills for Arriving at Group Consensus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2133600"/>
            <a:ext cx="7315200" cy="4572000"/>
          </a:xfrm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buClr>
                <a:srgbClr val="FFFF00"/>
              </a:buClr>
              <a:buSzTx/>
              <a:buFontTx/>
              <a:buAutoNum type="arabicPeriod"/>
              <a:defRPr/>
            </a:pPr>
            <a:r>
              <a:rPr lang="en-US" sz="2000" b="1">
                <a:cs typeface="Times New Roman" pitchFamily="18" charset="0"/>
              </a:rPr>
              <a:t>What’s in it for me?</a:t>
            </a:r>
            <a:r>
              <a:rPr lang="en-US" sz="1200" b="1">
                <a:cs typeface="Times New Roman" pitchFamily="18" charset="0"/>
              </a:rPr>
              <a:t>  </a:t>
            </a:r>
          </a:p>
          <a:p>
            <a:pPr marL="914400" lvl="1" indent="-457200" eaLnBrk="1" hangingPunct="1">
              <a:lnSpc>
                <a:spcPct val="90000"/>
              </a:lnSpc>
              <a:buClr>
                <a:srgbClr val="FFFF00"/>
              </a:buClr>
              <a:buFontTx/>
              <a:buChar char="•"/>
              <a:defRPr/>
            </a:pPr>
            <a:r>
              <a:rPr lang="en-US" sz="1800" b="1">
                <a:cs typeface="Times New Roman" pitchFamily="18" charset="0"/>
              </a:rPr>
              <a:t>Make their day.  </a:t>
            </a:r>
          </a:p>
          <a:p>
            <a:pPr marL="914400" lvl="1" indent="-457200" eaLnBrk="1" hangingPunct="1">
              <a:lnSpc>
                <a:spcPct val="90000"/>
              </a:lnSpc>
              <a:buClr>
                <a:srgbClr val="FFFF00"/>
              </a:buClr>
              <a:buFontTx/>
              <a:buChar char="•"/>
              <a:defRPr/>
            </a:pPr>
            <a:r>
              <a:rPr lang="en-US" sz="1800" b="1">
                <a:cs typeface="Times New Roman" pitchFamily="18" charset="0"/>
              </a:rPr>
              <a:t>Believe in the power of your people.  </a:t>
            </a:r>
          </a:p>
          <a:p>
            <a:pPr marL="914400" lvl="1" indent="-457200" eaLnBrk="1" hangingPunct="1">
              <a:lnSpc>
                <a:spcPct val="90000"/>
              </a:lnSpc>
              <a:buClr>
                <a:srgbClr val="FFFF00"/>
              </a:buClr>
              <a:buFontTx/>
              <a:buChar char="•"/>
              <a:defRPr/>
            </a:pPr>
            <a:endParaRPr lang="en-US" sz="1800" b="1">
              <a:cs typeface="Times New Roman" pitchFamily="18" charset="0"/>
            </a:endParaRPr>
          </a:p>
          <a:p>
            <a:pPr marL="533400" indent="-533400" eaLnBrk="1" hangingPunct="1">
              <a:lnSpc>
                <a:spcPct val="90000"/>
              </a:lnSpc>
              <a:buClr>
                <a:srgbClr val="FFFF00"/>
              </a:buClr>
              <a:buSzTx/>
              <a:buFontTx/>
              <a:buAutoNum type="arabicPeriod"/>
              <a:defRPr/>
            </a:pPr>
            <a:r>
              <a:rPr lang="en-US" sz="2000" b="1">
                <a:cs typeface="Times New Roman" pitchFamily="18" charset="0"/>
              </a:rPr>
              <a:t>Allow everyone input into the process, goals, and vision.</a:t>
            </a:r>
            <a:r>
              <a:rPr lang="en-US" sz="1400" b="1">
                <a:cs typeface="Times New Roman" pitchFamily="18" charset="0"/>
              </a:rPr>
              <a:t>  </a:t>
            </a:r>
          </a:p>
          <a:p>
            <a:pPr marL="914400" lvl="1" indent="-457200" eaLnBrk="1" hangingPunct="1">
              <a:lnSpc>
                <a:spcPct val="90000"/>
              </a:lnSpc>
              <a:buClr>
                <a:srgbClr val="FFFF00"/>
              </a:buClr>
              <a:buFontTx/>
              <a:buChar char="•"/>
              <a:defRPr/>
            </a:pPr>
            <a:r>
              <a:rPr lang="en-US" sz="1800" b="1">
                <a:cs typeface="Times New Roman" pitchFamily="18" charset="0"/>
              </a:rPr>
              <a:t>Brainstorming  </a:t>
            </a:r>
            <a:endParaRPr lang="en-US" sz="1600" b="1">
              <a:cs typeface="Times New Roman" pitchFamily="18" charset="0"/>
            </a:endParaRPr>
          </a:p>
          <a:p>
            <a:pPr marL="533400" indent="-533400" eaLnBrk="1" hangingPunct="1">
              <a:lnSpc>
                <a:spcPct val="150000"/>
              </a:lnSpc>
              <a:buClr>
                <a:srgbClr val="FFFF00"/>
              </a:buClr>
              <a:buSzTx/>
              <a:buFontTx/>
              <a:buAutoNum type="arabicPeriod" startAt="3"/>
              <a:defRPr/>
            </a:pPr>
            <a:r>
              <a:rPr lang="en-US" sz="2000" b="1">
                <a:cs typeface="Times New Roman" pitchFamily="18" charset="0"/>
              </a:rPr>
              <a:t>Provide clear expectations.  </a:t>
            </a:r>
          </a:p>
          <a:p>
            <a:pPr marL="533400" indent="-533400" eaLnBrk="1" hangingPunct="1">
              <a:lnSpc>
                <a:spcPct val="150000"/>
              </a:lnSpc>
              <a:buClr>
                <a:srgbClr val="FFFF00"/>
              </a:buClr>
              <a:buSzTx/>
              <a:buFontTx/>
              <a:buAutoNum type="arabicPeriod" startAt="3"/>
              <a:defRPr/>
            </a:pPr>
            <a:r>
              <a:rPr lang="en-US" sz="2000" b="1">
                <a:cs typeface="Times New Roman" pitchFamily="18" charset="0"/>
              </a:rPr>
              <a:t>Provide effective assistance.  </a:t>
            </a:r>
          </a:p>
          <a:p>
            <a:pPr marL="533400" indent="-533400" eaLnBrk="1" hangingPunct="1">
              <a:lnSpc>
                <a:spcPct val="150000"/>
              </a:lnSpc>
              <a:buClr>
                <a:srgbClr val="FFFF00"/>
              </a:buClr>
              <a:buSzTx/>
              <a:buFontTx/>
              <a:buAutoNum type="arabicPeriod" startAt="3"/>
              <a:defRPr/>
            </a:pPr>
            <a:r>
              <a:rPr lang="en-US" sz="2000" b="1">
                <a:cs typeface="Times New Roman" pitchFamily="18" charset="0"/>
              </a:rPr>
              <a:t>Reward effort and build collaboration.  </a:t>
            </a:r>
          </a:p>
          <a:p>
            <a:pPr marL="533400" indent="-533400" eaLnBrk="1" hangingPunct="1">
              <a:lnSpc>
                <a:spcPct val="150000"/>
              </a:lnSpc>
              <a:buClr>
                <a:srgbClr val="FFFF00"/>
              </a:buClr>
              <a:buSzTx/>
              <a:buFontTx/>
              <a:buAutoNum type="arabicPeriod" startAt="3"/>
              <a:defRPr/>
            </a:pPr>
            <a:r>
              <a:rPr lang="en-US" sz="2000" b="1">
                <a:cs typeface="Times New Roman" pitchFamily="18" charset="0"/>
              </a:rPr>
              <a:t>Have fun.</a:t>
            </a:r>
            <a:r>
              <a:rPr lang="en-US" sz="1400" b="1"/>
              <a:t> 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latin typeface="Arial" charset="0"/>
              </a:rPr>
              <a:t>Objective 3</a:t>
            </a:r>
          </a:p>
          <a:p>
            <a:r>
              <a:rPr lang="en-US" sz="1200" b="1">
                <a:latin typeface="Arial" charset="0"/>
              </a:rPr>
              <a:t>HS 82 TM 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9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9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9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9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9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9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95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95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Life</a:t>
            </a:r>
            <a:r>
              <a:rPr lang="en-US">
                <a:latin typeface="Tahoma" pitchFamily="34" charset="0"/>
              </a:rPr>
              <a:t>Knowledge</a:t>
            </a:r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7620000" cy="1600200"/>
          </a:xfrm>
        </p:spPr>
        <p:txBody>
          <a:bodyPr lIns="92075" tIns="46038" rIns="92075" bIns="46038" anchor="b"/>
          <a:lstStyle/>
          <a:p>
            <a:pPr algn="l" eaLnBrk="1" hangingPunct="1"/>
            <a:r>
              <a:rPr lang="en-US" sz="3200" b="1" smtClean="0">
                <a:solidFill>
                  <a:srgbClr val="FFFF00"/>
                </a:solidFill>
                <a:cs typeface="Times New Roman" pitchFamily="18" charset="0"/>
              </a:rPr>
              <a:t>Word Bank:</a:t>
            </a:r>
            <a:br>
              <a:rPr lang="en-US" sz="3200" b="1" smtClean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n-US" b="1" smtClean="0">
                <a:solidFill>
                  <a:srgbClr val="FFFF00"/>
                </a:solidFill>
                <a:cs typeface="Times New Roman" pitchFamily="18" charset="0"/>
              </a:rPr>
              <a:t>			</a:t>
            </a:r>
            <a:r>
              <a:rPr lang="en-US" sz="2000" b="1" smtClean="0">
                <a:solidFill>
                  <a:srgbClr val="FFFF00"/>
                </a:solidFill>
                <a:cs typeface="Times New Roman" pitchFamily="18" charset="0"/>
              </a:rPr>
              <a:t>-Consensus</a:t>
            </a:r>
            <a:br>
              <a:rPr lang="en-US" sz="2000" b="1" smtClean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n-US" sz="2000" b="1" smtClean="0">
                <a:solidFill>
                  <a:srgbClr val="FFFF00"/>
                </a:solidFill>
                <a:cs typeface="Times New Roman" pitchFamily="18" charset="0"/>
              </a:rPr>
              <a:t>			-Consensus Building</a:t>
            </a:r>
            <a:br>
              <a:rPr lang="en-US" sz="2000" b="1" smtClean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n-US" sz="2000" b="1" smtClean="0">
                <a:solidFill>
                  <a:srgbClr val="FFFF00"/>
                </a:solidFill>
                <a:cs typeface="Times New Roman" pitchFamily="18" charset="0"/>
              </a:rPr>
              <a:t>			-Synergy</a:t>
            </a:r>
            <a:endParaRPr lang="en-US" b="1" smtClean="0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371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 sz="1200" b="1">
              <a:latin typeface="Arial" charset="0"/>
            </a:endParaRPr>
          </a:p>
          <a:p>
            <a:r>
              <a:rPr lang="en-US" sz="1200" b="1">
                <a:latin typeface="Arial" charset="0"/>
              </a:rPr>
              <a:t>HS 82 Assess</a:t>
            </a:r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438400"/>
            <a:ext cx="8229600" cy="3581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/>
              <a:t>_______1. The creation of an agreement between all members of the team.</a:t>
            </a:r>
            <a:br>
              <a:rPr lang="en-US" sz="2400"/>
            </a:br>
            <a:endParaRPr lang="en-US" sz="240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/>
              <a:t>_______2. A general agreement on an idea or course of action held by all members of the team.</a:t>
            </a:r>
            <a:br>
              <a:rPr lang="en-US" sz="2400"/>
            </a:br>
            <a:endParaRPr lang="en-US" sz="240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/>
              <a:t>_______3. The combined action being greater in total than the simple sum of actions.</a:t>
            </a:r>
            <a:br>
              <a:rPr lang="en-US" sz="2400"/>
            </a:br>
            <a:r>
              <a:rPr lang="en-US" sz="2400"/>
              <a:t/>
            </a:r>
            <a:br>
              <a:rPr lang="en-US" sz="2400"/>
            </a:b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lit">
  <a:themeElements>
    <a:clrScheme name="Slit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05D11E25-FCD3-47DA-9D75-F79AB64DBD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C2E7003-7EEC-420F-A6F5-BDD8840D87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60F581B-E29B-4F92-AF77-6643245AD7A5}">
  <ds:schemaRefs>
    <ds:schemaRef ds:uri="http://www.w3.org/XML/1998/namespace"/>
    <ds:schemaRef ds:uri="http://schemas.microsoft.com/office/infopath/2007/PartnerControls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7d75d6f9-8bd4-4602-97a0-53722360a9f2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96</TotalTime>
  <Words>133</Words>
  <Application>Microsoft Office PowerPoint</Application>
  <PresentationFormat>On-screen Show (4:3)</PresentationFormat>
  <Paragraphs>39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Brush Script MT</vt:lpstr>
      <vt:lpstr>Tahoma</vt:lpstr>
      <vt:lpstr>Times New Roman</vt:lpstr>
      <vt:lpstr>Wingdings</vt:lpstr>
      <vt:lpstr>Slit</vt:lpstr>
      <vt:lpstr>Skills for Consensus Building</vt:lpstr>
      <vt:lpstr>Consensus </vt:lpstr>
      <vt:lpstr>Consensus  Building</vt:lpstr>
      <vt:lpstr>Skills for Arriving at Group Consensus </vt:lpstr>
      <vt:lpstr>Word Bank:    -Consensus    -Consensus Building    -Synergy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10</cp:revision>
  <cp:lastPrinted>1601-01-01T00:00:00Z</cp:lastPrinted>
  <dcterms:created xsi:type="dcterms:W3CDTF">2003-11-25T06:13:37Z</dcterms:created>
  <dcterms:modified xsi:type="dcterms:W3CDTF">2018-07-09T19:11:54Z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