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8"/>
  </p:notesMasterIdLst>
  <p:handoutMasterIdLst>
    <p:handoutMasterId r:id="rId19"/>
  </p:handoutMasterIdLst>
  <p:sldIdLst>
    <p:sldId id="279" r:id="rId5"/>
    <p:sldId id="257" r:id="rId6"/>
    <p:sldId id="268" r:id="rId7"/>
    <p:sldId id="269" r:id="rId8"/>
    <p:sldId id="270" r:id="rId9"/>
    <p:sldId id="272" r:id="rId10"/>
    <p:sldId id="271" r:id="rId11"/>
    <p:sldId id="273" r:id="rId12"/>
    <p:sldId id="274" r:id="rId13"/>
    <p:sldId id="275" r:id="rId14"/>
    <p:sldId id="276" r:id="rId15"/>
    <p:sldId id="277" r:id="rId16"/>
    <p:sldId id="278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176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2A58BE56-B953-413A-AA9E-E3C3260FC26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821C9A0C-5943-4DB9-973C-EBECFFF6AA0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69246-4091-4769-9C31-8828514390F4}" type="slidenum">
              <a:rPr lang="en-US"/>
              <a:pPr/>
              <a:t>2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21962B-C773-4094-8CAB-64D0CB5797FD}" type="slidenum">
              <a:rPr lang="en-US"/>
              <a:pPr/>
              <a:t>11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EAD9F4-6BD3-4BFC-9EC3-F47C9784C0FB}" type="slidenum">
              <a:rPr lang="en-US"/>
              <a:pPr/>
              <a:t>12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8664CB-D757-4D71-8924-F7B6DB428CFF}" type="slidenum">
              <a:rPr lang="en-US"/>
              <a:pPr/>
              <a:t>13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D0CA35-24A2-4EE5-B5CF-BCAB03A2042C}" type="slidenum">
              <a:rPr lang="en-US"/>
              <a:pPr/>
              <a:t>3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C3EF5E-B0A1-4885-8AF2-8A61072D149E}" type="slidenum">
              <a:rPr lang="en-US"/>
              <a:pPr/>
              <a:t>4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7DAA44-2799-4682-90CD-50038E237D5B}" type="slidenum">
              <a:rPr lang="en-US"/>
              <a:pPr/>
              <a:t>5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A7F9F6-C7F2-4F01-9501-35ED180054BF}" type="slidenum">
              <a:rPr lang="en-US"/>
              <a:pPr/>
              <a:t>6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F9AE87-A011-4C07-A16B-93C80B6F4E86}" type="slidenum">
              <a:rPr lang="en-US"/>
              <a:pPr/>
              <a:t>7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AB4BB9-E51C-4197-BC17-4217CBDB76C2}" type="slidenum">
              <a:rPr lang="en-US"/>
              <a:pPr/>
              <a:t>8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47557F-892C-43B9-AC10-A0ECA5B385DA}" type="slidenum">
              <a:rPr lang="en-US"/>
              <a:pPr/>
              <a:t>9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118A51-B7BE-4C2F-923E-1439FCF7642C}" type="slidenum">
              <a:rPr lang="en-US"/>
              <a:pPr/>
              <a:t>10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098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132099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2100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2101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21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21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81800" y="6400800"/>
            <a:ext cx="2887663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600"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74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131075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1076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31077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10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1079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1083" name="Rectangle 11"/>
          <p:cNvSpPr>
            <a:spLocks noChangeArrowheads="1"/>
          </p:cNvSpPr>
          <p:nvPr/>
        </p:nvSpPr>
        <p:spPr bwMode="auto">
          <a:xfrm>
            <a:off x="6934200" y="6400800"/>
            <a:ext cx="288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sz="1600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Arial" charset="0"/>
              </a:rPr>
              <a:t>Knowledge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800"/>
              <a:t>Magic Formula of Presentation Planning</a:t>
            </a:r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873250"/>
          </a:xfrm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How do I effectively communicate with others to accomplish the vision?</a:t>
            </a:r>
          </a:p>
        </p:txBody>
      </p:sp>
      <p:sp>
        <p:nvSpPr>
          <p:cNvPr id="120839" name="Text Box 7"/>
          <p:cNvSpPr txBox="1">
            <a:spLocks noChangeArrowheads="1"/>
          </p:cNvSpPr>
          <p:nvPr/>
        </p:nvSpPr>
        <p:spPr bwMode="auto">
          <a:xfrm>
            <a:off x="0" y="6035675"/>
            <a:ext cx="1395413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85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Three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DO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H </a:t>
            </a: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3810000" y="2133600"/>
            <a:ext cx="4876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000" b="1" i="1">
                <a:solidFill>
                  <a:srgbClr val="FF0000"/>
                </a:solidFill>
                <a:cs typeface="Times New Roman" pitchFamily="18" charset="0"/>
              </a:rPr>
              <a:t>Other questions</a:t>
            </a:r>
            <a:r>
              <a:rPr lang="en-US" sz="2000" i="1">
                <a:solidFill>
                  <a:srgbClr val="FF0000"/>
                </a:solidFill>
                <a:cs typeface="Times New Roman" pitchFamily="18" charset="0"/>
              </a:rPr>
              <a:t> for consideration…</a:t>
            </a:r>
          </a:p>
          <a:p>
            <a:pPr marL="533400" indent="-533400" eaLnBrk="1" hangingPunct="1"/>
            <a:endParaRPr lang="en-US" sz="2000"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How will they know what to do when they get home?</a:t>
            </a:r>
          </a:p>
          <a:p>
            <a:pPr marL="533400" indent="-533400" eaLnBrk="1" hangingPunct="1"/>
            <a:endParaRPr lang="en-US" sz="2000"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How can they take the main point and make it a reality in their lives?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title"/>
          </p:nvPr>
        </p:nvSpPr>
        <p:spPr>
          <a:xfrm>
            <a:off x="4191000" y="533400"/>
            <a:ext cx="3886200" cy="1219200"/>
          </a:xfrm>
        </p:spPr>
        <p:txBody>
          <a:bodyPr/>
          <a:lstStyle/>
          <a:p>
            <a:pPr algn="ctr"/>
            <a:r>
              <a:rPr lang="en-US" sz="3800" b="1">
                <a:cs typeface="Times New Roman" pitchFamily="18" charset="0"/>
              </a:rPr>
              <a:t>What is the application?</a:t>
            </a:r>
          </a:p>
        </p:txBody>
      </p:sp>
      <p:pic>
        <p:nvPicPr>
          <p:cNvPr id="86022" name="Picture 6" descr="application"/>
          <p:cNvPicPr preferRelativeResize="0"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057400"/>
            <a:ext cx="26670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9985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I </a:t>
            </a:r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381000" y="1981200"/>
            <a:ext cx="4267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000" b="1" i="1">
                <a:solidFill>
                  <a:srgbClr val="FF0000"/>
                </a:solidFill>
                <a:cs typeface="Times New Roman" pitchFamily="18" charset="0"/>
              </a:rPr>
              <a:t>Other questions</a:t>
            </a:r>
            <a:r>
              <a:rPr lang="en-US" sz="2000" i="1">
                <a:solidFill>
                  <a:srgbClr val="FF0000"/>
                </a:solidFill>
                <a:cs typeface="Times New Roman" pitchFamily="18" charset="0"/>
              </a:rPr>
              <a:t> for consideration…</a:t>
            </a:r>
          </a:p>
          <a:p>
            <a:pPr marL="533400" indent="-533400" eaLnBrk="1" hangingPunct="1"/>
            <a:endParaRPr lang="en-US" sz="200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How are you going to review or restate your points?</a:t>
            </a:r>
          </a:p>
          <a:p>
            <a:pPr marL="533400" indent="-533400" eaLnBrk="1" hangingPunct="1"/>
            <a:endParaRPr lang="en-US" sz="2000"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will you use to make certain they remember?</a:t>
            </a:r>
          </a:p>
          <a:p>
            <a:pPr marL="533400" indent="-533400" eaLnBrk="1" hangingPunct="1"/>
            <a:endParaRPr lang="en-US" sz="2000"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How are you going to close with power and impact?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7239000" cy="1143000"/>
          </a:xfrm>
        </p:spPr>
        <p:txBody>
          <a:bodyPr/>
          <a:lstStyle/>
          <a:p>
            <a:pPr algn="ctr"/>
            <a:r>
              <a:rPr lang="en-US" sz="3800" b="1">
                <a:cs typeface="Times New Roman" pitchFamily="18" charset="0"/>
              </a:rPr>
              <a:t>How are you going to close and review your points with impact? </a:t>
            </a:r>
          </a:p>
        </p:txBody>
      </p:sp>
      <p:pic>
        <p:nvPicPr>
          <p:cNvPr id="87046" name="Picture 6" descr="mirr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048000"/>
            <a:ext cx="4114800" cy="3005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J </a:t>
            </a:r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762000" y="3733800"/>
            <a:ext cx="7696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000" b="1" i="1">
                <a:solidFill>
                  <a:srgbClr val="FF0000"/>
                </a:solidFill>
                <a:cs typeface="Times New Roman" pitchFamily="18" charset="0"/>
              </a:rPr>
              <a:t>Other questions</a:t>
            </a:r>
            <a:r>
              <a:rPr lang="en-US" sz="2000" i="1">
                <a:solidFill>
                  <a:srgbClr val="FF0000"/>
                </a:solidFill>
                <a:cs typeface="Times New Roman" pitchFamily="18" charset="0"/>
              </a:rPr>
              <a:t> for consideration…</a:t>
            </a:r>
          </a:p>
          <a:p>
            <a:pPr marL="533400" indent="-533400" eaLnBrk="1" hangingPunct="1"/>
            <a:endParaRPr lang="en-US" sz="200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are you going to do in your introduction to make the connection with your audience?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A connection is built by connecting your topic to something your audience can relate to.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Can you build your presentation around a theme?</a:t>
            </a:r>
          </a:p>
          <a:p>
            <a:pPr marL="533400" indent="-533400" eaLnBrk="1" hangingPunct="1"/>
            <a:endParaRPr lang="en-US" sz="2000">
              <a:cs typeface="Times New Roman" pitchFamily="18" charset="0"/>
            </a:endParaRPr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title"/>
          </p:nvPr>
        </p:nvSpPr>
        <p:spPr>
          <a:xfrm>
            <a:off x="4724400" y="1371600"/>
            <a:ext cx="3429000" cy="2362200"/>
          </a:xfrm>
        </p:spPr>
        <p:txBody>
          <a:bodyPr/>
          <a:lstStyle/>
          <a:p>
            <a:r>
              <a:rPr lang="en-US" sz="3800" b="1">
                <a:cs typeface="Times New Roman" pitchFamily="18" charset="0"/>
              </a:rPr>
              <a:t>How are you going to connect with your audience? </a:t>
            </a:r>
          </a:p>
        </p:txBody>
      </p:sp>
      <p:pic>
        <p:nvPicPr>
          <p:cNvPr id="88070" name="Picture 6" descr="plu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81000"/>
            <a:ext cx="3733800" cy="307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K </a:t>
            </a: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457200" y="3810000"/>
            <a:ext cx="8305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000" b="1" i="1">
                <a:solidFill>
                  <a:srgbClr val="FF0000"/>
                </a:solidFill>
                <a:cs typeface="Times New Roman" pitchFamily="18" charset="0"/>
              </a:rPr>
              <a:t>Other thoughts</a:t>
            </a:r>
            <a:r>
              <a:rPr lang="en-US" sz="2000" i="1">
                <a:solidFill>
                  <a:srgbClr val="FF0000"/>
                </a:solidFill>
                <a:cs typeface="Times New Roman" pitchFamily="18" charset="0"/>
              </a:rPr>
              <a:t> for consideration…</a:t>
            </a:r>
          </a:p>
          <a:p>
            <a:pPr marL="533400" indent="-533400" eaLnBrk="1" hangingPunct="1"/>
            <a:endParaRPr lang="en-US" sz="200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How will you let the audience know your objectives?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kind of map will you give them to help them follow your presentation?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Make this creative step related to your theme, and build interest in what’s coming up.</a:t>
            </a:r>
          </a:p>
          <a:p>
            <a:pPr marL="533400" indent="-533400" eaLnBrk="1" hangingPunct="1"/>
            <a:endParaRPr lang="en-US" sz="2000">
              <a:cs typeface="Times New Roman" pitchFamily="18" charset="0"/>
            </a:endParaRPr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609600"/>
            <a:ext cx="7239000" cy="1143000"/>
          </a:xfrm>
        </p:spPr>
        <p:txBody>
          <a:bodyPr/>
          <a:lstStyle/>
          <a:p>
            <a:pPr algn="ctr"/>
            <a:r>
              <a:rPr lang="en-US" sz="4300" b="1">
                <a:cs typeface="Times New Roman" pitchFamily="18" charset="0"/>
              </a:rPr>
              <a:t>How are you going to preview your presentation? </a:t>
            </a:r>
          </a:p>
        </p:txBody>
      </p:sp>
      <p:pic>
        <p:nvPicPr>
          <p:cNvPr id="89094" name="Picture 6" descr="sig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905000"/>
            <a:ext cx="4724400" cy="1819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7620000" cy="914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800" b="1">
                <a:cs typeface="Times New Roman" pitchFamily="18" charset="0"/>
              </a:rPr>
              <a:t>Benefits of using the Magic Formula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05000"/>
            <a:ext cx="8229600" cy="4953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spcBef>
                <a:spcPct val="0"/>
              </a:spcBef>
              <a:buClr>
                <a:srgbClr val="FF0000"/>
              </a:buClr>
            </a:pPr>
            <a:r>
              <a:rPr lang="en-US" sz="2300" b="1">
                <a:cs typeface="Times New Roman" pitchFamily="18" charset="0"/>
              </a:rPr>
              <a:t>Gives you a place to start when you begin to create a presentation</a:t>
            </a:r>
          </a:p>
          <a:p>
            <a:pPr marL="533400" indent="-533400">
              <a:spcBef>
                <a:spcPct val="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300" b="1">
              <a:cs typeface="Times New Roman" pitchFamily="18" charset="0"/>
            </a:endParaRPr>
          </a:p>
          <a:p>
            <a:pPr marL="533400" indent="-533400">
              <a:spcBef>
                <a:spcPct val="0"/>
              </a:spcBef>
              <a:buClr>
                <a:srgbClr val="FF0000"/>
              </a:buClr>
            </a:pPr>
            <a:r>
              <a:rPr lang="en-US" sz="2300" b="1">
                <a:cs typeface="Times New Roman" pitchFamily="18" charset="0"/>
              </a:rPr>
              <a:t>Helps you remember your presentation with just a few notes</a:t>
            </a:r>
          </a:p>
          <a:p>
            <a:pPr marL="533400" indent="-533400">
              <a:spcBef>
                <a:spcPct val="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300" b="1">
              <a:cs typeface="Times New Roman" pitchFamily="18" charset="0"/>
            </a:endParaRPr>
          </a:p>
          <a:p>
            <a:pPr marL="533400" indent="-533400">
              <a:spcBef>
                <a:spcPct val="0"/>
              </a:spcBef>
              <a:buClr>
                <a:srgbClr val="FF0000"/>
              </a:buClr>
            </a:pPr>
            <a:r>
              <a:rPr lang="en-US" sz="2300" b="1">
                <a:cs typeface="Times New Roman" pitchFamily="18" charset="0"/>
              </a:rPr>
              <a:t>Helps you to create and deliver consistently</a:t>
            </a:r>
            <a:br>
              <a:rPr lang="en-US" sz="2300" b="1">
                <a:cs typeface="Times New Roman" pitchFamily="18" charset="0"/>
              </a:rPr>
            </a:br>
            <a:r>
              <a:rPr lang="en-US" sz="2300" b="1">
                <a:cs typeface="Times New Roman" pitchFamily="18" charset="0"/>
              </a:rPr>
              <a:t>effective presentations</a:t>
            </a:r>
          </a:p>
          <a:p>
            <a:pPr marL="533400" indent="-533400">
              <a:spcBef>
                <a:spcPct val="0"/>
              </a:spcBef>
              <a:buClr>
                <a:srgbClr val="FF0000"/>
              </a:buClr>
              <a:buFont typeface="Wingdings" pitchFamily="2" charset="2"/>
              <a:buNone/>
            </a:pPr>
            <a:endParaRPr lang="en-US" sz="2300" b="1">
              <a:cs typeface="Times New Roman" pitchFamily="18" charset="0"/>
            </a:endParaRPr>
          </a:p>
          <a:p>
            <a:pPr marL="533400" indent="-533400">
              <a:spcBef>
                <a:spcPct val="0"/>
              </a:spcBef>
              <a:buClr>
                <a:srgbClr val="FF0000"/>
              </a:buClr>
            </a:pPr>
            <a:r>
              <a:rPr lang="en-US" sz="2300" b="1">
                <a:cs typeface="Times New Roman" pitchFamily="18" charset="0"/>
              </a:rPr>
              <a:t>Helps you organize and present your ideas so you sound like you know what you’re talking about   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218238"/>
            <a:ext cx="114935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Interest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914400"/>
            <a:ext cx="7620000" cy="6096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800" b="1">
                <a:cs typeface="Times New Roman" pitchFamily="18" charset="0"/>
              </a:rPr>
              <a:t>Benefits of using the Magic Formula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981200"/>
            <a:ext cx="7162800" cy="838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</a:pPr>
            <a:r>
              <a:rPr lang="en-US" sz="2700" b="1">
                <a:solidFill>
                  <a:srgbClr val="FF0000"/>
                </a:solidFill>
                <a:cs typeface="Times New Roman" pitchFamily="18" charset="0"/>
              </a:rPr>
              <a:t>Helps you build confidence as an effective presenter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218238"/>
            <a:ext cx="114935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Interest 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A2 </a:t>
            </a: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1143000" y="3200400"/>
            <a:ext cx="7162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buFontTx/>
              <a:buChar char="•"/>
            </a:pPr>
            <a:r>
              <a:rPr lang="en-US" sz="2400">
                <a:cs typeface="Times New Roman" pitchFamily="18" charset="0"/>
              </a:rPr>
              <a:t>Helps you create a presentation where the focus is on your audience, which will make them more interested in what you have to say </a:t>
            </a:r>
          </a:p>
          <a:p>
            <a:pPr marL="533400" indent="-533400" eaLnBrk="1" hangingPunct="1"/>
            <a:endParaRPr lang="en-US" sz="2400"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400">
                <a:cs typeface="Times New Roman" pitchFamily="18" charset="0"/>
              </a:rPr>
              <a:t>Gives you a tool that will help you to influence others in a positive way </a:t>
            </a:r>
          </a:p>
          <a:p>
            <a:pPr marL="533400" indent="-533400" eaLnBrk="1" hangingPunct="1"/>
            <a:endParaRPr lang="en-US" sz="24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7620000" cy="609600"/>
          </a:xfrm>
          <a:noFill/>
          <a:ln/>
        </p:spPr>
        <p:txBody>
          <a:bodyPr lIns="92075" tIns="46038" rIns="92075" bIns="46038"/>
          <a:lstStyle/>
          <a:p>
            <a:r>
              <a:rPr lang="en-US" sz="2900">
                <a:cs typeface="Times New Roman" pitchFamily="18" charset="0"/>
              </a:rPr>
              <a:t>The </a:t>
            </a:r>
            <a:r>
              <a:rPr lang="en-US" sz="2900" b="1">
                <a:cs typeface="Times New Roman" pitchFamily="18" charset="0"/>
              </a:rPr>
              <a:t>Magic Formula</a:t>
            </a:r>
            <a:r>
              <a:rPr lang="en-US" sz="2900">
                <a:cs typeface="Times New Roman" pitchFamily="18" charset="0"/>
              </a:rPr>
              <a:t> for </a:t>
            </a:r>
            <a:r>
              <a:rPr lang="en-US" sz="2900" b="1">
                <a:cs typeface="Times New Roman" pitchFamily="18" charset="0"/>
              </a:rPr>
              <a:t>presentation planning</a:t>
            </a:r>
            <a:r>
              <a:rPr lang="en-US" sz="3800">
                <a:cs typeface="Times New Roman" pitchFamily="18" charset="0"/>
              </a:rPr>
              <a:t> 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B </a:t>
            </a:r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457200" y="1371600"/>
            <a:ext cx="830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000">
                <a:solidFill>
                  <a:srgbClr val="FF0000"/>
                </a:solidFill>
              </a:rPr>
              <a:t>The Magic Formula is a process to follow when creating a presentation.</a:t>
            </a:r>
            <a:r>
              <a:rPr lang="en-US" sz="2400">
                <a:cs typeface="Times New Roman" pitchFamily="18" charset="0"/>
              </a:rPr>
              <a:t>  </a:t>
            </a:r>
          </a:p>
        </p:txBody>
      </p:sp>
      <p:pic>
        <p:nvPicPr>
          <p:cNvPr id="79887" name="Picture 15" descr="phon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981200"/>
            <a:ext cx="1257300" cy="1257300"/>
          </a:xfrm>
          <a:prstGeom prst="rect">
            <a:avLst/>
          </a:prstGeom>
          <a:noFill/>
        </p:spPr>
      </p:pic>
      <p:pic>
        <p:nvPicPr>
          <p:cNvPr id="79886" name="Picture 14" descr="HEA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1981200"/>
            <a:ext cx="1163638" cy="1260475"/>
          </a:xfrm>
          <a:prstGeom prst="rect">
            <a:avLst/>
          </a:prstGeom>
          <a:noFill/>
        </p:spPr>
      </p:pic>
      <p:pic>
        <p:nvPicPr>
          <p:cNvPr id="79885" name="Picture 13" descr="Acti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1981200"/>
            <a:ext cx="1212850" cy="1260475"/>
          </a:xfrm>
          <a:prstGeom prst="rect">
            <a:avLst/>
          </a:prstGeom>
          <a:noFill/>
        </p:spPr>
      </p:pic>
      <p:pic>
        <p:nvPicPr>
          <p:cNvPr id="79884" name="Picture 12" descr="poi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0" y="3429000"/>
            <a:ext cx="1828800" cy="1209675"/>
          </a:xfrm>
          <a:prstGeom prst="rect">
            <a:avLst/>
          </a:prstGeom>
          <a:noFill/>
        </p:spPr>
      </p:pic>
      <p:pic>
        <p:nvPicPr>
          <p:cNvPr id="79883" name="Picture 11" descr="book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3505200"/>
            <a:ext cx="1714500" cy="963613"/>
          </a:xfrm>
          <a:prstGeom prst="rect">
            <a:avLst/>
          </a:prstGeom>
          <a:noFill/>
        </p:spPr>
      </p:pic>
      <p:pic>
        <p:nvPicPr>
          <p:cNvPr id="79882" name="Picture 10" descr="applicatio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91200" y="3352800"/>
            <a:ext cx="1366838" cy="1366838"/>
          </a:xfrm>
          <a:prstGeom prst="rect">
            <a:avLst/>
          </a:prstGeom>
          <a:noFill/>
        </p:spPr>
      </p:pic>
      <p:pic>
        <p:nvPicPr>
          <p:cNvPr id="79880" name="Picture 8" descr="plu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33800" y="4800600"/>
            <a:ext cx="1485900" cy="1222375"/>
          </a:xfrm>
          <a:prstGeom prst="rect">
            <a:avLst/>
          </a:prstGeom>
          <a:noFill/>
        </p:spPr>
      </p:pic>
      <p:pic>
        <p:nvPicPr>
          <p:cNvPr id="79881" name="Picture 9" descr="mirro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00200" y="4800600"/>
            <a:ext cx="1709738" cy="1231900"/>
          </a:xfrm>
          <a:prstGeom prst="rect">
            <a:avLst/>
          </a:prstGeom>
          <a:noFill/>
        </p:spPr>
      </p:pic>
      <p:pic>
        <p:nvPicPr>
          <p:cNvPr id="79879" name="Picture 7" descr="sign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38800" y="5029200"/>
            <a:ext cx="1709738" cy="728663"/>
          </a:xfrm>
          <a:prstGeom prst="rect">
            <a:avLst/>
          </a:prstGeom>
          <a:noFill/>
        </p:spPr>
      </p:pic>
      <p:grpSp>
        <p:nvGrpSpPr>
          <p:cNvPr id="79926" name="Group 54"/>
          <p:cNvGrpSpPr>
            <a:grpSpLocks/>
          </p:cNvGrpSpPr>
          <p:nvPr/>
        </p:nvGrpSpPr>
        <p:grpSpPr bwMode="auto">
          <a:xfrm>
            <a:off x="1447800" y="1905000"/>
            <a:ext cx="6019800" cy="4178300"/>
            <a:chOff x="-3" y="-3"/>
            <a:chExt cx="3792" cy="2632"/>
          </a:xfrm>
        </p:grpSpPr>
        <p:grpSp>
          <p:nvGrpSpPr>
            <p:cNvPr id="79924" name="Group 52"/>
            <p:cNvGrpSpPr>
              <a:grpSpLocks/>
            </p:cNvGrpSpPr>
            <p:nvPr/>
          </p:nvGrpSpPr>
          <p:grpSpPr bwMode="auto">
            <a:xfrm>
              <a:off x="0" y="0"/>
              <a:ext cx="3786" cy="2626"/>
              <a:chOff x="0" y="0"/>
              <a:chExt cx="3786" cy="2626"/>
            </a:xfrm>
          </p:grpSpPr>
          <p:grpSp>
            <p:nvGrpSpPr>
              <p:cNvPr id="79907" name="Group 35"/>
              <p:cNvGrpSpPr>
                <a:grpSpLocks/>
              </p:cNvGrpSpPr>
              <p:nvPr/>
            </p:nvGrpSpPr>
            <p:grpSpPr bwMode="auto">
              <a:xfrm>
                <a:off x="0" y="0"/>
                <a:ext cx="1296" cy="900"/>
                <a:chOff x="0" y="0"/>
                <a:chExt cx="1296" cy="900"/>
              </a:xfrm>
            </p:grpSpPr>
            <p:sp>
              <p:nvSpPr>
                <p:cNvPr id="79888" name="Rectangle 16"/>
                <p:cNvSpPr>
                  <a:spLocks noChangeArrowheads="1"/>
                </p:cNvSpPr>
                <p:nvPr/>
              </p:nvSpPr>
              <p:spPr bwMode="auto">
                <a:xfrm>
                  <a:off x="43" y="0"/>
                  <a:ext cx="1210" cy="90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algn="ctr" eaLnBrk="1" hangingPunct="1"/>
                  <a:r>
                    <a:rPr kumimoji="1" lang="en-US" sz="2400">
                      <a:latin typeface="Verdana" pitchFamily="34" charset="0"/>
                      <a:cs typeface="Times New Roman" pitchFamily="18" charset="0"/>
                    </a:rPr>
                    <a:t> </a:t>
                  </a:r>
                  <a:endParaRPr kumimoji="1" lang="en-U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kumimoji="1" lang="en-US" sz="2400">
                      <a:latin typeface="Verdana" pitchFamily="34" charset="0"/>
                      <a:cs typeface="Times New Roman" pitchFamily="18" charset="0"/>
                    </a:rPr>
                    <a:t> </a:t>
                  </a:r>
                  <a:endParaRPr kumimoji="1" lang="en-U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kumimoji="1"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algn="ctr"/>
                  <a:endParaRPr kumimoji="1"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79906" name="Rectangle 3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296" cy="90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9909" name="Group 37"/>
              <p:cNvGrpSpPr>
                <a:grpSpLocks/>
              </p:cNvGrpSpPr>
              <p:nvPr/>
            </p:nvGrpSpPr>
            <p:grpSpPr bwMode="auto">
              <a:xfrm>
                <a:off x="1296" y="0"/>
                <a:ext cx="1252" cy="900"/>
                <a:chOff x="1296" y="0"/>
                <a:chExt cx="1252" cy="900"/>
              </a:xfrm>
            </p:grpSpPr>
            <p:sp>
              <p:nvSpPr>
                <p:cNvPr id="79890" name="Rectangle 18"/>
                <p:cNvSpPr>
                  <a:spLocks noChangeArrowheads="1"/>
                </p:cNvSpPr>
                <p:nvPr/>
              </p:nvSpPr>
              <p:spPr bwMode="auto">
                <a:xfrm>
                  <a:off x="1339" y="0"/>
                  <a:ext cx="1166" cy="90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algn="ctr" eaLnBrk="1" hangingPunct="1"/>
                  <a:r>
                    <a:rPr kumimoji="1" lang="en-US" sz="1100">
                      <a:latin typeface="Times New Roman" pitchFamily="18" charset="0"/>
                    </a:rPr>
                    <a:t/>
                  </a:r>
                  <a:br>
                    <a:rPr kumimoji="1" lang="en-US" sz="1100">
                      <a:latin typeface="Times New Roman" pitchFamily="18" charset="0"/>
                    </a:rPr>
                  </a:br>
                  <a:endParaRPr kumimoji="1" lang="en-U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endParaRPr kumimoji="1"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79908" name="Rectangle 36"/>
                <p:cNvSpPr>
                  <a:spLocks noChangeArrowheads="1"/>
                </p:cNvSpPr>
                <p:nvPr/>
              </p:nvSpPr>
              <p:spPr bwMode="auto">
                <a:xfrm>
                  <a:off x="1296" y="0"/>
                  <a:ext cx="1252" cy="90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9911" name="Group 39"/>
              <p:cNvGrpSpPr>
                <a:grpSpLocks/>
              </p:cNvGrpSpPr>
              <p:nvPr/>
            </p:nvGrpSpPr>
            <p:grpSpPr bwMode="auto">
              <a:xfrm>
                <a:off x="2548" y="0"/>
                <a:ext cx="1238" cy="900"/>
                <a:chOff x="2548" y="0"/>
                <a:chExt cx="1238" cy="900"/>
              </a:xfrm>
            </p:grpSpPr>
            <p:sp>
              <p:nvSpPr>
                <p:cNvPr id="79892" name="Rectangle 20"/>
                <p:cNvSpPr>
                  <a:spLocks noChangeArrowheads="1"/>
                </p:cNvSpPr>
                <p:nvPr/>
              </p:nvSpPr>
              <p:spPr bwMode="auto">
                <a:xfrm>
                  <a:off x="2591" y="0"/>
                  <a:ext cx="1152" cy="900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9910" name="Rectangle 38"/>
                <p:cNvSpPr>
                  <a:spLocks noChangeArrowheads="1"/>
                </p:cNvSpPr>
                <p:nvPr/>
              </p:nvSpPr>
              <p:spPr bwMode="auto">
                <a:xfrm>
                  <a:off x="2548" y="0"/>
                  <a:ext cx="1238" cy="900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9913" name="Group 41"/>
              <p:cNvGrpSpPr>
                <a:grpSpLocks/>
              </p:cNvGrpSpPr>
              <p:nvPr/>
            </p:nvGrpSpPr>
            <p:grpSpPr bwMode="auto">
              <a:xfrm>
                <a:off x="0" y="900"/>
                <a:ext cx="1296" cy="863"/>
                <a:chOff x="0" y="900"/>
                <a:chExt cx="1296" cy="863"/>
              </a:xfrm>
            </p:grpSpPr>
            <p:sp>
              <p:nvSpPr>
                <p:cNvPr id="79894" name="Rectangle 22"/>
                <p:cNvSpPr>
                  <a:spLocks noChangeArrowheads="1"/>
                </p:cNvSpPr>
                <p:nvPr/>
              </p:nvSpPr>
              <p:spPr bwMode="auto">
                <a:xfrm>
                  <a:off x="43" y="900"/>
                  <a:ext cx="1210" cy="863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algn="ctr" eaLnBrk="1" hangingPunct="1"/>
                  <a:r>
                    <a:rPr kumimoji="1" lang="en-US" sz="2400">
                      <a:latin typeface="Verdana" pitchFamily="34" charset="0"/>
                      <a:cs typeface="Times New Roman" pitchFamily="18" charset="0"/>
                    </a:rPr>
                    <a:t> </a:t>
                  </a:r>
                  <a:endParaRPr kumimoji="1" lang="en-U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kumimoji="1" lang="en-US" sz="2400">
                      <a:latin typeface="Verdana" pitchFamily="34" charset="0"/>
                      <a:cs typeface="Times New Roman" pitchFamily="18" charset="0"/>
                    </a:rPr>
                    <a:t> </a:t>
                  </a:r>
                  <a:endParaRPr kumimoji="1" lang="en-U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kumimoji="1"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algn="ctr"/>
                  <a:endParaRPr kumimoji="1"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79912" name="Rectangle 40"/>
                <p:cNvSpPr>
                  <a:spLocks noChangeArrowheads="1"/>
                </p:cNvSpPr>
                <p:nvPr/>
              </p:nvSpPr>
              <p:spPr bwMode="auto">
                <a:xfrm>
                  <a:off x="0" y="900"/>
                  <a:ext cx="1296" cy="863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9915" name="Group 43"/>
              <p:cNvGrpSpPr>
                <a:grpSpLocks/>
              </p:cNvGrpSpPr>
              <p:nvPr/>
            </p:nvGrpSpPr>
            <p:grpSpPr bwMode="auto">
              <a:xfrm>
                <a:off x="1296" y="900"/>
                <a:ext cx="1252" cy="863"/>
                <a:chOff x="1296" y="900"/>
                <a:chExt cx="1252" cy="863"/>
              </a:xfrm>
            </p:grpSpPr>
            <p:sp>
              <p:nvSpPr>
                <p:cNvPr id="79896" name="Rectangle 24"/>
                <p:cNvSpPr>
                  <a:spLocks noChangeArrowheads="1"/>
                </p:cNvSpPr>
                <p:nvPr/>
              </p:nvSpPr>
              <p:spPr bwMode="auto">
                <a:xfrm>
                  <a:off x="1339" y="900"/>
                  <a:ext cx="1166" cy="863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9914" name="Rectangle 42"/>
                <p:cNvSpPr>
                  <a:spLocks noChangeArrowheads="1"/>
                </p:cNvSpPr>
                <p:nvPr/>
              </p:nvSpPr>
              <p:spPr bwMode="auto">
                <a:xfrm>
                  <a:off x="1296" y="900"/>
                  <a:ext cx="1252" cy="863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9917" name="Group 45"/>
              <p:cNvGrpSpPr>
                <a:grpSpLocks/>
              </p:cNvGrpSpPr>
              <p:nvPr/>
            </p:nvGrpSpPr>
            <p:grpSpPr bwMode="auto">
              <a:xfrm>
                <a:off x="2548" y="900"/>
                <a:ext cx="1238" cy="863"/>
                <a:chOff x="2548" y="900"/>
                <a:chExt cx="1238" cy="863"/>
              </a:xfrm>
            </p:grpSpPr>
            <p:sp>
              <p:nvSpPr>
                <p:cNvPr id="79898" name="Rectangle 26"/>
                <p:cNvSpPr>
                  <a:spLocks noChangeArrowheads="1"/>
                </p:cNvSpPr>
                <p:nvPr/>
              </p:nvSpPr>
              <p:spPr bwMode="auto">
                <a:xfrm>
                  <a:off x="2591" y="900"/>
                  <a:ext cx="1152" cy="863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9916" name="Rectangle 44"/>
                <p:cNvSpPr>
                  <a:spLocks noChangeArrowheads="1"/>
                </p:cNvSpPr>
                <p:nvPr/>
              </p:nvSpPr>
              <p:spPr bwMode="auto">
                <a:xfrm>
                  <a:off x="2548" y="900"/>
                  <a:ext cx="1238" cy="863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9919" name="Group 47"/>
              <p:cNvGrpSpPr>
                <a:grpSpLocks/>
              </p:cNvGrpSpPr>
              <p:nvPr/>
            </p:nvGrpSpPr>
            <p:grpSpPr bwMode="auto">
              <a:xfrm>
                <a:off x="0" y="1763"/>
                <a:ext cx="1296" cy="863"/>
                <a:chOff x="0" y="1763"/>
                <a:chExt cx="1296" cy="863"/>
              </a:xfrm>
            </p:grpSpPr>
            <p:sp>
              <p:nvSpPr>
                <p:cNvPr id="79900" name="Rectangle 28"/>
                <p:cNvSpPr>
                  <a:spLocks noChangeArrowheads="1"/>
                </p:cNvSpPr>
                <p:nvPr/>
              </p:nvSpPr>
              <p:spPr bwMode="auto">
                <a:xfrm>
                  <a:off x="43" y="1763"/>
                  <a:ext cx="1210" cy="863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 algn="ctr" eaLnBrk="1" hangingPunct="1"/>
                  <a:r>
                    <a:rPr kumimoji="1" lang="en-US" sz="2400">
                      <a:latin typeface="Verdana" pitchFamily="34" charset="0"/>
                      <a:cs typeface="Times New Roman" pitchFamily="18" charset="0"/>
                    </a:rPr>
                    <a:t> </a:t>
                  </a:r>
                  <a:endParaRPr kumimoji="1" lang="en-U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kumimoji="1" lang="en-US" sz="2400">
                      <a:latin typeface="Verdana" pitchFamily="34" charset="0"/>
                      <a:cs typeface="Times New Roman" pitchFamily="18" charset="0"/>
                    </a:rPr>
                    <a:t> </a:t>
                  </a:r>
                  <a:endParaRPr kumimoji="1" lang="en-US" sz="12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/>
                  <a:r>
                    <a:rPr kumimoji="1" lang="en-US" sz="1200">
                      <a:latin typeface="Times New Roman" pitchFamily="18" charset="0"/>
                      <a:cs typeface="Times New Roman" pitchFamily="18" charset="0"/>
                    </a:rPr>
                    <a:t> </a:t>
                  </a:r>
                </a:p>
                <a:p>
                  <a:pPr algn="ctr"/>
                  <a:endParaRPr kumimoji="1"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79918" name="Rectangle 46"/>
                <p:cNvSpPr>
                  <a:spLocks noChangeArrowheads="1"/>
                </p:cNvSpPr>
                <p:nvPr/>
              </p:nvSpPr>
              <p:spPr bwMode="auto">
                <a:xfrm>
                  <a:off x="0" y="1763"/>
                  <a:ext cx="1296" cy="863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9921" name="Group 49"/>
              <p:cNvGrpSpPr>
                <a:grpSpLocks/>
              </p:cNvGrpSpPr>
              <p:nvPr/>
            </p:nvGrpSpPr>
            <p:grpSpPr bwMode="auto">
              <a:xfrm>
                <a:off x="1296" y="1763"/>
                <a:ext cx="1252" cy="863"/>
                <a:chOff x="1296" y="1763"/>
                <a:chExt cx="1252" cy="863"/>
              </a:xfrm>
            </p:grpSpPr>
            <p:sp>
              <p:nvSpPr>
                <p:cNvPr id="79902" name="Rectangle 30"/>
                <p:cNvSpPr>
                  <a:spLocks noChangeArrowheads="1"/>
                </p:cNvSpPr>
                <p:nvPr/>
              </p:nvSpPr>
              <p:spPr bwMode="auto">
                <a:xfrm>
                  <a:off x="1339" y="1763"/>
                  <a:ext cx="1166" cy="863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9920" name="Rectangle 48"/>
                <p:cNvSpPr>
                  <a:spLocks noChangeArrowheads="1"/>
                </p:cNvSpPr>
                <p:nvPr/>
              </p:nvSpPr>
              <p:spPr bwMode="auto">
                <a:xfrm>
                  <a:off x="1296" y="1763"/>
                  <a:ext cx="1252" cy="863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9923" name="Group 51"/>
              <p:cNvGrpSpPr>
                <a:grpSpLocks/>
              </p:cNvGrpSpPr>
              <p:nvPr/>
            </p:nvGrpSpPr>
            <p:grpSpPr bwMode="auto">
              <a:xfrm>
                <a:off x="2548" y="1763"/>
                <a:ext cx="1238" cy="863"/>
                <a:chOff x="2548" y="1763"/>
                <a:chExt cx="1238" cy="863"/>
              </a:xfrm>
            </p:grpSpPr>
            <p:sp>
              <p:nvSpPr>
                <p:cNvPr id="79904" name="Rectangle 32"/>
                <p:cNvSpPr>
                  <a:spLocks noChangeArrowheads="1"/>
                </p:cNvSpPr>
                <p:nvPr/>
              </p:nvSpPr>
              <p:spPr bwMode="auto">
                <a:xfrm>
                  <a:off x="2591" y="1763"/>
                  <a:ext cx="1152" cy="863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9922" name="Rectangle 50"/>
                <p:cNvSpPr>
                  <a:spLocks noChangeArrowheads="1"/>
                </p:cNvSpPr>
                <p:nvPr/>
              </p:nvSpPr>
              <p:spPr bwMode="auto">
                <a:xfrm>
                  <a:off x="2548" y="1763"/>
                  <a:ext cx="1238" cy="863"/>
                </a:xfrm>
                <a:prstGeom prst="rect">
                  <a:avLst/>
                </a:prstGeom>
                <a:noFill/>
                <a:ln w="7" cap="sq">
                  <a:solidFill>
                    <a:srgbClr val="A0A0A0"/>
                  </a:solidFill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79925" name="Rectangle 53"/>
            <p:cNvSpPr>
              <a:spLocks noChangeArrowheads="1"/>
            </p:cNvSpPr>
            <p:nvPr/>
          </p:nvSpPr>
          <p:spPr bwMode="auto">
            <a:xfrm>
              <a:off x="-3" y="-3"/>
              <a:ext cx="3792" cy="2632"/>
            </a:xfrm>
            <a:prstGeom prst="rect">
              <a:avLst/>
            </a:prstGeom>
            <a:noFill/>
            <a:ln w="9525" cap="sq">
              <a:solidFill>
                <a:srgbClr val="A0A0A0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C 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304800" y="1905000"/>
            <a:ext cx="4648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000" b="1" i="1">
                <a:solidFill>
                  <a:srgbClr val="FF0000"/>
                </a:solidFill>
                <a:cs typeface="Times New Roman" pitchFamily="18" charset="0"/>
              </a:rPr>
              <a:t>Other questions</a:t>
            </a:r>
            <a:r>
              <a:rPr lang="en-US" sz="2000" i="1">
                <a:solidFill>
                  <a:srgbClr val="FF0000"/>
                </a:solidFill>
                <a:cs typeface="Times New Roman" pitchFamily="18" charset="0"/>
              </a:rPr>
              <a:t> for consideration…</a:t>
            </a:r>
          </a:p>
          <a:p>
            <a:pPr marL="533400" indent="-533400" eaLnBrk="1" hangingPunct="1"/>
            <a:endParaRPr lang="en-US" sz="200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Who will the audience be? How many will be in the audience?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date? What time? For how long?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Where will the presentation take place?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is the purpose of the speech?</a:t>
            </a:r>
            <a:endParaRPr lang="en-US" sz="2400">
              <a:cs typeface="Times New Roman" pitchFamily="18" charset="0"/>
            </a:endParaRPr>
          </a:p>
        </p:txBody>
      </p:sp>
      <p:sp>
        <p:nvSpPr>
          <p:cNvPr id="80940" name="Rectangle 44"/>
          <p:cNvSpPr>
            <a:spLocks noGrp="1" noChangeArrowheads="1"/>
          </p:cNvSpPr>
          <p:nvPr>
            <p:ph type="title"/>
          </p:nvPr>
        </p:nvSpPr>
        <p:spPr>
          <a:xfrm>
            <a:off x="4343400" y="838200"/>
            <a:ext cx="4419600" cy="666750"/>
          </a:xfrm>
        </p:spPr>
        <p:txBody>
          <a:bodyPr/>
          <a:lstStyle/>
          <a:p>
            <a:r>
              <a:rPr lang="en-US" sz="3600" b="1">
                <a:cs typeface="Times New Roman" pitchFamily="18" charset="0"/>
              </a:rPr>
              <a:t>Get the information</a:t>
            </a:r>
            <a:r>
              <a:rPr lang="en-US"/>
              <a:t> </a:t>
            </a:r>
          </a:p>
        </p:txBody>
      </p:sp>
      <p:pic>
        <p:nvPicPr>
          <p:cNvPr id="80941" name="Picture 45" descr="phon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828800"/>
            <a:ext cx="365760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uiExpand="1" build="p" bldLvl="3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1026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D </a:t>
            </a:r>
          </a:p>
        </p:txBody>
      </p:sp>
      <p:sp>
        <p:nvSpPr>
          <p:cNvPr id="82947" name="Rectangle 1027"/>
          <p:cNvSpPr>
            <a:spLocks noChangeArrowheads="1"/>
          </p:cNvSpPr>
          <p:nvPr/>
        </p:nvSpPr>
        <p:spPr bwMode="auto">
          <a:xfrm>
            <a:off x="1066800" y="3962400"/>
            <a:ext cx="7391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000" b="1" i="1">
                <a:solidFill>
                  <a:srgbClr val="FF0000"/>
                </a:solidFill>
                <a:cs typeface="Times New Roman" pitchFamily="18" charset="0"/>
              </a:rPr>
              <a:t>Other questions</a:t>
            </a:r>
            <a:r>
              <a:rPr lang="en-US" sz="2000" i="1">
                <a:solidFill>
                  <a:srgbClr val="FF0000"/>
                </a:solidFill>
                <a:cs typeface="Times New Roman" pitchFamily="18" charset="0"/>
              </a:rPr>
              <a:t> for consideration…</a:t>
            </a:r>
          </a:p>
          <a:p>
            <a:pPr marL="533400" indent="-533400" eaLnBrk="1" hangingPunct="1"/>
            <a:endParaRPr lang="en-US" sz="200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is appropriate for the audience?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Why are they going to want to listen to what you have to share?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do they expect to hear? </a:t>
            </a:r>
          </a:p>
        </p:txBody>
      </p:sp>
      <p:sp>
        <p:nvSpPr>
          <p:cNvPr id="82948" name="Rectangle 1028"/>
          <p:cNvSpPr>
            <a:spLocks noGrp="1" noChangeArrowheads="1"/>
          </p:cNvSpPr>
          <p:nvPr>
            <p:ph type="title"/>
          </p:nvPr>
        </p:nvSpPr>
        <p:spPr>
          <a:xfrm>
            <a:off x="3048000" y="3276600"/>
            <a:ext cx="5715000" cy="533400"/>
          </a:xfrm>
        </p:spPr>
        <p:txBody>
          <a:bodyPr/>
          <a:lstStyle/>
          <a:p>
            <a:pPr algn="ctr"/>
            <a:r>
              <a:rPr lang="en-US" sz="3600" b="1">
                <a:cs typeface="Times New Roman" pitchFamily="18" charset="0"/>
              </a:rPr>
              <a:t>What does the audience care about? </a:t>
            </a:r>
          </a:p>
        </p:txBody>
      </p:sp>
      <p:pic>
        <p:nvPicPr>
          <p:cNvPr id="82949" name="Picture 1029" descr="HE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04800"/>
            <a:ext cx="3092450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E </a:t>
            </a:r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838200" y="3429000"/>
            <a:ext cx="6934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400" b="1" i="1">
                <a:solidFill>
                  <a:srgbClr val="FF0000"/>
                </a:solidFill>
                <a:cs typeface="Times New Roman" pitchFamily="18" charset="0"/>
              </a:rPr>
              <a:t>Other questions</a:t>
            </a:r>
            <a:r>
              <a:rPr lang="en-US" sz="2400" i="1">
                <a:solidFill>
                  <a:srgbClr val="FF0000"/>
                </a:solidFill>
                <a:cs typeface="Times New Roman" pitchFamily="18" charset="0"/>
              </a:rPr>
              <a:t> for consideration…</a:t>
            </a:r>
          </a:p>
          <a:p>
            <a:pPr marL="533400" indent="-533400" eaLnBrk="1" hangingPunct="1"/>
            <a:endParaRPr lang="en-US" sz="240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400">
                <a:cs typeface="Times New Roman" pitchFamily="18" charset="0"/>
              </a:rPr>
              <a:t>What will your objectives be?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400">
                <a:cs typeface="Times New Roman" pitchFamily="18" charset="0"/>
              </a:rPr>
              <a:t>What do you want them to know or be able to do after your presentation?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400">
                <a:cs typeface="Times New Roman" pitchFamily="18" charset="0"/>
              </a:rPr>
              <a:t>What impact will you make?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4800600" cy="1447800"/>
          </a:xfrm>
        </p:spPr>
        <p:txBody>
          <a:bodyPr/>
          <a:lstStyle/>
          <a:p>
            <a:pPr algn="ctr"/>
            <a:r>
              <a:rPr lang="en-US" sz="3700" b="1">
                <a:cs typeface="Times New Roman" pitchFamily="18" charset="0"/>
              </a:rPr>
              <a:t>What action do you want the audience to take?</a:t>
            </a:r>
            <a:r>
              <a:rPr lang="en-US" sz="3500" b="1">
                <a:cs typeface="Times New Roman" pitchFamily="18" charset="0"/>
              </a:rPr>
              <a:t> </a:t>
            </a:r>
          </a:p>
        </p:txBody>
      </p:sp>
      <p:pic>
        <p:nvPicPr>
          <p:cNvPr id="81927" name="Picture 7" descr="Ac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304800"/>
            <a:ext cx="3006725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228600" y="6324600"/>
            <a:ext cx="10493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F 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1066800" y="4114800"/>
            <a:ext cx="8001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000" b="1" i="1">
                <a:solidFill>
                  <a:srgbClr val="FF0000"/>
                </a:solidFill>
                <a:cs typeface="Times New Roman" pitchFamily="18" charset="0"/>
              </a:rPr>
              <a:t>Other questions</a:t>
            </a:r>
            <a:r>
              <a:rPr lang="en-US" sz="2000" i="1">
                <a:solidFill>
                  <a:srgbClr val="FF0000"/>
                </a:solidFill>
                <a:cs typeface="Times New Roman" pitchFamily="18" charset="0"/>
              </a:rPr>
              <a:t> for consideration…</a:t>
            </a:r>
          </a:p>
          <a:p>
            <a:pPr marL="533400" indent="-533400" eaLnBrk="1" hangingPunct="1"/>
            <a:endParaRPr lang="en-US" sz="200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are your main points?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Main points should be succinct and memorable.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statement or catchy phrase can you use to help your audience remember this point?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7239000" cy="762000"/>
          </a:xfrm>
        </p:spPr>
        <p:txBody>
          <a:bodyPr/>
          <a:lstStyle/>
          <a:p>
            <a:r>
              <a:rPr lang="en-US" sz="3800" b="1">
                <a:cs typeface="Times New Roman" pitchFamily="18" charset="0"/>
              </a:rPr>
              <a:t>What are your points? </a:t>
            </a:r>
          </a:p>
        </p:txBody>
      </p:sp>
      <p:pic>
        <p:nvPicPr>
          <p:cNvPr id="83974" name="Picture 6" descr="poi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295400"/>
            <a:ext cx="3962400" cy="2620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07473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85 TM G </a:t>
            </a:r>
          </a:p>
        </p:txBody>
      </p:sp>
      <p:sp>
        <p:nvSpPr>
          <p:cNvPr id="84995" name="Rectangle 3"/>
          <p:cNvSpPr>
            <a:spLocks noChangeArrowheads="1"/>
          </p:cNvSpPr>
          <p:nvPr/>
        </p:nvSpPr>
        <p:spPr bwMode="auto">
          <a:xfrm>
            <a:off x="457200" y="3657600"/>
            <a:ext cx="8001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/>
            <a:r>
              <a:rPr lang="en-US" sz="2000" b="1" i="1">
                <a:solidFill>
                  <a:srgbClr val="FF0000"/>
                </a:solidFill>
                <a:cs typeface="Times New Roman" pitchFamily="18" charset="0"/>
              </a:rPr>
              <a:t>Other questions</a:t>
            </a:r>
            <a:r>
              <a:rPr lang="en-US" sz="2000" i="1">
                <a:solidFill>
                  <a:srgbClr val="FF0000"/>
                </a:solidFill>
                <a:cs typeface="Times New Roman" pitchFamily="18" charset="0"/>
              </a:rPr>
              <a:t> for consideration…</a:t>
            </a:r>
          </a:p>
          <a:p>
            <a:pPr marL="533400" indent="-533400" eaLnBrk="1" hangingPunct="1"/>
            <a:endParaRPr lang="en-US" sz="2000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Support may come in the form of facts, statistics, activities, experiences, personal stories, other people’s stories, and poems.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What support material will best convey the main points I have?</a:t>
            </a:r>
          </a:p>
          <a:p>
            <a:pPr marL="533400" indent="-533400" eaLnBrk="1" hangingPunct="1">
              <a:buFontTx/>
              <a:buChar char="•"/>
            </a:pPr>
            <a:r>
              <a:rPr lang="en-US" sz="2000">
                <a:cs typeface="Times New Roman" pitchFamily="18" charset="0"/>
              </a:rPr>
              <a:t>Support must be credible and believable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895600"/>
            <a:ext cx="7239000" cy="762000"/>
          </a:xfrm>
        </p:spPr>
        <p:txBody>
          <a:bodyPr/>
          <a:lstStyle/>
          <a:p>
            <a:r>
              <a:rPr lang="en-US" sz="3800" b="1">
                <a:cs typeface="Times New Roman" pitchFamily="18" charset="0"/>
              </a:rPr>
              <a:t>What supports your main points? </a:t>
            </a:r>
          </a:p>
        </p:txBody>
      </p:sp>
      <p:pic>
        <p:nvPicPr>
          <p:cNvPr id="84998" name="Picture 6" descr="book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609600"/>
            <a:ext cx="3962400" cy="2227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3B1BF891-DBC1-4945-8C46-11B17623B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585FC8-D498-42C2-A459-B60CB5F5FD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B31A79-2A00-41FE-B627-C599C7E6B7B1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7d75d6f9-8bd4-4602-97a0-53722360a9f2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4971</TotalTime>
  <Words>644</Words>
  <Application>Microsoft Office PowerPoint</Application>
  <PresentationFormat>On-screen Show (4:3)</PresentationFormat>
  <Paragraphs>127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Brush Script MT</vt:lpstr>
      <vt:lpstr>Times New Roman</vt:lpstr>
      <vt:lpstr>Verdana</vt:lpstr>
      <vt:lpstr>Wingdings</vt:lpstr>
      <vt:lpstr>Refined</vt:lpstr>
      <vt:lpstr>Magic Formula of Presentation Planning</vt:lpstr>
      <vt:lpstr>Benefits of using the Magic Formula </vt:lpstr>
      <vt:lpstr>Benefits of using the Magic Formula </vt:lpstr>
      <vt:lpstr>The Magic Formula for presentation planning </vt:lpstr>
      <vt:lpstr>Get the information </vt:lpstr>
      <vt:lpstr>What does the audience care about? </vt:lpstr>
      <vt:lpstr>What action do you want the audience to take? </vt:lpstr>
      <vt:lpstr>What are your points? </vt:lpstr>
      <vt:lpstr>What supports your main points? </vt:lpstr>
      <vt:lpstr>What is the application?</vt:lpstr>
      <vt:lpstr>How are you going to close and review your points with impact? </vt:lpstr>
      <vt:lpstr>How are you going to connect with your audience? </vt:lpstr>
      <vt:lpstr>How are you going to preview your presentation?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19</cp:revision>
  <cp:lastPrinted>1601-01-01T00:00:00Z</cp:lastPrinted>
  <dcterms:created xsi:type="dcterms:W3CDTF">2003-11-25T06:13:37Z</dcterms:created>
  <dcterms:modified xsi:type="dcterms:W3CDTF">2018-07-09T19:20:13Z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