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5"/>
  </p:notesMasterIdLst>
  <p:handoutMasterIdLst>
    <p:handoutMasterId r:id="rId16"/>
  </p:handoutMasterIdLst>
  <p:sldIdLst>
    <p:sldId id="276" r:id="rId5"/>
    <p:sldId id="25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ADEEC7D5-AC18-4394-9D84-BFA9505DA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1576340-4E7A-443B-9A6C-7EC39C72EE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32D21-A970-4911-BCEC-F8031762E8B6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501D86-314B-4512-86B8-B9E8CF1FFDCA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89A079-FEBA-4E3F-A4C5-278F1BFB054B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079F6F-638A-497E-9C3A-77DCACF2C19C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2F46BC-934E-4B36-BAED-C49C41A8ED0C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41720C-DE7B-41F4-9939-5E73EDAF09F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88762C-B164-492E-BE2B-891E9BF5137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1F3ACB-4402-48B5-A3EE-BB5B34FB07D3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5ECC2C-D1B5-45A6-9F51-11FB9B54CA67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9933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933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8288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39243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98307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8308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8309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831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600"/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sldNum="0" hd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1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1638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Developing Speeches Using the Magic Formula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038600"/>
            <a:ext cx="6400800" cy="187325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FF0000"/>
                </a:solidFill>
              </a:rPr>
              <a:t>How do I effectively communicate with others to accomplish the vision?</a:t>
            </a: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-76200" y="6035675"/>
            <a:ext cx="1370013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</a:rPr>
              <a:t>HS 86 </a:t>
            </a:r>
          </a:p>
          <a:p>
            <a:pPr algn="ctr"/>
            <a:r>
              <a:rPr lang="en-US" sz="1200" b="1">
                <a:solidFill>
                  <a:srgbClr val="000000"/>
                </a:solidFill>
              </a:rPr>
              <a:t>Stage Three </a:t>
            </a:r>
          </a:p>
          <a:p>
            <a:pPr algn="ctr"/>
            <a:r>
              <a:rPr lang="en-US" sz="1200" b="1">
                <a:solidFill>
                  <a:srgbClr val="000000"/>
                </a:solidFill>
              </a:rPr>
              <a:t>of Development </a:t>
            </a:r>
          </a:p>
          <a:p>
            <a:pPr algn="ctr"/>
            <a:r>
              <a:rPr lang="en-US" sz="1200" b="1">
                <a:solidFill>
                  <a:srgbClr val="000000"/>
                </a:solidFill>
              </a:rPr>
              <a:t>DO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914400"/>
            <a:ext cx="5462588" cy="747713"/>
          </a:xfrm>
        </p:spPr>
        <p:txBody>
          <a:bodyPr lIns="92075" tIns="46038" rIns="92075" bIns="46038"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Presenting Speeches</a:t>
            </a:r>
            <a:r>
              <a:rPr lang="en-US" smtClean="0">
                <a:cs typeface="Times New Roman" pitchFamily="18" charset="0"/>
              </a:rPr>
              <a:t>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58838" y="1895475"/>
            <a:ext cx="7502525" cy="876300"/>
          </a:xfrm>
        </p:spPr>
        <p:txBody>
          <a:bodyPr lIns="92075" tIns="46038" rIns="92075" bIns="46038"/>
          <a:lstStyle/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sz="2500" b="1" smtClean="0"/>
              <a:t>When creating the manuscript or presentation outline, rearrange the speech in this order: 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86 TM B4 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1295400" y="3048000"/>
            <a:ext cx="6858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FontTx/>
              <a:buAutoNum type="arabicPeriod" startAt="3"/>
            </a:pPr>
            <a:r>
              <a:rPr lang="en-US" sz="2400" b="1">
                <a:solidFill>
                  <a:srgbClr val="FFFF00"/>
                </a:solidFill>
              </a:rPr>
              <a:t>Closing</a:t>
            </a:r>
            <a:endParaRPr lang="en-US" sz="2400" b="1">
              <a:solidFill>
                <a:srgbClr val="FFFF00"/>
              </a:solidFill>
              <a:cs typeface="Times New Roman" pitchFamily="18" charset="0"/>
            </a:endParaRPr>
          </a:p>
        </p:txBody>
      </p:sp>
      <p:pic>
        <p:nvPicPr>
          <p:cNvPr id="33798" name="Picture 12" descr="mirr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3886200"/>
            <a:ext cx="1752600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31" name="Rectangle 15"/>
          <p:cNvSpPr>
            <a:spLocks noChangeArrowheads="1"/>
          </p:cNvSpPr>
          <p:nvPr/>
        </p:nvSpPr>
        <p:spPr bwMode="auto">
          <a:xfrm>
            <a:off x="1219200" y="5334000"/>
            <a:ext cx="7010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Keep in mind that you’ll be great with practice!</a:t>
            </a:r>
            <a:r>
              <a:rPr lang="en-US" sz="2400" b="1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31" grpId="0" build="p" bldLvl="3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7620000" cy="104775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smtClean="0">
                <a:cs typeface="Times New Roman" pitchFamily="18" charset="0"/>
              </a:rPr>
              <a:t>Writing a speech using the </a:t>
            </a:r>
            <a:r>
              <a:rPr lang="en-US" b="1" smtClean="0">
                <a:cs typeface="Times New Roman" pitchFamily="18" charset="0"/>
              </a:rPr>
              <a:t>Magic Formula</a:t>
            </a:r>
            <a:r>
              <a:rPr lang="en-US" smtClean="0">
                <a:cs typeface="Times New Roman" pitchFamily="18" charset="0"/>
              </a:rPr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66825" y="2435225"/>
            <a:ext cx="7094538" cy="1009650"/>
          </a:xfrm>
        </p:spPr>
        <p:txBody>
          <a:bodyPr lIns="92075" tIns="46038" rIns="92075" bIns="46038"/>
          <a:lstStyle/>
          <a:p>
            <a:pPr marL="533400" indent="-533400" eaLnBrk="1" hangingPunct="1">
              <a:buClr>
                <a:srgbClr val="FF0000"/>
              </a:buClr>
              <a:buFontTx/>
              <a:buAutoNum type="arabicPeriod"/>
            </a:pPr>
            <a:r>
              <a:rPr lang="en-US" sz="2300" b="1" smtClean="0">
                <a:cs typeface="Times New Roman" pitchFamily="18" charset="0"/>
              </a:rPr>
              <a:t>Think of several ideas for each step first; then narrow those ideas down to the best.</a:t>
            </a:r>
            <a:r>
              <a:rPr lang="en-US" sz="2300" b="1" smtClean="0"/>
              <a:t> </a:t>
            </a:r>
          </a:p>
        </p:txBody>
      </p:sp>
      <p:sp>
        <p:nvSpPr>
          <p:cNvPr id="17412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86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7620000" cy="104775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b="1" smtClean="0">
                <a:cs typeface="Times New Roman" pitchFamily="18" charset="0"/>
              </a:rPr>
              <a:t>Writing a speech using the Magic Formula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2209800"/>
            <a:ext cx="7323138" cy="739775"/>
          </a:xfrm>
        </p:spPr>
        <p:txBody>
          <a:bodyPr lIns="92075" tIns="46038" rIns="92075" bIns="46038"/>
          <a:lstStyle/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sz="2300" smtClean="0">
                <a:cs typeface="Times New Roman" pitchFamily="18" charset="0"/>
              </a:rPr>
              <a:t>There are four main steps involved in writing a speech: 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86 TM A2 </a:t>
            </a: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1676400" y="3352800"/>
            <a:ext cx="6629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Step One—Prepare</a:t>
            </a:r>
          </a:p>
          <a:p>
            <a:pPr marL="533400" indent="-533400">
              <a:spcBef>
                <a:spcPct val="20000"/>
              </a:spcBef>
            </a:pPr>
            <a:r>
              <a:rPr lang="en-US" sz="2400">
                <a:cs typeface="Times New Roman" pitchFamily="18" charset="0"/>
              </a:rPr>
              <a:t>	</a:t>
            </a:r>
          </a:p>
          <a:p>
            <a:pPr marL="533400" indent="-533400">
              <a:spcBef>
                <a:spcPct val="20000"/>
              </a:spcBef>
            </a:pPr>
            <a:r>
              <a:rPr lang="en-US" sz="2400" b="1">
                <a:cs typeface="Times New Roman" pitchFamily="18" charset="0"/>
              </a:rPr>
              <a:t>Telephone; Heart; Movie Clapper</a:t>
            </a:r>
            <a:endParaRPr lang="en-US" sz="240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33400"/>
            <a:ext cx="7620000" cy="104775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b="1" smtClean="0">
                <a:cs typeface="Times New Roman" pitchFamily="18" charset="0"/>
              </a:rPr>
              <a:t>Writing a speech using the Magic Formula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057400"/>
            <a:ext cx="7696200" cy="739775"/>
          </a:xfrm>
        </p:spPr>
        <p:txBody>
          <a:bodyPr lIns="92075" tIns="46038" rIns="92075" bIns="46038"/>
          <a:lstStyle/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sz="2300" b="1" smtClean="0">
                <a:cs typeface="Times New Roman" pitchFamily="18" charset="0"/>
              </a:rPr>
              <a:t>There are </a:t>
            </a:r>
            <a:r>
              <a:rPr lang="en-US" sz="2300" smtClean="0">
                <a:cs typeface="Times New Roman" pitchFamily="18" charset="0"/>
              </a:rPr>
              <a:t>four main steps</a:t>
            </a:r>
            <a:r>
              <a:rPr lang="en-US" sz="2300" b="1" smtClean="0">
                <a:cs typeface="Times New Roman" pitchFamily="18" charset="0"/>
              </a:rPr>
              <a:t> involved in </a:t>
            </a:r>
            <a:r>
              <a:rPr lang="en-US" sz="2300" smtClean="0">
                <a:cs typeface="Times New Roman" pitchFamily="18" charset="0"/>
              </a:rPr>
              <a:t>writing a speech:</a:t>
            </a:r>
            <a:r>
              <a:rPr lang="en-US" sz="2300" b="1" smtClean="0">
                <a:cs typeface="Times New Roman" pitchFamily="18" charset="0"/>
              </a:rPr>
              <a:t> 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86 TM A3 </a:t>
            </a:r>
          </a:p>
        </p:txBody>
      </p:sp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1371600" y="3200400"/>
            <a:ext cx="6629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Step Two—Create the Body</a:t>
            </a:r>
            <a:r>
              <a:rPr lang="en-US" sz="2400" b="1">
                <a:cs typeface="Times New Roman" pitchFamily="18" charset="0"/>
              </a:rPr>
              <a:t> </a:t>
            </a:r>
          </a:p>
          <a:p>
            <a:pPr marL="533400" indent="-533400">
              <a:spcBef>
                <a:spcPct val="20000"/>
              </a:spcBef>
            </a:pPr>
            <a:endParaRPr lang="en-US" sz="2400" b="1">
              <a:cs typeface="Times New Roman" pitchFamily="18" charset="0"/>
            </a:endParaRPr>
          </a:p>
          <a:p>
            <a:pPr marL="533400" indent="-533400">
              <a:spcBef>
                <a:spcPct val="20000"/>
              </a:spcBef>
            </a:pPr>
            <a:r>
              <a:rPr lang="en-US" sz="2400">
                <a:cs typeface="Times New Roman" pitchFamily="18" charset="0"/>
              </a:rPr>
              <a:t>	</a:t>
            </a:r>
            <a:r>
              <a:rPr lang="en-US" sz="2400" b="1">
                <a:cs typeface="Times New Roman" pitchFamily="18" charset="0"/>
              </a:rPr>
              <a:t>Pointing Finger; Books; Application</a:t>
            </a:r>
            <a:endParaRPr lang="en-US" sz="240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620000" cy="104775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b="1" smtClean="0">
                <a:cs typeface="Times New Roman" pitchFamily="18" charset="0"/>
              </a:rPr>
              <a:t>Writing a speech using the Magic Formula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362200"/>
            <a:ext cx="7848600" cy="739775"/>
          </a:xfrm>
        </p:spPr>
        <p:txBody>
          <a:bodyPr lIns="92075" tIns="46038" rIns="92075" bIns="46038"/>
          <a:lstStyle/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sz="2300" b="1" smtClean="0">
                <a:cs typeface="Times New Roman" pitchFamily="18" charset="0"/>
              </a:rPr>
              <a:t>There are four main steps involved in writing a speech: 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86 TM A3 </a:t>
            </a: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1447800" y="3276600"/>
            <a:ext cx="6629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Step Three—Create the Closing </a:t>
            </a:r>
          </a:p>
          <a:p>
            <a:pPr marL="533400" indent="-533400">
              <a:spcBef>
                <a:spcPct val="20000"/>
              </a:spcBef>
            </a:pPr>
            <a:endParaRPr lang="en-US" sz="2400">
              <a:cs typeface="Times New Roman" pitchFamily="18" charset="0"/>
            </a:endParaRPr>
          </a:p>
          <a:p>
            <a:pPr marL="533400" indent="-533400">
              <a:spcBef>
                <a:spcPct val="20000"/>
              </a:spcBef>
            </a:pPr>
            <a:r>
              <a:rPr lang="en-US" sz="2400">
                <a:cs typeface="Times New Roman" pitchFamily="18" charset="0"/>
              </a:rPr>
              <a:t>	</a:t>
            </a:r>
            <a:r>
              <a:rPr lang="en-US" sz="2400" b="1">
                <a:cs typeface="Times New Roman" pitchFamily="18" charset="0"/>
              </a:rPr>
              <a:t>Rearview Mirror</a:t>
            </a:r>
            <a:r>
              <a:rPr lang="en-US" sz="2400"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620000" cy="104775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b="1" smtClean="0">
                <a:cs typeface="Times New Roman" pitchFamily="18" charset="0"/>
              </a:rPr>
              <a:t>Writing a speech using the Magic Formula 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435225"/>
            <a:ext cx="7848600" cy="739775"/>
          </a:xfrm>
        </p:spPr>
        <p:txBody>
          <a:bodyPr lIns="92075" tIns="46038" rIns="92075" bIns="46038"/>
          <a:lstStyle/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sz="2300" b="1" smtClean="0">
                <a:cs typeface="Times New Roman" pitchFamily="18" charset="0"/>
              </a:rPr>
              <a:t>There are four main steps involved in writing a speech: 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86 TM A4 </a:t>
            </a:r>
          </a:p>
        </p:txBody>
      </p:sp>
      <p:sp>
        <p:nvSpPr>
          <p:cNvPr id="81925" name="Rectangle 5"/>
          <p:cNvSpPr>
            <a:spLocks noChangeArrowheads="1"/>
          </p:cNvSpPr>
          <p:nvPr/>
        </p:nvSpPr>
        <p:spPr bwMode="auto">
          <a:xfrm>
            <a:off x="1066800" y="3276600"/>
            <a:ext cx="6629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Step Four—Create the Opening</a:t>
            </a:r>
            <a:r>
              <a:rPr lang="en-US" sz="2400" b="1">
                <a:cs typeface="Times New Roman" pitchFamily="18" charset="0"/>
              </a:rPr>
              <a:t> </a:t>
            </a:r>
          </a:p>
          <a:p>
            <a:pPr marL="533400" indent="-533400">
              <a:spcBef>
                <a:spcPct val="20000"/>
              </a:spcBef>
            </a:pPr>
            <a:endParaRPr lang="en-US" sz="2400">
              <a:cs typeface="Times New Roman" pitchFamily="18" charset="0"/>
            </a:endParaRPr>
          </a:p>
          <a:p>
            <a:pPr marL="533400" indent="-533400">
              <a:spcBef>
                <a:spcPct val="20000"/>
              </a:spcBef>
            </a:pPr>
            <a:r>
              <a:rPr lang="en-US" sz="2400">
                <a:cs typeface="Times New Roman" pitchFamily="18" charset="0"/>
              </a:rPr>
              <a:t>	</a:t>
            </a:r>
            <a:r>
              <a:rPr lang="en-US" sz="2400" b="1">
                <a:cs typeface="Times New Roman" pitchFamily="18" charset="0"/>
              </a:rPr>
              <a:t>Electric Outlet; Coming Attractions</a:t>
            </a:r>
            <a:endParaRPr lang="en-US" sz="240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762000"/>
            <a:ext cx="5462588" cy="747713"/>
          </a:xfrm>
        </p:spPr>
        <p:txBody>
          <a:bodyPr lIns="92075" tIns="46038" rIns="92075" bIns="46038"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Presenting Speeches</a:t>
            </a:r>
            <a:r>
              <a:rPr lang="en-US" smtClean="0">
                <a:cs typeface="Times New Roman" pitchFamily="18" charset="0"/>
              </a:rPr>
              <a:t>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057400"/>
            <a:ext cx="6629400" cy="838200"/>
          </a:xfrm>
        </p:spPr>
        <p:txBody>
          <a:bodyPr lIns="92075" tIns="46038" rIns="92075" bIns="46038"/>
          <a:lstStyle/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sz="2300" b="1" smtClean="0"/>
              <a:t>There are two written forms to choose when presenting from …</a:t>
            </a:r>
            <a:r>
              <a:rPr lang="en-US" sz="2300" b="1" smtClean="0">
                <a:cs typeface="Times New Roman" pitchFamily="18" charset="0"/>
              </a:rPr>
              <a:t> 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86 TM B1 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1371600" y="3200400"/>
            <a:ext cx="6629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</a:rPr>
              <a:t>Manuscript:</a:t>
            </a:r>
            <a:r>
              <a:rPr lang="en-US" sz="2400">
                <a:solidFill>
                  <a:srgbClr val="FFFF00"/>
                </a:solidFill>
              </a:rPr>
              <a:t/>
            </a:r>
            <a:br>
              <a:rPr lang="en-US" sz="2400">
                <a:solidFill>
                  <a:srgbClr val="FFFF00"/>
                </a:solidFill>
              </a:rPr>
            </a:br>
            <a:r>
              <a:rPr lang="en-US" sz="2400"/>
              <a:t> the speech is written word for word</a:t>
            </a:r>
            <a:br>
              <a:rPr lang="en-US" sz="2400"/>
            </a:br>
            <a:r>
              <a:rPr lang="en-US" sz="2400">
                <a:cs typeface="Times New Roman" pitchFamily="18" charset="0"/>
              </a:rPr>
              <a:t> </a:t>
            </a:r>
          </a:p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Presentation Outline:</a:t>
            </a:r>
            <a:br>
              <a:rPr lang="en-US" sz="2400" b="1">
                <a:solidFill>
                  <a:srgbClr val="FFFF00"/>
                </a:solidFill>
                <a:cs typeface="Times New Roman" pitchFamily="18" charset="0"/>
              </a:rPr>
            </a:br>
            <a:r>
              <a:rPr lang="en-US" sz="2400">
                <a:cs typeface="Times New Roman" pitchFamily="18" charset="0"/>
              </a:rPr>
              <a:t>the speech is written in the form of an outline with key points and notes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838200"/>
            <a:ext cx="5462588" cy="747713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b="1" smtClean="0">
                <a:cs typeface="Times New Roman" pitchFamily="18" charset="0"/>
              </a:rPr>
              <a:t>Presenting Speeches</a:t>
            </a:r>
            <a:r>
              <a:rPr lang="en-US" smtClean="0">
                <a:cs typeface="Times New Roman" pitchFamily="18" charset="0"/>
              </a:rPr>
              <a:t> 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905000"/>
            <a:ext cx="7502525" cy="874713"/>
          </a:xfrm>
        </p:spPr>
        <p:txBody>
          <a:bodyPr lIns="92075" tIns="46038" rIns="92075" bIns="46038"/>
          <a:lstStyle/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sz="2500" b="1" smtClean="0"/>
              <a:t>When creating the manuscript or presentation outline, rearrange the speech in this order: </a:t>
            </a:r>
          </a:p>
        </p:txBody>
      </p:sp>
      <p:sp>
        <p:nvSpPr>
          <p:cNvPr id="29701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86 TM B2 </a:t>
            </a:r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1524000" y="3200400"/>
            <a:ext cx="6629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</a:rPr>
              <a:t>Opening</a:t>
            </a:r>
            <a:r>
              <a:rPr lang="en-US" sz="2400" b="1">
                <a:cs typeface="Times New Roman" pitchFamily="18" charset="0"/>
              </a:rPr>
              <a:t> </a:t>
            </a:r>
            <a:br>
              <a:rPr lang="en-US" sz="2400" b="1">
                <a:cs typeface="Times New Roman" pitchFamily="18" charset="0"/>
              </a:rPr>
            </a:br>
            <a:r>
              <a:rPr lang="en-US" sz="2400" b="1">
                <a:cs typeface="Times New Roman" pitchFamily="18" charset="0"/>
              </a:rPr>
              <a:t/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</p:txBody>
      </p:sp>
      <p:grpSp>
        <p:nvGrpSpPr>
          <p:cNvPr id="29703" name="Group 9"/>
          <p:cNvGrpSpPr>
            <a:grpSpLocks/>
          </p:cNvGrpSpPr>
          <p:nvPr/>
        </p:nvGrpSpPr>
        <p:grpSpPr bwMode="auto">
          <a:xfrm>
            <a:off x="1905000" y="4572000"/>
            <a:ext cx="5715000" cy="1193800"/>
            <a:chOff x="1920" y="2160"/>
            <a:chExt cx="1776" cy="371"/>
          </a:xfrm>
        </p:grpSpPr>
        <p:pic>
          <p:nvPicPr>
            <p:cNvPr id="29704" name="Picture 6" descr="plu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920" y="2160"/>
              <a:ext cx="450" cy="3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705" name="Picture 7" descr="sign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072" y="2232"/>
              <a:ext cx="624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706" name="AutoShape 8"/>
            <p:cNvSpPr>
              <a:spLocks noChangeArrowheads="1"/>
            </p:cNvSpPr>
            <p:nvPr/>
          </p:nvSpPr>
          <p:spPr bwMode="auto">
            <a:xfrm flipH="1">
              <a:off x="2496" y="2232"/>
              <a:ext cx="360" cy="216"/>
            </a:xfrm>
            <a:prstGeom prst="leftArrow">
              <a:avLst>
                <a:gd name="adj1" fmla="val 50000"/>
                <a:gd name="adj2" fmla="val 41667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600" smtClean="0">
                <a:latin typeface="Arial" charset="0"/>
              </a:rPr>
              <a:t>Knowledge</a:t>
            </a: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914400"/>
            <a:ext cx="5462588" cy="747713"/>
          </a:xfrm>
        </p:spPr>
        <p:txBody>
          <a:bodyPr lIns="92075" tIns="46038" rIns="92075" bIns="46038"/>
          <a:lstStyle/>
          <a:p>
            <a:pPr eaLnBrk="1" hangingPunct="1"/>
            <a:r>
              <a:rPr lang="en-US" b="1" smtClean="0">
                <a:cs typeface="Times New Roman" pitchFamily="18" charset="0"/>
              </a:rPr>
              <a:t>Presenting Speeches</a:t>
            </a:r>
            <a:r>
              <a:rPr lang="en-US" smtClean="0">
                <a:cs typeface="Times New Roman" pitchFamily="18" charset="0"/>
              </a:rPr>
              <a:t>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057400"/>
            <a:ext cx="7502525" cy="876300"/>
          </a:xfrm>
        </p:spPr>
        <p:txBody>
          <a:bodyPr lIns="92075" tIns="46038" rIns="92075" bIns="46038"/>
          <a:lstStyle/>
          <a:p>
            <a:pPr marL="533400" indent="-533400" eaLnBrk="1" hangingPunct="1">
              <a:buClr>
                <a:schemeClr val="tx1"/>
              </a:buClr>
              <a:buFont typeface="Wingdings" pitchFamily="2" charset="2"/>
              <a:buNone/>
            </a:pPr>
            <a:r>
              <a:rPr lang="en-US" sz="2500" b="1" smtClean="0"/>
              <a:t>When creating the manuscript or presentation outline, rearrange the speech in this order: 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86 TM B3 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1752600" y="3276600"/>
            <a:ext cx="6629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FontTx/>
              <a:buAutoNum type="arabicPeriod" startAt="2"/>
            </a:pPr>
            <a:r>
              <a:rPr lang="en-US" sz="2400" b="1">
                <a:solidFill>
                  <a:srgbClr val="FFFF00"/>
                </a:solidFill>
              </a:rPr>
              <a:t>Body</a:t>
            </a: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 </a:t>
            </a:r>
            <a:br>
              <a:rPr lang="en-US" sz="2400" b="1">
                <a:solidFill>
                  <a:srgbClr val="FFFF00"/>
                </a:solidFill>
                <a:cs typeface="Times New Roman" pitchFamily="18" charset="0"/>
              </a:rPr>
            </a:br>
            <a:r>
              <a:rPr lang="en-US" sz="2400" b="1">
                <a:cs typeface="Times New Roman" pitchFamily="18" charset="0"/>
              </a:rPr>
              <a:t/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</p:txBody>
      </p:sp>
      <p:grpSp>
        <p:nvGrpSpPr>
          <p:cNvPr id="31750" name="Group 15"/>
          <p:cNvGrpSpPr>
            <a:grpSpLocks/>
          </p:cNvGrpSpPr>
          <p:nvPr/>
        </p:nvGrpSpPr>
        <p:grpSpPr bwMode="auto">
          <a:xfrm>
            <a:off x="1371600" y="4495800"/>
            <a:ext cx="6629400" cy="1104900"/>
            <a:chOff x="1080" y="3888"/>
            <a:chExt cx="2592" cy="432"/>
          </a:xfrm>
        </p:grpSpPr>
        <p:pic>
          <p:nvPicPr>
            <p:cNvPr id="31751" name="Picture 10" descr="poin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80" y="3912"/>
              <a:ext cx="582" cy="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2" name="Picture 11" descr="books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88" y="3984"/>
              <a:ext cx="534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3" name="Picture 12" descr="application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240" y="3888"/>
              <a:ext cx="432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54" name="AutoShape 13"/>
            <p:cNvSpPr>
              <a:spLocks noChangeArrowheads="1"/>
            </p:cNvSpPr>
            <p:nvPr/>
          </p:nvSpPr>
          <p:spPr bwMode="auto">
            <a:xfrm rot="10800000">
              <a:off x="2736" y="4036"/>
              <a:ext cx="360" cy="216"/>
            </a:xfrm>
            <a:prstGeom prst="leftArrow">
              <a:avLst>
                <a:gd name="adj1" fmla="val 50000"/>
                <a:gd name="adj2" fmla="val 41667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/>
            <a:p>
              <a:pPr eaLnBrk="0" hangingPunct="0"/>
              <a:endParaRPr lang="en-US"/>
            </a:p>
          </p:txBody>
        </p:sp>
        <p:sp>
          <p:nvSpPr>
            <p:cNvPr id="31755" name="AutoShape 14"/>
            <p:cNvSpPr>
              <a:spLocks noChangeArrowheads="1"/>
            </p:cNvSpPr>
            <p:nvPr/>
          </p:nvSpPr>
          <p:spPr bwMode="auto">
            <a:xfrm>
              <a:off x="1656" y="4036"/>
              <a:ext cx="360" cy="216"/>
            </a:xfrm>
            <a:prstGeom prst="rightArrow">
              <a:avLst>
                <a:gd name="adj1" fmla="val 50000"/>
                <a:gd name="adj2" fmla="val 41667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D4404721-9709-4FB9-BC77-921517CDB8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5F21E1-A917-41CA-8AC5-0C629ECBAA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FAC6728-90F3-4C35-99CA-8F498BC1F7F6}">
  <ds:schemaRefs>
    <ds:schemaRef ds:uri="http://purl.org/dc/elements/1.1/"/>
    <ds:schemaRef ds:uri="http://schemas.openxmlformats.org/package/2006/metadata/core-properties"/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7d75d6f9-8bd4-4602-97a0-53722360a9f2"/>
    <ds:schemaRef ds:uri="http://www.w3.org/XML/1998/namespa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231</TotalTime>
  <Words>288</Words>
  <Application>Microsoft Office PowerPoint</Application>
  <PresentationFormat>On-screen Show (4:3)</PresentationFormat>
  <Paragraphs>79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Brush Script MT</vt:lpstr>
      <vt:lpstr>Times New Roman</vt:lpstr>
      <vt:lpstr>Wingdings</vt:lpstr>
      <vt:lpstr>Refined</vt:lpstr>
      <vt:lpstr>Developing Speeches Using the Magic Formula</vt:lpstr>
      <vt:lpstr>Writing a speech using the Magic Formula </vt:lpstr>
      <vt:lpstr>Writing a speech using the Magic Formula </vt:lpstr>
      <vt:lpstr>Writing a speech using the Magic Formula </vt:lpstr>
      <vt:lpstr>Writing a speech using the Magic Formula </vt:lpstr>
      <vt:lpstr>Writing a speech using the Magic Formula </vt:lpstr>
      <vt:lpstr>Presenting Speeches </vt:lpstr>
      <vt:lpstr>Presenting Speeches </vt:lpstr>
      <vt:lpstr>Presenting Speeches </vt:lpstr>
      <vt:lpstr>Presenting Speeches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18</cp:revision>
  <cp:lastPrinted>1601-01-01T00:00:00Z</cp:lastPrinted>
  <dcterms:created xsi:type="dcterms:W3CDTF">2003-11-25T06:13:37Z</dcterms:created>
  <dcterms:modified xsi:type="dcterms:W3CDTF">2018-07-09T19:20:33Z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