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4"/>
  </p:sldMasterIdLst>
  <p:notesMasterIdLst>
    <p:notesMasterId r:id="rId13"/>
  </p:notesMasterIdLst>
  <p:handoutMasterIdLst>
    <p:handoutMasterId r:id="rId14"/>
  </p:handoutMasterIdLst>
  <p:sldIdLst>
    <p:sldId id="257" r:id="rId5"/>
    <p:sldId id="272" r:id="rId6"/>
    <p:sldId id="268" r:id="rId7"/>
    <p:sldId id="269" r:id="rId8"/>
    <p:sldId id="270" r:id="rId9"/>
    <p:sldId id="273" r:id="rId10"/>
    <p:sldId id="271" r:id="rId11"/>
    <p:sldId id="27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3" name="Rectangle 1027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4" name="Rectangle 1028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605" name="Rectangle 1029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pPr>
              <a:defRPr/>
            </a:pPr>
            <a:fld id="{8CF2BBB8-4941-41F3-B5B3-86138E5A40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355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4E57CA73-5381-4D64-A884-0E4FDEC1F4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4C033A-5238-4541-A6EA-575BD4867499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84D6774-ECB7-46FD-93BC-1A4AD7408F5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9F5E5C-DA8D-4A11-8C73-4D9D9BDF5770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77095BE-A9B9-44F9-BC5C-7836570B7F5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266B027-9272-4C7B-B594-DFA0B6448904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F3D7F6E-FD59-47B2-9847-6658E5335177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102D56E-F148-4B2A-B209-31FE996C7220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120332-B1AE-4A94-8D32-D27140B2BD25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31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381000" y="457200"/>
            <a:ext cx="8397875" cy="5562600"/>
            <a:chOff x="240" y="288"/>
            <a:chExt cx="5290" cy="3504"/>
          </a:xfrm>
        </p:grpSpPr>
        <p:sp>
          <p:nvSpPr>
            <p:cNvPr id="5" name="Rectangle 3"/>
            <p:cNvSpPr>
              <a:spLocks noChangeArrowheads="1"/>
            </p:cNvSpPr>
            <p:nvPr/>
          </p:nvSpPr>
          <p:spPr bwMode="blackWhite">
            <a:xfrm>
              <a:off x="240" y="288"/>
              <a:ext cx="5290" cy="3504"/>
            </a:xfrm>
            <a:prstGeom prst="rect">
              <a:avLst/>
            </a:prstGeom>
            <a:solidFill>
              <a:schemeClr val="bg1"/>
            </a:solidFill>
            <a:ln w="5080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6" name="Rectangle 4"/>
            <p:cNvSpPr>
              <a:spLocks noChangeArrowheads="1"/>
            </p:cNvSpPr>
            <p:nvPr/>
          </p:nvSpPr>
          <p:spPr bwMode="auto">
            <a:xfrm>
              <a:off x="285" y="336"/>
              <a:ext cx="5184" cy="3408"/>
            </a:xfrm>
            <a:prstGeom prst="rect">
              <a:avLst/>
            </a:prstGeom>
            <a:noFill/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7" name="Line 5"/>
            <p:cNvSpPr>
              <a:spLocks noChangeShapeType="1"/>
            </p:cNvSpPr>
            <p:nvPr/>
          </p:nvSpPr>
          <p:spPr bwMode="auto">
            <a:xfrm>
              <a:off x="576" y="2256"/>
              <a:ext cx="4608" cy="0"/>
            </a:xfrm>
            <a:prstGeom prst="line">
              <a:avLst/>
            </a:prstGeom>
            <a:noFill/>
            <a:ln w="1905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US" sz="1600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400" b="1">
                <a:solidFill>
                  <a:srgbClr val="FF0000"/>
                </a:solidFill>
              </a:rPr>
              <a:t>Knowledge</a:t>
            </a:r>
          </a:p>
        </p:txBody>
      </p:sp>
      <p:sp>
        <p:nvSpPr>
          <p:cNvPr id="92166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219200" y="838200"/>
            <a:ext cx="6781800" cy="2559050"/>
          </a:xfrm>
        </p:spPr>
        <p:txBody>
          <a:bodyPr anchorCtr="1"/>
          <a:lstStyle>
            <a:lvl1pPr algn="ctr">
              <a:defRPr sz="6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2167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733800"/>
            <a:ext cx="6400800" cy="187325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48450" y="473075"/>
            <a:ext cx="2038350" cy="53943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473075"/>
            <a:ext cx="5962650" cy="53943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73075"/>
            <a:ext cx="81534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533400" y="18288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400" y="3924300"/>
            <a:ext cx="8153400" cy="19431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86300" y="1828800"/>
            <a:ext cx="4000500" cy="40386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>
                <a:latin typeface="+mn-lt"/>
              </a:rPr>
              <a:t>Knowledge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228600" y="228600"/>
            <a:ext cx="8686800" cy="5943600"/>
            <a:chOff x="144" y="144"/>
            <a:chExt cx="5472" cy="3744"/>
          </a:xfrm>
        </p:grpSpPr>
        <p:sp>
          <p:nvSpPr>
            <p:cNvPr id="91139" name="Rectangle 3"/>
            <p:cNvSpPr>
              <a:spLocks noChangeArrowheads="1"/>
            </p:cNvSpPr>
            <p:nvPr/>
          </p:nvSpPr>
          <p:spPr bwMode="auto">
            <a:xfrm>
              <a:off x="144" y="144"/>
              <a:ext cx="5472" cy="3744"/>
            </a:xfrm>
            <a:prstGeom prst="rect">
              <a:avLst/>
            </a:prstGeom>
            <a:solidFill>
              <a:schemeClr val="bg1"/>
            </a:solidFill>
            <a:ln w="44450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1140" name="Rectangle 4"/>
            <p:cNvSpPr>
              <a:spLocks noChangeArrowheads="1"/>
            </p:cNvSpPr>
            <p:nvPr/>
          </p:nvSpPr>
          <p:spPr bwMode="blackWhite">
            <a:xfrm>
              <a:off x="193" y="193"/>
              <a:ext cx="5373" cy="3635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folHlink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en-US" sz="2400">
                <a:latin typeface="Times New Roman" pitchFamily="18" charset="0"/>
              </a:endParaRPr>
            </a:p>
          </p:txBody>
        </p:sp>
        <p:sp>
          <p:nvSpPr>
            <p:cNvPr id="91141" name="Line 5"/>
            <p:cNvSpPr>
              <a:spLocks noChangeShapeType="1"/>
            </p:cNvSpPr>
            <p:nvPr/>
          </p:nvSpPr>
          <p:spPr bwMode="auto">
            <a:xfrm>
              <a:off x="336" y="1092"/>
              <a:ext cx="5136" cy="0"/>
            </a:xfrm>
            <a:prstGeom prst="line">
              <a:avLst/>
            </a:prstGeom>
            <a:noFill/>
            <a:ln w="12700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eaLnBrk="0" hangingPunct="0">
                <a:defRPr/>
              </a:pPr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473075"/>
            <a:ext cx="8153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828800"/>
            <a:ext cx="81534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1145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705600" y="64008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600"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pPr>
              <a:defRPr/>
            </a:pPr>
            <a:r>
              <a:rPr lang="en-US"/>
              <a:t>Life</a:t>
            </a:r>
            <a:r>
              <a:rPr lang="en-US" sz="1400"/>
              <a:t>Knowledge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</p:sldLayoutIdLst>
  <p:hf sldNum="0" hdr="0" dt="0"/>
  <p:txStyles>
    <p:titleStyle>
      <a:lvl1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l" rtl="0" eaLnBrk="0" fontAlgn="base" hangingPunct="0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l" rtl="0" fontAlgn="base">
        <a:lnSpc>
          <a:spcPct val="8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n"/>
        <a:defRPr sz="31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6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 lIns="92075" tIns="46038" rIns="92075" bIns="46038"/>
          <a:lstStyle/>
          <a:p>
            <a:pPr marL="533400" indent="-533400" eaLnBrk="1" hangingPunct="1"/>
            <a:r>
              <a:rPr lang="en-US" smtClean="0">
                <a:solidFill>
                  <a:srgbClr val="FF0000"/>
                </a:solidFill>
                <a:cs typeface="Times New Roman" pitchFamily="18" charset="0"/>
              </a:rPr>
              <a:t>How do I effectively communicate with others to accomplish the vision?</a:t>
            </a:r>
            <a:endParaRPr lang="en-US" b="1" smtClean="0">
              <a:solidFill>
                <a:srgbClr val="FF0000"/>
              </a:solidFill>
              <a:cs typeface="Times New Roman" pitchFamily="18" charset="0"/>
            </a:endParaRPr>
          </a:p>
        </p:txBody>
      </p:sp>
      <p:sp>
        <p:nvSpPr>
          <p:cNvPr id="16386" name="Text Box 89"/>
          <p:cNvSpPr txBox="1">
            <a:spLocks noChangeArrowheads="1"/>
          </p:cNvSpPr>
          <p:nvPr/>
        </p:nvSpPr>
        <p:spPr bwMode="auto">
          <a:xfrm>
            <a:off x="0" y="6035675"/>
            <a:ext cx="1352550" cy="82232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</a:rPr>
              <a:t>HS 87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Stage Three 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Of Development</a:t>
            </a:r>
          </a:p>
          <a:p>
            <a:pPr algn="ctr"/>
            <a:r>
              <a:rPr lang="en-US" sz="1200" b="1">
                <a:solidFill>
                  <a:srgbClr val="000000"/>
                </a:solidFill>
              </a:rPr>
              <a:t>DO</a:t>
            </a:r>
          </a:p>
        </p:txBody>
      </p:sp>
      <p:grpSp>
        <p:nvGrpSpPr>
          <p:cNvPr id="16387" name="Group 96"/>
          <p:cNvGrpSpPr>
            <a:grpSpLocks/>
          </p:cNvGrpSpPr>
          <p:nvPr/>
        </p:nvGrpSpPr>
        <p:grpSpPr bwMode="auto">
          <a:xfrm>
            <a:off x="1600200" y="1981200"/>
            <a:ext cx="457200" cy="457200"/>
            <a:chOff x="1632" y="1248"/>
            <a:chExt cx="2682" cy="2286"/>
          </a:xfrm>
        </p:grpSpPr>
        <p:sp>
          <p:nvSpPr>
            <p:cNvPr id="16389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chemeClr val="bg1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16390" name="AutoShape 98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chemeClr val="bg1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16391" name="AutoShape 99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chemeClr val="bg1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chemeClr val="bg1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</p:grpSp>
      <p:sp>
        <p:nvSpPr>
          <p:cNvPr id="16388" name="Rectangle 100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Developing Workshops Using the Magic Formula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bldLvl="3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b="1" smtClean="0">
                <a:cs typeface="Times New Roman" pitchFamily="18" charset="0"/>
              </a:rPr>
              <a:t>Characteristics that make a workshop different from a speech</a:t>
            </a:r>
            <a:r>
              <a:rPr lang="en-US" b="1" smtClean="0">
                <a:cs typeface="Times New Roman" pitchFamily="18" charset="0"/>
              </a:rPr>
              <a:t> 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266825" y="2165350"/>
            <a:ext cx="7094538" cy="471488"/>
          </a:xfrm>
        </p:spPr>
        <p:txBody>
          <a:bodyPr lIns="92075" tIns="46038" rIns="92075" bIns="46038"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sz="2700" b="1" smtClean="0">
                <a:solidFill>
                  <a:srgbClr val="FF0000"/>
                </a:solidFill>
                <a:cs typeface="Times New Roman" pitchFamily="18" charset="0"/>
              </a:rPr>
              <a:t>Audience Involvement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A1 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1143000" y="2971800"/>
            <a:ext cx="68580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What are </a:t>
            </a:r>
            <a:r>
              <a:rPr lang="en-US" sz="2400" b="1">
                <a:cs typeface="Times New Roman" pitchFamily="18" charset="0"/>
              </a:rPr>
              <a:t>some tools</a:t>
            </a:r>
            <a:r>
              <a:rPr lang="en-US" sz="2400">
                <a:cs typeface="Times New Roman" pitchFamily="18" charset="0"/>
              </a:rPr>
              <a:t> to involve an </a:t>
            </a:r>
            <a:r>
              <a:rPr lang="en-US" sz="2400" b="1">
                <a:cs typeface="Times New Roman" pitchFamily="18" charset="0"/>
              </a:rPr>
              <a:t>audience</a:t>
            </a:r>
            <a:r>
              <a:rPr lang="en-US" sz="2400">
                <a:cs typeface="Times New Roman" pitchFamily="18" charset="0"/>
              </a:rPr>
              <a:t> in a workshop setting?</a:t>
            </a:r>
            <a:br>
              <a:rPr lang="en-US" sz="24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Activities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Demonstrations 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Peer Teaching</a:t>
            </a:r>
            <a:r>
              <a:rPr lang="en-US" sz="28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  <p:grpSp>
        <p:nvGrpSpPr>
          <p:cNvPr id="18438" name="Group 6"/>
          <p:cNvGrpSpPr>
            <a:grpSpLocks/>
          </p:cNvGrpSpPr>
          <p:nvPr/>
        </p:nvGrpSpPr>
        <p:grpSpPr bwMode="auto">
          <a:xfrm>
            <a:off x="533400" y="2057400"/>
            <a:ext cx="457200" cy="457200"/>
            <a:chOff x="1632" y="1248"/>
            <a:chExt cx="2682" cy="2286"/>
          </a:xfrm>
        </p:grpSpPr>
        <p:sp>
          <p:nvSpPr>
            <p:cNvPr id="18439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969696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69696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>
                <a:solidFill>
                  <a:srgbClr val="FF0000"/>
                </a:solidFill>
              </a:endParaRPr>
            </a:p>
          </p:txBody>
        </p:sp>
        <p:sp>
          <p:nvSpPr>
            <p:cNvPr id="18440" name="AutoShape 8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969696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69696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18441" name="AutoShape 9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969696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969696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b="1" smtClean="0">
                <a:cs typeface="Times New Roman" pitchFamily="18" charset="0"/>
              </a:rPr>
              <a:t>Characteristics</a:t>
            </a:r>
            <a:r>
              <a:rPr lang="en-US" sz="4000" smtClean="0">
                <a:cs typeface="Times New Roman" pitchFamily="18" charset="0"/>
              </a:rPr>
              <a:t> that make a </a:t>
            </a:r>
            <a:r>
              <a:rPr lang="en-US" sz="4000" b="1" smtClean="0">
                <a:cs typeface="Times New Roman" pitchFamily="18" charset="0"/>
              </a:rPr>
              <a:t>workshop</a:t>
            </a:r>
            <a:r>
              <a:rPr lang="en-US" sz="4000" smtClean="0">
                <a:cs typeface="Times New Roman" pitchFamily="18" charset="0"/>
              </a:rPr>
              <a:t> </a:t>
            </a:r>
            <a:r>
              <a:rPr lang="en-US" sz="4000" b="1" smtClean="0">
                <a:cs typeface="Times New Roman" pitchFamily="18" charset="0"/>
              </a:rPr>
              <a:t>different</a:t>
            </a:r>
            <a:r>
              <a:rPr lang="en-US" sz="4000" smtClean="0">
                <a:cs typeface="Times New Roman" pitchFamily="18" charset="0"/>
              </a:rPr>
              <a:t> from a </a:t>
            </a:r>
            <a:r>
              <a:rPr lang="en-US" sz="4000" b="1" smtClean="0">
                <a:cs typeface="Times New Roman" pitchFamily="18" charset="0"/>
              </a:rPr>
              <a:t>speech</a:t>
            </a:r>
            <a:r>
              <a:rPr lang="en-US" smtClean="0">
                <a:cs typeface="Times New Roman" pitchFamily="18" charset="0"/>
              </a:rPr>
              <a:t>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1981200"/>
            <a:ext cx="7094538" cy="471488"/>
          </a:xfrm>
        </p:spPr>
        <p:txBody>
          <a:bodyPr lIns="92075" tIns="46038" rIns="92075" bIns="46038"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sz="2700" smtClean="0">
                <a:solidFill>
                  <a:srgbClr val="FF0000"/>
                </a:solidFill>
                <a:cs typeface="Times New Roman" pitchFamily="18" charset="0"/>
              </a:rPr>
              <a:t>Props and Visual Aids</a:t>
            </a:r>
            <a:r>
              <a:rPr lang="en-US" sz="2700" b="1" smtClean="0">
                <a:solidFill>
                  <a:srgbClr val="FF0000"/>
                </a:solidFill>
                <a:cs typeface="Times New Roman" pitchFamily="18" charset="0"/>
              </a:rPr>
              <a:t> </a:t>
            </a:r>
          </a:p>
        </p:txBody>
      </p:sp>
      <p:sp>
        <p:nvSpPr>
          <p:cNvPr id="20484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A2 </a:t>
            </a:r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auto">
          <a:xfrm>
            <a:off x="609600" y="2590800"/>
            <a:ext cx="8229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What are some </a:t>
            </a:r>
            <a:r>
              <a:rPr lang="en-US" sz="2400" b="1">
                <a:cs typeface="Times New Roman" pitchFamily="18" charset="0"/>
              </a:rPr>
              <a:t>visual tools</a:t>
            </a:r>
            <a:r>
              <a:rPr lang="en-US" sz="2400">
                <a:cs typeface="Times New Roman" pitchFamily="18" charset="0"/>
              </a:rPr>
              <a:t> used in a </a:t>
            </a:r>
            <a:r>
              <a:rPr lang="en-US" sz="2400" b="1">
                <a:cs typeface="Times New Roman" pitchFamily="18" charset="0"/>
              </a:rPr>
              <a:t>workshop </a:t>
            </a:r>
            <a:r>
              <a:rPr lang="en-US" sz="2400">
                <a:cs typeface="Times New Roman" pitchFamily="18" charset="0"/>
              </a:rPr>
              <a:t>setting? </a:t>
            </a:r>
            <a:endParaRPr lang="en-US" sz="2800">
              <a:cs typeface="Times New Roman" pitchFamily="18" charset="0"/>
            </a:endParaRP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Overhead projectors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Slides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Displays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Flip Charts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Films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Power Point Presentations </a:t>
            </a:r>
          </a:p>
        </p:txBody>
      </p:sp>
      <p:grpSp>
        <p:nvGrpSpPr>
          <p:cNvPr id="20486" name="Group 10"/>
          <p:cNvGrpSpPr>
            <a:grpSpLocks/>
          </p:cNvGrpSpPr>
          <p:nvPr/>
        </p:nvGrpSpPr>
        <p:grpSpPr bwMode="auto">
          <a:xfrm>
            <a:off x="685800" y="1981200"/>
            <a:ext cx="457200" cy="457200"/>
            <a:chOff x="1632" y="1248"/>
            <a:chExt cx="2682" cy="2286"/>
          </a:xfrm>
        </p:grpSpPr>
        <p:sp>
          <p:nvSpPr>
            <p:cNvPr id="20488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20489" name="AutoShape 12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20490" name="AutoShape 13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</p:grpSp>
      <p:pic>
        <p:nvPicPr>
          <p:cNvPr id="20487" name="Picture 14" descr="MCj0238263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4038600"/>
            <a:ext cx="1868488" cy="140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b="1" smtClean="0">
                <a:cs typeface="Times New Roman" pitchFamily="18" charset="0"/>
              </a:rPr>
              <a:t>Characteristics that make a workshop different from a speech</a:t>
            </a:r>
            <a:r>
              <a:rPr lang="en-US" b="1" smtClean="0">
                <a:cs typeface="Times New Roman" pitchFamily="18" charset="0"/>
              </a:rPr>
              <a:t> 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447800" y="1981200"/>
            <a:ext cx="6865938" cy="471488"/>
          </a:xfrm>
        </p:spPr>
        <p:txBody>
          <a:bodyPr lIns="92075" tIns="46038" rIns="92075" bIns="46038"/>
          <a:lstStyle/>
          <a:p>
            <a:pPr marL="533400" indent="-533400" eaLnBrk="1" hangingPunct="1">
              <a:buFont typeface="Wingdings" pitchFamily="2" charset="2"/>
              <a:buNone/>
            </a:pPr>
            <a:r>
              <a:rPr lang="en-US" sz="2700" b="1" smtClean="0">
                <a:solidFill>
                  <a:srgbClr val="FF0000"/>
                </a:solidFill>
                <a:cs typeface="Times New Roman" pitchFamily="18" charset="0"/>
              </a:rPr>
              <a:t>Immediate Application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A3 </a:t>
            </a:r>
          </a:p>
        </p:txBody>
      </p:sp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066800" y="2590800"/>
            <a:ext cx="708660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/>
          <a:lstStyle/>
          <a:p>
            <a:pPr marL="533400" indent="-533400">
              <a:spcBef>
                <a:spcPct val="20000"/>
              </a:spcBef>
            </a:pPr>
            <a:r>
              <a:rPr lang="en-US" sz="2400">
                <a:cs typeface="Times New Roman" pitchFamily="18" charset="0"/>
              </a:rPr>
              <a:t>How do you give the </a:t>
            </a:r>
            <a:r>
              <a:rPr lang="en-US" sz="2400" b="1">
                <a:cs typeface="Times New Roman" pitchFamily="18" charset="0"/>
              </a:rPr>
              <a:t>audience</a:t>
            </a:r>
            <a:r>
              <a:rPr lang="en-US" sz="2400">
                <a:cs typeface="Times New Roman" pitchFamily="18" charset="0"/>
              </a:rPr>
              <a:t> a chance to apply the </a:t>
            </a:r>
            <a:r>
              <a:rPr lang="en-US" sz="2400" b="1">
                <a:cs typeface="Times New Roman" pitchFamily="18" charset="0"/>
              </a:rPr>
              <a:t>main points</a:t>
            </a:r>
            <a:r>
              <a:rPr lang="en-US" sz="2400">
                <a:cs typeface="Times New Roman" pitchFamily="18" charset="0"/>
              </a:rPr>
              <a:t> in a</a:t>
            </a:r>
            <a:r>
              <a:rPr lang="en-US" sz="2400" b="1">
                <a:cs typeface="Times New Roman" pitchFamily="18" charset="0"/>
              </a:rPr>
              <a:t> workshop</a:t>
            </a:r>
            <a:r>
              <a:rPr lang="en-US" sz="2400">
                <a:cs typeface="Times New Roman" pitchFamily="18" charset="0"/>
              </a:rPr>
              <a:t> setting? </a:t>
            </a:r>
            <a:br>
              <a:rPr lang="en-US" sz="2400">
                <a:cs typeface="Times New Roman" pitchFamily="18" charset="0"/>
              </a:rPr>
            </a:br>
            <a:r>
              <a:rPr lang="en-US" sz="2800">
                <a:cs typeface="Times New Roman" pitchFamily="18" charset="0"/>
              </a:rPr>
              <a:t> 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Handouts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Workbooks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Have the audience demonstrate the skill</a:t>
            </a:r>
          </a:p>
          <a:p>
            <a:pPr marL="533400" indent="-533400">
              <a:spcBef>
                <a:spcPct val="20000"/>
              </a:spcBef>
              <a:buFontTx/>
              <a:buAutoNum type="arabicPeriod"/>
            </a:pPr>
            <a:r>
              <a:rPr lang="en-US" sz="2400" b="1">
                <a:solidFill>
                  <a:srgbClr val="FFFF00"/>
                </a:solidFill>
                <a:cs typeface="Times New Roman" pitchFamily="18" charset="0"/>
              </a:rPr>
              <a:t>Give them well thought out questions to start discussions </a:t>
            </a:r>
          </a:p>
        </p:txBody>
      </p:sp>
      <p:grpSp>
        <p:nvGrpSpPr>
          <p:cNvPr id="22534" name="Group 6"/>
          <p:cNvGrpSpPr>
            <a:grpSpLocks/>
          </p:cNvGrpSpPr>
          <p:nvPr/>
        </p:nvGrpSpPr>
        <p:grpSpPr bwMode="auto">
          <a:xfrm>
            <a:off x="609600" y="1905000"/>
            <a:ext cx="457200" cy="457200"/>
            <a:chOff x="1632" y="1248"/>
            <a:chExt cx="2682" cy="2286"/>
          </a:xfrm>
        </p:grpSpPr>
        <p:sp>
          <p:nvSpPr>
            <p:cNvPr id="22535" name="Gear"/>
            <p:cNvSpPr>
              <a:spLocks noEditPoints="1" noChangeArrowheads="1"/>
            </p:cNvSpPr>
            <p:nvPr/>
          </p:nvSpPr>
          <p:spPr bwMode="auto">
            <a:xfrm>
              <a:off x="3119" y="1248"/>
              <a:ext cx="1195" cy="1048"/>
            </a:xfrm>
            <a:custGeom>
              <a:avLst/>
              <a:gdLst>
                <a:gd name="T0" fmla="*/ 598 w 21600"/>
                <a:gd name="T1" fmla="*/ 0 h 21600"/>
                <a:gd name="T2" fmla="*/ 1195 w 21600"/>
                <a:gd name="T3" fmla="*/ 524 h 21600"/>
                <a:gd name="T4" fmla="*/ 598 w 21600"/>
                <a:gd name="T5" fmla="*/ 1048 h 21600"/>
                <a:gd name="T6" fmla="*/ 0 w 21600"/>
                <a:gd name="T7" fmla="*/ 524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74 w 21600"/>
                <a:gd name="T13" fmla="*/ 3957 h 21600"/>
                <a:gd name="T14" fmla="*/ 17840 w 21600"/>
                <a:gd name="T15" fmla="*/ 1764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22536" name="AutoShape 8"/>
            <p:cNvSpPr>
              <a:spLocks noEditPoints="1" noChangeArrowheads="1"/>
            </p:cNvSpPr>
            <p:nvPr/>
          </p:nvSpPr>
          <p:spPr bwMode="auto">
            <a:xfrm>
              <a:off x="1632" y="1680"/>
              <a:ext cx="1429" cy="1253"/>
            </a:xfrm>
            <a:custGeom>
              <a:avLst/>
              <a:gdLst>
                <a:gd name="T0" fmla="*/ 715 w 21600"/>
                <a:gd name="T1" fmla="*/ 0 h 21600"/>
                <a:gd name="T2" fmla="*/ 1429 w 21600"/>
                <a:gd name="T3" fmla="*/ 627 h 21600"/>
                <a:gd name="T4" fmla="*/ 715 w 21600"/>
                <a:gd name="T5" fmla="*/ 1253 h 21600"/>
                <a:gd name="T6" fmla="*/ 0 w 21600"/>
                <a:gd name="T7" fmla="*/ 627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68 w 21600"/>
                <a:gd name="T13" fmla="*/ 3965 h 21600"/>
                <a:gd name="T14" fmla="*/ 17836 w 21600"/>
                <a:gd name="T15" fmla="*/ 17635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  <p:sp>
          <p:nvSpPr>
            <p:cNvPr id="22537" name="AutoShape 9"/>
            <p:cNvSpPr>
              <a:spLocks noEditPoints="1" noChangeArrowheads="1"/>
            </p:cNvSpPr>
            <p:nvPr/>
          </p:nvSpPr>
          <p:spPr bwMode="auto">
            <a:xfrm>
              <a:off x="2559" y="2142"/>
              <a:ext cx="1588" cy="1392"/>
            </a:xfrm>
            <a:custGeom>
              <a:avLst/>
              <a:gdLst>
                <a:gd name="T0" fmla="*/ 794 w 21600"/>
                <a:gd name="T1" fmla="*/ 0 h 21600"/>
                <a:gd name="T2" fmla="*/ 1588 w 21600"/>
                <a:gd name="T3" fmla="*/ 696 h 21600"/>
                <a:gd name="T4" fmla="*/ 794 w 21600"/>
                <a:gd name="T5" fmla="*/ 1392 h 21600"/>
                <a:gd name="T6" fmla="*/ 0 w 21600"/>
                <a:gd name="T7" fmla="*/ 696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380 w 21600"/>
                <a:gd name="T13" fmla="*/ 3957 h 21600"/>
                <a:gd name="T14" fmla="*/ 17846 w 21600"/>
                <a:gd name="T15" fmla="*/ 17628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9689" y="1725"/>
                  </a:moveTo>
                  <a:lnTo>
                    <a:pt x="10304" y="85"/>
                  </a:lnTo>
                  <a:lnTo>
                    <a:pt x="11637" y="85"/>
                  </a:lnTo>
                  <a:lnTo>
                    <a:pt x="12303" y="1777"/>
                  </a:lnTo>
                  <a:lnTo>
                    <a:pt x="13072" y="1931"/>
                  </a:lnTo>
                  <a:lnTo>
                    <a:pt x="14303" y="598"/>
                  </a:lnTo>
                  <a:lnTo>
                    <a:pt x="15533" y="1110"/>
                  </a:lnTo>
                  <a:lnTo>
                    <a:pt x="15584" y="2905"/>
                  </a:lnTo>
                  <a:lnTo>
                    <a:pt x="16405" y="3520"/>
                  </a:lnTo>
                  <a:lnTo>
                    <a:pt x="17891" y="2751"/>
                  </a:lnTo>
                  <a:lnTo>
                    <a:pt x="18917" y="3674"/>
                  </a:lnTo>
                  <a:lnTo>
                    <a:pt x="18199" y="5314"/>
                  </a:lnTo>
                  <a:lnTo>
                    <a:pt x="18763" y="6083"/>
                  </a:lnTo>
                  <a:lnTo>
                    <a:pt x="20403" y="6032"/>
                  </a:lnTo>
                  <a:lnTo>
                    <a:pt x="20865" y="7211"/>
                  </a:lnTo>
                  <a:lnTo>
                    <a:pt x="19737" y="8185"/>
                  </a:lnTo>
                  <a:lnTo>
                    <a:pt x="20096" y="9723"/>
                  </a:lnTo>
                  <a:lnTo>
                    <a:pt x="21634" y="10287"/>
                  </a:lnTo>
                  <a:lnTo>
                    <a:pt x="21582" y="11620"/>
                  </a:lnTo>
                  <a:lnTo>
                    <a:pt x="20147" y="12184"/>
                  </a:lnTo>
                  <a:lnTo>
                    <a:pt x="19942" y="13158"/>
                  </a:lnTo>
                  <a:lnTo>
                    <a:pt x="21070" y="14234"/>
                  </a:lnTo>
                  <a:lnTo>
                    <a:pt x="20608" y="15362"/>
                  </a:lnTo>
                  <a:lnTo>
                    <a:pt x="19019" y="15465"/>
                  </a:lnTo>
                  <a:lnTo>
                    <a:pt x="18404" y="16439"/>
                  </a:lnTo>
                  <a:lnTo>
                    <a:pt x="19122" y="17925"/>
                  </a:lnTo>
                  <a:lnTo>
                    <a:pt x="18096" y="18797"/>
                  </a:lnTo>
                  <a:lnTo>
                    <a:pt x="16763" y="18284"/>
                  </a:lnTo>
                  <a:lnTo>
                    <a:pt x="15431" y="19002"/>
                  </a:lnTo>
                  <a:lnTo>
                    <a:pt x="15277" y="20848"/>
                  </a:lnTo>
                  <a:lnTo>
                    <a:pt x="14149" y="21155"/>
                  </a:lnTo>
                  <a:lnTo>
                    <a:pt x="13021" y="19925"/>
                  </a:lnTo>
                  <a:lnTo>
                    <a:pt x="12252" y="20181"/>
                  </a:lnTo>
                  <a:lnTo>
                    <a:pt x="11739" y="21668"/>
                  </a:lnTo>
                  <a:lnTo>
                    <a:pt x="10201" y="21668"/>
                  </a:lnTo>
                  <a:lnTo>
                    <a:pt x="9740" y="20130"/>
                  </a:lnTo>
                  <a:lnTo>
                    <a:pt x="8253" y="19771"/>
                  </a:lnTo>
                  <a:lnTo>
                    <a:pt x="7125" y="21001"/>
                  </a:lnTo>
                  <a:lnTo>
                    <a:pt x="5895" y="20489"/>
                  </a:lnTo>
                  <a:lnTo>
                    <a:pt x="5946" y="18592"/>
                  </a:lnTo>
                  <a:lnTo>
                    <a:pt x="5177" y="18131"/>
                  </a:lnTo>
                  <a:lnTo>
                    <a:pt x="3383" y="18848"/>
                  </a:lnTo>
                  <a:lnTo>
                    <a:pt x="2614" y="17874"/>
                  </a:lnTo>
                  <a:lnTo>
                    <a:pt x="3383" y="16182"/>
                  </a:lnTo>
                  <a:lnTo>
                    <a:pt x="2922" y="15465"/>
                  </a:lnTo>
                  <a:lnTo>
                    <a:pt x="922" y="15516"/>
                  </a:lnTo>
                  <a:lnTo>
                    <a:pt x="512" y="14234"/>
                  </a:lnTo>
                  <a:lnTo>
                    <a:pt x="1948" y="12901"/>
                  </a:lnTo>
                  <a:lnTo>
                    <a:pt x="1896" y="12184"/>
                  </a:lnTo>
                  <a:lnTo>
                    <a:pt x="0" y="11415"/>
                  </a:lnTo>
                  <a:lnTo>
                    <a:pt x="51" y="10031"/>
                  </a:lnTo>
                  <a:lnTo>
                    <a:pt x="1948" y="9313"/>
                  </a:lnTo>
                  <a:lnTo>
                    <a:pt x="2101" y="8595"/>
                  </a:lnTo>
                  <a:lnTo>
                    <a:pt x="615" y="7160"/>
                  </a:lnTo>
                  <a:lnTo>
                    <a:pt x="1127" y="5878"/>
                  </a:lnTo>
                  <a:lnTo>
                    <a:pt x="3178" y="5981"/>
                  </a:lnTo>
                  <a:lnTo>
                    <a:pt x="3588" y="5417"/>
                  </a:lnTo>
                  <a:lnTo>
                    <a:pt x="2819" y="3520"/>
                  </a:lnTo>
                  <a:lnTo>
                    <a:pt x="3742" y="2597"/>
                  </a:lnTo>
                  <a:lnTo>
                    <a:pt x="5536" y="3417"/>
                  </a:lnTo>
                  <a:lnTo>
                    <a:pt x="6049" y="3058"/>
                  </a:lnTo>
                  <a:lnTo>
                    <a:pt x="6100" y="1264"/>
                  </a:lnTo>
                  <a:lnTo>
                    <a:pt x="7228" y="700"/>
                  </a:lnTo>
                  <a:lnTo>
                    <a:pt x="8510" y="2033"/>
                  </a:lnTo>
                  <a:lnTo>
                    <a:pt x="9689" y="1725"/>
                  </a:lnTo>
                  <a:close/>
                  <a:moveTo>
                    <a:pt x="10817" y="14422"/>
                  </a:moveTo>
                  <a:lnTo>
                    <a:pt x="11175" y="14388"/>
                  </a:lnTo>
                  <a:lnTo>
                    <a:pt x="11534" y="14354"/>
                  </a:lnTo>
                  <a:lnTo>
                    <a:pt x="11893" y="14268"/>
                  </a:lnTo>
                  <a:lnTo>
                    <a:pt x="12218" y="14166"/>
                  </a:lnTo>
                  <a:lnTo>
                    <a:pt x="12508" y="13995"/>
                  </a:lnTo>
                  <a:lnTo>
                    <a:pt x="12816" y="13807"/>
                  </a:lnTo>
                  <a:lnTo>
                    <a:pt x="13106" y="13602"/>
                  </a:lnTo>
                  <a:lnTo>
                    <a:pt x="13329" y="13380"/>
                  </a:lnTo>
                  <a:lnTo>
                    <a:pt x="13568" y="13106"/>
                  </a:lnTo>
                  <a:lnTo>
                    <a:pt x="13790" y="12850"/>
                  </a:lnTo>
                  <a:lnTo>
                    <a:pt x="13961" y="12560"/>
                  </a:lnTo>
                  <a:lnTo>
                    <a:pt x="14115" y="12269"/>
                  </a:lnTo>
                  <a:lnTo>
                    <a:pt x="14217" y="11927"/>
                  </a:lnTo>
                  <a:lnTo>
                    <a:pt x="14320" y="11568"/>
                  </a:lnTo>
                  <a:lnTo>
                    <a:pt x="14388" y="11210"/>
                  </a:lnTo>
                  <a:lnTo>
                    <a:pt x="14388" y="10851"/>
                  </a:lnTo>
                  <a:lnTo>
                    <a:pt x="14388" y="10492"/>
                  </a:lnTo>
                  <a:lnTo>
                    <a:pt x="14320" y="10133"/>
                  </a:lnTo>
                  <a:lnTo>
                    <a:pt x="14217" y="9808"/>
                  </a:lnTo>
                  <a:lnTo>
                    <a:pt x="14115" y="9467"/>
                  </a:lnTo>
                  <a:lnTo>
                    <a:pt x="13961" y="9142"/>
                  </a:lnTo>
                  <a:lnTo>
                    <a:pt x="13790" y="8851"/>
                  </a:lnTo>
                  <a:lnTo>
                    <a:pt x="13568" y="8595"/>
                  </a:lnTo>
                  <a:lnTo>
                    <a:pt x="13329" y="8322"/>
                  </a:lnTo>
                  <a:lnTo>
                    <a:pt x="13106" y="8100"/>
                  </a:lnTo>
                  <a:lnTo>
                    <a:pt x="12816" y="7894"/>
                  </a:lnTo>
                  <a:lnTo>
                    <a:pt x="12508" y="7741"/>
                  </a:lnTo>
                  <a:lnTo>
                    <a:pt x="12218" y="7570"/>
                  </a:lnTo>
                  <a:lnTo>
                    <a:pt x="11893" y="7433"/>
                  </a:lnTo>
                  <a:lnTo>
                    <a:pt x="11534" y="7382"/>
                  </a:lnTo>
                  <a:lnTo>
                    <a:pt x="11175" y="7313"/>
                  </a:lnTo>
                  <a:lnTo>
                    <a:pt x="10817" y="7313"/>
                  </a:lnTo>
                  <a:lnTo>
                    <a:pt x="10441" y="7313"/>
                  </a:lnTo>
                  <a:lnTo>
                    <a:pt x="10082" y="7382"/>
                  </a:lnTo>
                  <a:lnTo>
                    <a:pt x="9757" y="7433"/>
                  </a:lnTo>
                  <a:lnTo>
                    <a:pt x="9432" y="7570"/>
                  </a:lnTo>
                  <a:lnTo>
                    <a:pt x="9142" y="7741"/>
                  </a:lnTo>
                  <a:lnTo>
                    <a:pt x="8834" y="7894"/>
                  </a:lnTo>
                  <a:lnTo>
                    <a:pt x="8544" y="8100"/>
                  </a:lnTo>
                  <a:lnTo>
                    <a:pt x="8287" y="8322"/>
                  </a:lnTo>
                  <a:lnTo>
                    <a:pt x="8048" y="8595"/>
                  </a:lnTo>
                  <a:lnTo>
                    <a:pt x="7860" y="8851"/>
                  </a:lnTo>
                  <a:lnTo>
                    <a:pt x="7689" y="9142"/>
                  </a:lnTo>
                  <a:lnTo>
                    <a:pt x="7536" y="9467"/>
                  </a:lnTo>
                  <a:lnTo>
                    <a:pt x="7399" y="9808"/>
                  </a:lnTo>
                  <a:lnTo>
                    <a:pt x="7331" y="10133"/>
                  </a:lnTo>
                  <a:lnTo>
                    <a:pt x="7262" y="10492"/>
                  </a:lnTo>
                  <a:lnTo>
                    <a:pt x="7262" y="10851"/>
                  </a:lnTo>
                  <a:lnTo>
                    <a:pt x="7262" y="11210"/>
                  </a:lnTo>
                  <a:lnTo>
                    <a:pt x="7331" y="11568"/>
                  </a:lnTo>
                  <a:lnTo>
                    <a:pt x="7399" y="11927"/>
                  </a:lnTo>
                  <a:lnTo>
                    <a:pt x="7536" y="12269"/>
                  </a:lnTo>
                  <a:lnTo>
                    <a:pt x="7689" y="12560"/>
                  </a:lnTo>
                  <a:lnTo>
                    <a:pt x="7860" y="12850"/>
                  </a:lnTo>
                  <a:lnTo>
                    <a:pt x="8048" y="13106"/>
                  </a:lnTo>
                  <a:lnTo>
                    <a:pt x="8287" y="13380"/>
                  </a:lnTo>
                  <a:lnTo>
                    <a:pt x="8544" y="13602"/>
                  </a:lnTo>
                  <a:lnTo>
                    <a:pt x="8834" y="13807"/>
                  </a:lnTo>
                  <a:lnTo>
                    <a:pt x="9142" y="13995"/>
                  </a:lnTo>
                  <a:lnTo>
                    <a:pt x="9432" y="14166"/>
                  </a:lnTo>
                  <a:lnTo>
                    <a:pt x="9757" y="14268"/>
                  </a:lnTo>
                  <a:lnTo>
                    <a:pt x="10082" y="14354"/>
                  </a:lnTo>
                  <a:lnTo>
                    <a:pt x="10441" y="14388"/>
                  </a:lnTo>
                  <a:lnTo>
                    <a:pt x="10817" y="14422"/>
                  </a:lnTo>
                  <a:close/>
                </a:path>
              </a:pathLst>
            </a:custGeom>
            <a:solidFill>
              <a:srgbClr val="C0C0C0"/>
            </a:solidFill>
            <a:ln w="9525">
              <a:miter lim="800000"/>
              <a:headEnd/>
              <a:tailEnd/>
            </a:ln>
            <a:scene3d>
              <a:camera prst="legacyPerspectiveFront">
                <a:rot lat="20099998" lon="1500000" rev="0"/>
              </a:camera>
              <a:lightRig rig="legacyFlat4" dir="b"/>
            </a:scene3d>
            <a:sp3d extrusionH="430200" prstMaterial="legacyMatte">
              <a:bevelT w="13500" h="13500" prst="angle"/>
              <a:bevelB w="13500" h="13500" prst="angle"/>
              <a:extrusionClr>
                <a:srgbClr val="C0C0C0"/>
              </a:extrusionClr>
            </a:sp3d>
          </p:spPr>
          <p:txBody>
            <a:bodyPr>
              <a:flatTx/>
            </a:bodyPr>
            <a:lstStyle/>
            <a:p>
              <a:pPr eaLnBrk="0" hangingPunct="0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smtClean="0">
                <a:cs typeface="Times New Roman" pitchFamily="18" charset="0"/>
              </a:rPr>
              <a:t>The </a:t>
            </a:r>
            <a:r>
              <a:rPr lang="en-US" sz="4000" b="1" smtClean="0">
                <a:cs typeface="Times New Roman" pitchFamily="18" charset="0"/>
              </a:rPr>
              <a:t>Magic Formula</a:t>
            </a:r>
            <a:r>
              <a:rPr lang="en-US" sz="4000" smtClean="0">
                <a:cs typeface="Times New Roman" pitchFamily="18" charset="0"/>
              </a:rPr>
              <a:t> for </a:t>
            </a:r>
            <a:r>
              <a:rPr lang="en-US" sz="4000" b="1" smtClean="0">
                <a:cs typeface="Times New Roman" pitchFamily="18" charset="0"/>
              </a:rPr>
              <a:t>Workshops</a:t>
            </a:r>
            <a:r>
              <a:rPr lang="en-US" sz="4000" smtClean="0">
                <a:cs typeface="Times New Roman" pitchFamily="18" charset="0"/>
              </a:rPr>
              <a:t> 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B1 </a:t>
            </a:r>
          </a:p>
        </p:txBody>
      </p:sp>
      <p:pic>
        <p:nvPicPr>
          <p:cNvPr id="24580" name="Picture 10" descr="phone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438400"/>
            <a:ext cx="762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13"/>
          <p:cNvSpPr txBox="1">
            <a:spLocks noChangeArrowheads="1"/>
          </p:cNvSpPr>
          <p:nvPr/>
        </p:nvSpPr>
        <p:spPr bwMode="auto">
          <a:xfrm>
            <a:off x="1676400" y="2362200"/>
            <a:ext cx="6248400" cy="7921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What are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some things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to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consider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when you’re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contacted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?</a:t>
            </a:r>
            <a:r>
              <a:rPr lang="en-US" sz="240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24582" name="Picture 14" descr="HEAR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981200" y="3886200"/>
            <a:ext cx="527050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3" name="Text Box 15"/>
          <p:cNvSpPr txBox="1">
            <a:spLocks noChangeArrowheads="1"/>
          </p:cNvSpPr>
          <p:nvPr/>
        </p:nvSpPr>
        <p:spPr bwMode="auto">
          <a:xfrm>
            <a:off x="2895600" y="3733800"/>
            <a:ext cx="62484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What does the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audience care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to get out of a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workshop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? </a:t>
            </a:r>
          </a:p>
        </p:txBody>
      </p:sp>
      <p:pic>
        <p:nvPicPr>
          <p:cNvPr id="24584" name="Picture 16" descr="Action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" y="4953000"/>
            <a:ext cx="568325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5" name="Text Box 18"/>
          <p:cNvSpPr txBox="1">
            <a:spLocks noChangeArrowheads="1"/>
          </p:cNvSpPr>
          <p:nvPr/>
        </p:nvSpPr>
        <p:spPr bwMode="auto">
          <a:xfrm>
            <a:off x="1676400" y="4800600"/>
            <a:ext cx="62484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/>
              <a:t>How do I take the </a:t>
            </a:r>
            <a:r>
              <a:rPr lang="en-US" sz="2200" b="1"/>
              <a:t>topic</a:t>
            </a:r>
            <a:r>
              <a:rPr lang="en-US" sz="2200"/>
              <a:t> I have and </a:t>
            </a:r>
            <a:r>
              <a:rPr lang="en-US" sz="2200" b="1">
                <a:solidFill>
                  <a:srgbClr val="FFFF00"/>
                </a:solidFill>
              </a:rPr>
              <a:t>make it</a:t>
            </a:r>
            <a:r>
              <a:rPr lang="en-US" sz="2200">
                <a:solidFill>
                  <a:srgbClr val="FFFF00"/>
                </a:solidFill>
              </a:rPr>
              <a:t> into </a:t>
            </a:r>
            <a:r>
              <a:rPr lang="en-US" sz="2200" b="1">
                <a:solidFill>
                  <a:srgbClr val="FFFF00"/>
                </a:solidFill>
              </a:rPr>
              <a:t>something the audience</a:t>
            </a:r>
            <a:r>
              <a:rPr lang="en-US" sz="2200">
                <a:solidFill>
                  <a:srgbClr val="FFFF00"/>
                </a:solidFill>
              </a:rPr>
              <a:t> will take away and be </a:t>
            </a:r>
            <a:r>
              <a:rPr lang="en-US" sz="2200" b="1">
                <a:solidFill>
                  <a:srgbClr val="FFFF00"/>
                </a:solidFill>
              </a:rPr>
              <a:t>able to do</a:t>
            </a:r>
            <a:r>
              <a:rPr lang="en-US" sz="2200">
                <a:solidFill>
                  <a:srgbClr val="FFFF00"/>
                </a:solidFill>
              </a:rPr>
              <a:t>?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smtClean="0">
                <a:cs typeface="Times New Roman" pitchFamily="18" charset="0"/>
              </a:rPr>
              <a:t>The </a:t>
            </a:r>
            <a:r>
              <a:rPr lang="en-US" sz="4000" b="1" smtClean="0">
                <a:cs typeface="Times New Roman" pitchFamily="18" charset="0"/>
              </a:rPr>
              <a:t>Magic Formula</a:t>
            </a:r>
            <a:r>
              <a:rPr lang="en-US" sz="4000" smtClean="0">
                <a:cs typeface="Times New Roman" pitchFamily="18" charset="0"/>
              </a:rPr>
              <a:t> for </a:t>
            </a:r>
            <a:r>
              <a:rPr lang="en-US" sz="4000" b="1" smtClean="0">
                <a:cs typeface="Times New Roman" pitchFamily="18" charset="0"/>
              </a:rPr>
              <a:t>Workshops</a:t>
            </a:r>
            <a:r>
              <a:rPr lang="en-US" sz="4000" smtClean="0">
                <a:cs typeface="Times New Roman" pitchFamily="18" charset="0"/>
              </a:rPr>
              <a:t> </a:t>
            </a:r>
          </a:p>
        </p:txBody>
      </p:sp>
      <p:sp>
        <p:nvSpPr>
          <p:cNvPr id="26627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B1 </a:t>
            </a:r>
          </a:p>
        </p:txBody>
      </p:sp>
      <p:sp>
        <p:nvSpPr>
          <p:cNvPr id="26628" name="Text Box 12"/>
          <p:cNvSpPr txBox="1">
            <a:spLocks noChangeArrowheads="1"/>
          </p:cNvSpPr>
          <p:nvPr/>
        </p:nvSpPr>
        <p:spPr bwMode="auto">
          <a:xfrm>
            <a:off x="2057400" y="4343400"/>
            <a:ext cx="62484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What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supports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my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main points</a:t>
            </a:r>
            <a:r>
              <a:rPr lang="en-US" sz="2200">
                <a:cs typeface="Times New Roman" pitchFamily="18" charset="0"/>
              </a:rPr>
              <a:t> or steps? </a:t>
            </a:r>
          </a:p>
        </p:txBody>
      </p:sp>
      <p:pic>
        <p:nvPicPr>
          <p:cNvPr id="26629" name="Picture 13" descr="book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4267200"/>
            <a:ext cx="847725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4" descr="poi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90600" y="2362200"/>
            <a:ext cx="923925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31" name="Text Box 15"/>
          <p:cNvSpPr txBox="1">
            <a:spLocks noChangeArrowheads="1"/>
          </p:cNvSpPr>
          <p:nvPr/>
        </p:nvSpPr>
        <p:spPr bwMode="auto">
          <a:xfrm>
            <a:off x="2209800" y="2514600"/>
            <a:ext cx="62484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What will be my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main points</a:t>
            </a:r>
            <a:r>
              <a:rPr lang="en-US" sz="2200">
                <a:solidFill>
                  <a:srgbClr val="FFFF00"/>
                </a:solidFill>
                <a:cs typeface="Times New Roman" pitchFamily="18" charset="0"/>
              </a:rPr>
              <a:t> or steps</a:t>
            </a:r>
            <a:r>
              <a:rPr lang="en-US" sz="2200">
                <a:cs typeface="Times New Roman" pitchFamily="18" charset="0"/>
              </a:rPr>
              <a:t>?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b="1" smtClean="0">
                <a:cs typeface="Times New Roman" pitchFamily="18" charset="0"/>
              </a:rPr>
              <a:t>The Magic Formula for Workshops </a:t>
            </a:r>
          </a:p>
        </p:txBody>
      </p:sp>
      <p:sp>
        <p:nvSpPr>
          <p:cNvPr id="28675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B2 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1828800" y="2438400"/>
            <a:ext cx="62484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How will they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apply the information to their lives? </a:t>
            </a:r>
          </a:p>
        </p:txBody>
      </p:sp>
      <p:sp>
        <p:nvSpPr>
          <p:cNvPr id="28677" name="Text Box 7"/>
          <p:cNvSpPr txBox="1">
            <a:spLocks noChangeArrowheads="1"/>
          </p:cNvSpPr>
          <p:nvPr/>
        </p:nvSpPr>
        <p:spPr bwMode="auto">
          <a:xfrm>
            <a:off x="2286000" y="4495800"/>
            <a:ext cx="6248400" cy="4270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How will I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review and close</a:t>
            </a:r>
            <a:r>
              <a:rPr lang="en-US" sz="2200">
                <a:cs typeface="Times New Roman" pitchFamily="18" charset="0"/>
              </a:rPr>
              <a:t>? </a:t>
            </a:r>
          </a:p>
        </p:txBody>
      </p:sp>
      <p:pic>
        <p:nvPicPr>
          <p:cNvPr id="28678" name="Picture 14" descr="application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90600" y="2438400"/>
            <a:ext cx="6858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15" descr="mirro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343400"/>
            <a:ext cx="9144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Footer Placeholder 4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Life</a:t>
            </a:r>
            <a:r>
              <a:rPr lang="en-US" sz="1400" smtClean="0">
                <a:latin typeface="Arial" charset="0"/>
              </a:rPr>
              <a:t>Knowledge</a:t>
            </a:r>
          </a:p>
        </p:txBody>
      </p:sp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620000" cy="1371600"/>
          </a:xfrm>
        </p:spPr>
        <p:txBody>
          <a:bodyPr lIns="92075" tIns="46038" rIns="92075" bIns="46038"/>
          <a:lstStyle/>
          <a:p>
            <a:pPr algn="ctr" eaLnBrk="1" hangingPunct="1"/>
            <a:r>
              <a:rPr lang="en-US" sz="4000" b="1" smtClean="0">
                <a:cs typeface="Times New Roman" pitchFamily="18" charset="0"/>
              </a:rPr>
              <a:t>The Magic Formula for Workshops </a:t>
            </a:r>
          </a:p>
        </p:txBody>
      </p:sp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228600" y="62484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</a:rPr>
              <a:t>HS 87 TM B2 </a:t>
            </a:r>
          </a:p>
        </p:txBody>
      </p:sp>
      <p:sp>
        <p:nvSpPr>
          <p:cNvPr id="30724" name="Text Box 6"/>
          <p:cNvSpPr txBox="1">
            <a:spLocks noChangeArrowheads="1"/>
          </p:cNvSpPr>
          <p:nvPr/>
        </p:nvSpPr>
        <p:spPr bwMode="auto">
          <a:xfrm>
            <a:off x="1828800" y="2438400"/>
            <a:ext cx="6248400" cy="109696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How will I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connect all of this information with my audience’s interests in the very beginning?</a:t>
            </a:r>
            <a:r>
              <a:rPr lang="en-US" sz="2200" b="1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30725" name="Text Box 7"/>
          <p:cNvSpPr txBox="1">
            <a:spLocks noChangeArrowheads="1"/>
          </p:cNvSpPr>
          <p:nvPr/>
        </p:nvSpPr>
        <p:spPr bwMode="auto">
          <a:xfrm>
            <a:off x="2209800" y="4800600"/>
            <a:ext cx="6248400" cy="7620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200">
                <a:cs typeface="Times New Roman" pitchFamily="18" charset="0"/>
              </a:rPr>
              <a:t>How will I</a:t>
            </a:r>
            <a:r>
              <a:rPr lang="en-US" sz="2200" b="1">
                <a:cs typeface="Times New Roman" pitchFamily="18" charset="0"/>
              </a:rPr>
              <a:t> </a:t>
            </a:r>
            <a:r>
              <a:rPr lang="en-US" sz="2200" b="1">
                <a:solidFill>
                  <a:srgbClr val="FFFF00"/>
                </a:solidFill>
                <a:cs typeface="Times New Roman" pitchFamily="18" charset="0"/>
              </a:rPr>
              <a:t>preview the content of the workshop? </a:t>
            </a:r>
          </a:p>
        </p:txBody>
      </p:sp>
      <p:pic>
        <p:nvPicPr>
          <p:cNvPr id="30726" name="Picture 10" descr="plu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2438400"/>
            <a:ext cx="714375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7" name="Picture 11" descr="sig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143000" y="4572000"/>
            <a:ext cx="9906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Refined">
  <a:themeElements>
    <a:clrScheme name="Refined 1">
      <a:dk1>
        <a:srgbClr val="666633"/>
      </a:dk1>
      <a:lt1>
        <a:srgbClr val="FFFFFF"/>
      </a:lt1>
      <a:dk2>
        <a:srgbClr val="000000"/>
      </a:dk2>
      <a:lt2>
        <a:srgbClr val="FFFFFF"/>
      </a:lt2>
      <a:accent1>
        <a:srgbClr val="666699"/>
      </a:accent1>
      <a:accent2>
        <a:srgbClr val="990000"/>
      </a:accent2>
      <a:accent3>
        <a:srgbClr val="AAAAAA"/>
      </a:accent3>
      <a:accent4>
        <a:srgbClr val="DADADA"/>
      </a:accent4>
      <a:accent5>
        <a:srgbClr val="B8B8CA"/>
      </a:accent5>
      <a:accent6>
        <a:srgbClr val="8A0000"/>
      </a:accent6>
      <a:hlink>
        <a:srgbClr val="999900"/>
      </a:hlink>
      <a:folHlink>
        <a:srgbClr val="FFFFFF"/>
      </a:folHlink>
    </a:clrScheme>
    <a:fontScheme name="Refined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efined 1">
        <a:dk1>
          <a:srgbClr val="666633"/>
        </a:dk1>
        <a:lt1>
          <a:srgbClr val="FFFFFF"/>
        </a:lt1>
        <a:dk2>
          <a:srgbClr val="000000"/>
        </a:dk2>
        <a:lt2>
          <a:srgbClr val="FFFFFF"/>
        </a:lt2>
        <a:accent1>
          <a:srgbClr val="666699"/>
        </a:accent1>
        <a:accent2>
          <a:srgbClr val="990000"/>
        </a:accent2>
        <a:accent3>
          <a:srgbClr val="AAAAAA"/>
        </a:accent3>
        <a:accent4>
          <a:srgbClr val="DADADA"/>
        </a:accent4>
        <a:accent5>
          <a:srgbClr val="B8B8CA"/>
        </a:accent5>
        <a:accent6>
          <a:srgbClr val="8A0000"/>
        </a:accent6>
        <a:hlink>
          <a:srgbClr val="99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2">
        <a:dk1>
          <a:srgbClr val="4D4D4D"/>
        </a:dk1>
        <a:lt1>
          <a:srgbClr val="FFFFFF"/>
        </a:lt1>
        <a:dk2>
          <a:srgbClr val="4A1102"/>
        </a:dk2>
        <a:lt2>
          <a:srgbClr val="FFFFFF"/>
        </a:lt2>
        <a:accent1>
          <a:srgbClr val="CC3300"/>
        </a:accent1>
        <a:accent2>
          <a:srgbClr val="666699"/>
        </a:accent2>
        <a:accent3>
          <a:srgbClr val="B1AAAA"/>
        </a:accent3>
        <a:accent4>
          <a:srgbClr val="DADADA"/>
        </a:accent4>
        <a:accent5>
          <a:srgbClr val="E2ADAA"/>
        </a:accent5>
        <a:accent6>
          <a:srgbClr val="5C5C8A"/>
        </a:accent6>
        <a:hlink>
          <a:srgbClr val="FF9900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3">
        <a:dk1>
          <a:srgbClr val="666699"/>
        </a:dk1>
        <a:lt1>
          <a:srgbClr val="FFFFFF"/>
        </a:lt1>
        <a:dk2>
          <a:srgbClr val="400040"/>
        </a:dk2>
        <a:lt2>
          <a:srgbClr val="FFFFFF"/>
        </a:lt2>
        <a:accent1>
          <a:srgbClr val="FFCC00"/>
        </a:accent1>
        <a:accent2>
          <a:srgbClr val="FF3300"/>
        </a:accent2>
        <a:accent3>
          <a:srgbClr val="AFAAAF"/>
        </a:accent3>
        <a:accent4>
          <a:srgbClr val="DADADA"/>
        </a:accent4>
        <a:accent5>
          <a:srgbClr val="FFE2AA"/>
        </a:accent5>
        <a:accent6>
          <a:srgbClr val="E72D00"/>
        </a:accent6>
        <a:hlink>
          <a:srgbClr val="CC99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4">
        <a:dk1>
          <a:srgbClr val="4D4D4D"/>
        </a:dk1>
        <a:lt1>
          <a:srgbClr val="FFFFFF"/>
        </a:lt1>
        <a:dk2>
          <a:srgbClr val="006699"/>
        </a:dk2>
        <a:lt2>
          <a:srgbClr val="CCECFF"/>
        </a:lt2>
        <a:accent1>
          <a:srgbClr val="339966"/>
        </a:accent1>
        <a:accent2>
          <a:srgbClr val="3366FF"/>
        </a:accent2>
        <a:accent3>
          <a:srgbClr val="AAB8CA"/>
        </a:accent3>
        <a:accent4>
          <a:srgbClr val="DADADA"/>
        </a:accent4>
        <a:accent5>
          <a:srgbClr val="ADCAB8"/>
        </a:accent5>
        <a:accent6>
          <a:srgbClr val="2D5CE7"/>
        </a:accent6>
        <a:hlink>
          <a:srgbClr val="33CCFF"/>
        </a:hlink>
        <a:folHlink>
          <a:srgbClr val="FFFF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fined 5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FF6600"/>
        </a:accent1>
        <a:accent2>
          <a:srgbClr val="FF9933"/>
        </a:accent2>
        <a:accent3>
          <a:srgbClr val="FFFFFF"/>
        </a:accent3>
        <a:accent4>
          <a:srgbClr val="000000"/>
        </a:accent4>
        <a:accent5>
          <a:srgbClr val="FFB8AA"/>
        </a:accent5>
        <a:accent6>
          <a:srgbClr val="E78A2D"/>
        </a:accent6>
        <a:hlink>
          <a:srgbClr val="FFCC00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6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CC3300"/>
        </a:accent1>
        <a:accent2>
          <a:srgbClr val="666699"/>
        </a:accent2>
        <a:accent3>
          <a:srgbClr val="FFFFFF"/>
        </a:accent3>
        <a:accent4>
          <a:srgbClr val="000000"/>
        </a:accent4>
        <a:accent5>
          <a:srgbClr val="E2ADAA"/>
        </a:accent5>
        <a:accent6>
          <a:srgbClr val="5C5C8A"/>
        </a:accent6>
        <a:hlink>
          <a:srgbClr val="999900"/>
        </a:hlink>
        <a:folHlink>
          <a:srgbClr val="4D4D4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fined 7">
        <a:dk1>
          <a:srgbClr val="000000"/>
        </a:dk1>
        <a:lt1>
          <a:srgbClr val="FFFFFF"/>
        </a:lt1>
        <a:dk2>
          <a:srgbClr val="000066"/>
        </a:dk2>
        <a:lt2>
          <a:srgbClr val="333399"/>
        </a:lt2>
        <a:accent1>
          <a:srgbClr val="3399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8AE7"/>
        </a:accent6>
        <a:hlink>
          <a:srgbClr val="00CCFF"/>
        </a:hlink>
        <a:folHlink>
          <a:srgbClr val="5F5F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BAF455-3DAD-4B10-B298-5C009B366234}">
  <ds:schemaRefs>
    <ds:schemaRef ds:uri="http://schemas.microsoft.com/office/2006/metadata/properties"/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7d75d6f9-8bd4-4602-97a0-53722360a9f2"/>
    <ds:schemaRef ds:uri="http://schemas.openxmlformats.org/package/2006/metadata/core-properties"/>
    <ds:schemaRef ds:uri="http://purl.org/dc/terms/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7CEA5B5C-3998-4ED9-AFFE-0690A59BB3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3B6EB1C-5CAA-4C5D-B553-547BA5EC817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Refined</Template>
  <TotalTime>139</TotalTime>
  <Words>296</Words>
  <Application>Microsoft Office PowerPoint</Application>
  <PresentationFormat>On-screen Show (4:3)</PresentationFormat>
  <Paragraphs>70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Brush Script MT</vt:lpstr>
      <vt:lpstr>Times New Roman</vt:lpstr>
      <vt:lpstr>Wingdings</vt:lpstr>
      <vt:lpstr>Refined</vt:lpstr>
      <vt:lpstr>Developing Workshops Using the Magic Formula</vt:lpstr>
      <vt:lpstr>Characteristics that make a workshop different from a speech </vt:lpstr>
      <vt:lpstr>Characteristics that make a workshop different from a speech </vt:lpstr>
      <vt:lpstr>Characteristics that make a workshop different from a speech </vt:lpstr>
      <vt:lpstr>The Magic Formula for Workshops </vt:lpstr>
      <vt:lpstr>The Magic Formula for Workshops </vt:lpstr>
      <vt:lpstr>The Magic Formula for Workshops </vt:lpstr>
      <vt:lpstr>The Magic Formula for Workshops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12</cp:revision>
  <cp:lastPrinted>1601-01-01T00:00:00Z</cp:lastPrinted>
  <dcterms:created xsi:type="dcterms:W3CDTF">2003-11-25T06:13:37Z</dcterms:created>
  <dcterms:modified xsi:type="dcterms:W3CDTF">2018-07-09T19:20:54Z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