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3"/>
  </p:notesMasterIdLst>
  <p:handoutMasterIdLst>
    <p:handoutMasterId r:id="rId14"/>
  </p:handoutMasterIdLst>
  <p:sldIdLst>
    <p:sldId id="269" r:id="rId5"/>
    <p:sldId id="273" r:id="rId6"/>
    <p:sldId id="274" r:id="rId7"/>
    <p:sldId id="270" r:id="rId8"/>
    <p:sldId id="271" r:id="rId9"/>
    <p:sldId id="272" r:id="rId10"/>
    <p:sldId id="275" r:id="rId11"/>
    <p:sldId id="276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B2E8FF55-A82C-4BEB-BABC-C217BEC4CB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2051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205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205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205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205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D04760A-A209-4378-A07A-9729A9248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34891D-AEC2-438A-9B7A-F68F1FF9D358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ADA818-A585-43C1-84B8-2049985477B7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0570B2-8248-4094-B6C2-4E5D9C94C07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3FEA9F-9019-48BA-A21C-E106CF4C5518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56795F-27EB-4C23-BA04-0D2C8966E046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10C3F8-FF10-4BAD-9A53-124C74C6586E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F17BF9-B3D1-4D8A-AC61-550BDB77104E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D6E191-DB5A-4F42-810E-3A334271761F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68580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US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400" b="1">
                <a:solidFill>
                  <a:srgbClr val="FF0000"/>
                </a:solidFill>
              </a:rPr>
              <a:t>Knowledge</a:t>
            </a: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8288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39243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90115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0116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0117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012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580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/>
              <a:t>Knowledge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sldNum="0" hd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1752600"/>
          </a:xfrm>
        </p:spPr>
        <p:txBody>
          <a:bodyPr lIns="92075" tIns="46038" rIns="92075" bIns="46038" anchorCtr="0"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Using Key Messages</a:t>
            </a:r>
          </a:p>
        </p:txBody>
      </p:sp>
      <p:sp>
        <p:nvSpPr>
          <p:cNvPr id="16386" name="Rectangle 7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How do I effectively communicate with others to accomplish the vision?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-34925" y="6035675"/>
            <a:ext cx="135255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</a:rPr>
              <a:t>HS 88 </a:t>
            </a:r>
          </a:p>
          <a:p>
            <a:pPr algn="ctr"/>
            <a:r>
              <a:rPr lang="en-US" sz="1200" b="1">
                <a:solidFill>
                  <a:srgbClr val="000000"/>
                </a:solidFill>
              </a:rPr>
              <a:t>Stage Three </a:t>
            </a:r>
          </a:p>
          <a:p>
            <a:pPr algn="ctr"/>
            <a:r>
              <a:rPr lang="en-US" sz="1200" b="1">
                <a:solidFill>
                  <a:srgbClr val="000000"/>
                </a:solidFill>
              </a:rPr>
              <a:t>Of Development</a:t>
            </a:r>
          </a:p>
          <a:p>
            <a:pPr algn="ctr"/>
            <a:r>
              <a:rPr lang="en-US" sz="1200" b="1">
                <a:solidFill>
                  <a:srgbClr val="000000"/>
                </a:solidFill>
              </a:rPr>
              <a:t>DO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400" smtClean="0">
                <a:latin typeface="Arial" charset="0"/>
              </a:rPr>
              <a:t>Knowledge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7620000" cy="838200"/>
          </a:xfrm>
        </p:spPr>
        <p:txBody>
          <a:bodyPr lIns="92075" tIns="46038" rIns="92075" bIns="46038"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Key Message: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88 TM A1 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143000" y="2362200"/>
            <a:ext cx="7010400" cy="22891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rgbClr val="FF0000"/>
                </a:solidFill>
                <a:cs typeface="Times New Roman" pitchFamily="18" charset="0"/>
              </a:rPr>
              <a:t>clear, concise, and powerful statement that influences others by effectively communicating a desired message</a:t>
            </a:r>
            <a:r>
              <a:rPr lang="en-US" sz="3000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400" smtClean="0">
                <a:latin typeface="Arial" charset="0"/>
              </a:rPr>
              <a:t>Knowledge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7620000" cy="838200"/>
          </a:xfrm>
        </p:spPr>
        <p:txBody>
          <a:bodyPr lIns="92075" tIns="46038" rIns="92075" bIns="46038"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Key Message: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88 TM A1 </a:t>
            </a:r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609600" y="2133600"/>
            <a:ext cx="6629400" cy="34178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Clear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:</a:t>
            </a:r>
            <a:r>
              <a:rPr lang="en-US" sz="2800">
                <a:cs typeface="Times New Roman" pitchFamily="18" charset="0"/>
              </a:rPr>
              <a:t/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marL="457200" indent="-457200">
              <a:spcBef>
                <a:spcPct val="50000"/>
              </a:spcBef>
            </a:pPr>
            <a:r>
              <a:rPr lang="en-US" sz="2800">
                <a:cs typeface="Times New Roman" pitchFamily="18" charset="0"/>
              </a:rPr>
              <a:t>	Is the message easily understood?</a:t>
            </a:r>
          </a:p>
          <a:p>
            <a:pPr marL="457200" indent="-457200">
              <a:spcBef>
                <a:spcPct val="50000"/>
              </a:spcBef>
            </a:pPr>
            <a:endParaRPr lang="en-US" sz="2800">
              <a:cs typeface="Times New Roman" pitchFamily="18" charset="0"/>
            </a:endParaRP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2400">
                <a:solidFill>
                  <a:srgbClr val="FFFF00"/>
                </a:solidFill>
                <a:cs typeface="Times New Roman" pitchFamily="18" charset="0"/>
              </a:rPr>
              <a:t>Could include facts, statistics, and examples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2400">
                <a:solidFill>
                  <a:srgbClr val="FFFF00"/>
                </a:solidFill>
                <a:cs typeface="Times New Roman" pitchFamily="18" charset="0"/>
              </a:rPr>
              <a:t>Avoid jargon</a:t>
            </a: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 </a:t>
            </a:r>
          </a:p>
        </p:txBody>
      </p:sp>
      <p:pic>
        <p:nvPicPr>
          <p:cNvPr id="20485" name="Picture 6" descr="MCj0431584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18288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400" smtClean="0">
                <a:latin typeface="Arial" charset="0"/>
              </a:rPr>
              <a:t>Knowledge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7620000" cy="762000"/>
          </a:xfrm>
        </p:spPr>
        <p:txBody>
          <a:bodyPr lIns="92075" tIns="46038" rIns="92075" bIns="46038"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Key Message: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88 TM A2 </a:t>
            </a: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838200" y="2133600"/>
            <a:ext cx="7543800" cy="27765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Concise: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 sz="2800">
                <a:solidFill>
                  <a:srgbClr val="FF0000"/>
                </a:solidFill>
                <a:cs typeface="Times New Roman" pitchFamily="18" charset="0"/>
              </a:rPr>
            </a:br>
            <a:endParaRPr lang="en-US" sz="2800">
              <a:solidFill>
                <a:srgbClr val="FF0000"/>
              </a:solidFill>
              <a:cs typeface="Times New Roman" pitchFamily="18" charset="0"/>
            </a:endParaRPr>
          </a:p>
          <a:p>
            <a:pPr marL="457200" indent="-457200">
              <a:spcBef>
                <a:spcPct val="50000"/>
              </a:spcBef>
            </a:pPr>
            <a:r>
              <a:rPr lang="en-US" sz="2800">
                <a:cs typeface="Times New Roman" pitchFamily="18" charset="0"/>
              </a:rPr>
              <a:t>	Is the message short and to the point?</a:t>
            </a:r>
          </a:p>
          <a:p>
            <a:pPr marL="457200" indent="-457200">
              <a:spcBef>
                <a:spcPct val="50000"/>
              </a:spcBef>
            </a:pPr>
            <a:endParaRPr lang="en-US" sz="2800">
              <a:cs typeface="Times New Roman" pitchFamily="18" charset="0"/>
            </a:endParaRP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2400">
                <a:solidFill>
                  <a:srgbClr val="FFFF00"/>
                </a:solidFill>
                <a:cs typeface="Times New Roman" pitchFamily="18" charset="0"/>
              </a:rPr>
              <a:t>Less than three sentences</a:t>
            </a:r>
            <a:endParaRPr lang="en-US" sz="2800">
              <a:solidFill>
                <a:srgbClr val="FFFF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400" smtClean="0">
                <a:latin typeface="Arial" charset="0"/>
              </a:rPr>
              <a:t>Knowledge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85800"/>
            <a:ext cx="7620000" cy="685800"/>
          </a:xfrm>
        </p:spPr>
        <p:txBody>
          <a:bodyPr lIns="92075" tIns="46038" rIns="92075" bIns="46038"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Key Message: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88 TM A3 </a:t>
            </a:r>
          </a:p>
        </p:txBody>
      </p:sp>
      <p:sp>
        <p:nvSpPr>
          <p:cNvPr id="24580" name="Text Box 5"/>
          <p:cNvSpPr txBox="1">
            <a:spLocks noChangeArrowheads="1"/>
          </p:cNvSpPr>
          <p:nvPr/>
        </p:nvSpPr>
        <p:spPr bwMode="auto">
          <a:xfrm>
            <a:off x="990600" y="1981200"/>
            <a:ext cx="6629400" cy="32035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Powerful: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 sz="2800">
                <a:solidFill>
                  <a:srgbClr val="FF0000"/>
                </a:solidFill>
                <a:cs typeface="Times New Roman" pitchFamily="18" charset="0"/>
              </a:rPr>
            </a:br>
            <a:endParaRPr lang="en-US" sz="2800">
              <a:solidFill>
                <a:srgbClr val="FF0000"/>
              </a:solidFill>
              <a:cs typeface="Times New Roman" pitchFamily="18" charset="0"/>
            </a:endParaRPr>
          </a:p>
          <a:p>
            <a:pPr marL="457200" indent="-457200"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	</a:t>
            </a:r>
            <a:r>
              <a:rPr lang="en-US" sz="2800">
                <a:cs typeface="Times New Roman" pitchFamily="18" charset="0"/>
              </a:rPr>
              <a:t>Will people remember the message?</a:t>
            </a:r>
          </a:p>
          <a:p>
            <a:pPr marL="457200" indent="-457200">
              <a:spcBef>
                <a:spcPct val="50000"/>
              </a:spcBef>
            </a:pPr>
            <a:endParaRPr lang="en-US" sz="2800">
              <a:cs typeface="Times New Roman" pitchFamily="18" charset="0"/>
            </a:endParaRP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2400">
                <a:solidFill>
                  <a:srgbClr val="FFFF00"/>
                </a:solidFill>
                <a:cs typeface="Times New Roman" pitchFamily="18" charset="0"/>
              </a:rPr>
              <a:t>Use vivid language that appeals to people’s emotions</a:t>
            </a: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400" smtClean="0">
                <a:latin typeface="Arial" charset="0"/>
              </a:rPr>
              <a:t>Knowledge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7620000" cy="762000"/>
          </a:xfrm>
        </p:spPr>
        <p:txBody>
          <a:bodyPr lIns="92075" tIns="46038" rIns="92075" bIns="46038"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Developing a Key Message 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</a:rPr>
              <a:t>HS 88 TM B 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609600" y="2057400"/>
            <a:ext cx="8305800" cy="30210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2800">
                <a:cs typeface="Times New Roman" pitchFamily="18" charset="0"/>
              </a:rPr>
              <a:t>What is the </a:t>
            </a: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overall message or vision to communicate? </a:t>
            </a:r>
          </a:p>
          <a:p>
            <a:pPr marL="457200" indent="-457200">
              <a:spcBef>
                <a:spcPct val="50000"/>
              </a:spcBef>
            </a:pPr>
            <a:endParaRPr lang="en-US" sz="2800" b="1">
              <a:solidFill>
                <a:srgbClr val="FFFF00"/>
              </a:solidFill>
              <a:cs typeface="Times New Roman" pitchFamily="18" charset="0"/>
            </a:endParaRPr>
          </a:p>
          <a:p>
            <a:pPr marL="457200" indent="-457200">
              <a:spcBef>
                <a:spcPct val="50000"/>
              </a:spcBef>
            </a:pPr>
            <a:r>
              <a:rPr lang="en-US" sz="2800">
                <a:cs typeface="Times New Roman" pitchFamily="18" charset="0"/>
              </a:rPr>
              <a:t>2.  </a:t>
            </a: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Who is the audience?</a:t>
            </a:r>
            <a:br>
              <a:rPr lang="en-US" sz="2800">
                <a:solidFill>
                  <a:srgbClr val="FFFF00"/>
                </a:solidFill>
                <a:cs typeface="Times New Roman" pitchFamily="18" charset="0"/>
              </a:rPr>
            </a:br>
            <a:r>
              <a:rPr lang="en-US" sz="2800">
                <a:cs typeface="Times New Roman" pitchFamily="18" charset="0"/>
              </a:rPr>
              <a:t> - </a:t>
            </a:r>
            <a:r>
              <a:rPr lang="en-US" sz="2400">
                <a:cs typeface="Times New Roman" pitchFamily="18" charset="0"/>
              </a:rPr>
              <a:t>Know their demographics, needs, interests, and attitudes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400" smtClean="0">
                <a:latin typeface="Arial" charset="0"/>
              </a:rPr>
              <a:t>Knowledge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7620000" cy="762000"/>
          </a:xfrm>
        </p:spPr>
        <p:txBody>
          <a:bodyPr lIns="92075" tIns="46038" rIns="92075" bIns="46038"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Developing a Key Message 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</a:rPr>
              <a:t>HS 88 TM B 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685800" y="2133600"/>
            <a:ext cx="8305800" cy="2870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endParaRPr lang="en-US" sz="2800">
              <a:cs typeface="Times New Roman" pitchFamily="18" charset="0"/>
            </a:endParaRPr>
          </a:p>
          <a:p>
            <a:pPr marL="457200" indent="-457200">
              <a:spcBef>
                <a:spcPct val="50000"/>
              </a:spcBef>
            </a:pPr>
            <a:r>
              <a:rPr lang="en-US" sz="2800">
                <a:cs typeface="Times New Roman" pitchFamily="18" charset="0"/>
              </a:rPr>
              <a:t>3. What </a:t>
            </a: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motivates or influences</a:t>
            </a:r>
            <a:r>
              <a:rPr lang="en-US" sz="2800">
                <a:cs typeface="Times New Roman" pitchFamily="18" charset="0"/>
              </a:rPr>
              <a:t> this audience?</a:t>
            </a:r>
          </a:p>
          <a:p>
            <a:pPr marL="457200" indent="-457200">
              <a:spcBef>
                <a:spcPct val="50000"/>
              </a:spcBef>
            </a:pPr>
            <a:endParaRPr lang="en-US" sz="2800">
              <a:cs typeface="Times New Roman" pitchFamily="18" charset="0"/>
            </a:endParaRPr>
          </a:p>
          <a:p>
            <a:pPr marL="457200" indent="-457200">
              <a:spcBef>
                <a:spcPct val="50000"/>
              </a:spcBef>
            </a:pPr>
            <a:r>
              <a:rPr lang="en-US" sz="2800">
                <a:cs typeface="Times New Roman" pitchFamily="18" charset="0"/>
              </a:rPr>
              <a:t>4. What clear, concise, and powerful </a:t>
            </a: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key message(s) would work best?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400" smtClean="0">
                <a:latin typeface="Arial" charset="0"/>
              </a:rPr>
              <a:t>Knowledge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7620000" cy="762000"/>
          </a:xfrm>
        </p:spPr>
        <p:txBody>
          <a:bodyPr lIns="92075" tIns="46038" rIns="92075" bIns="46038"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Using Key Messages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Review</a:t>
            </a:r>
          </a:p>
          <a:p>
            <a:r>
              <a:rPr lang="en-US" sz="1200" b="1">
                <a:solidFill>
                  <a:srgbClr val="000000"/>
                </a:solidFill>
              </a:rPr>
              <a:t>HS 88 Assess 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685800" y="2133600"/>
            <a:ext cx="83058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endParaRPr lang="en-US" sz="2800">
              <a:cs typeface="Times New Roman" pitchFamily="18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609600" y="2438400"/>
            <a:ext cx="7924800" cy="30130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r>
              <a:rPr kumimoji="1" lang="en-US" sz="2400"/>
              <a:t>___________________1. Will people remember the 					message.</a:t>
            </a:r>
            <a:br>
              <a:rPr kumimoji="1" lang="en-US" sz="2400"/>
            </a:br>
            <a:r>
              <a:rPr kumimoji="1" lang="en-US" sz="2400"/>
              <a:t/>
            </a:r>
            <a:br>
              <a:rPr kumimoji="1" lang="en-US" sz="2400"/>
            </a:br>
            <a:r>
              <a:rPr kumimoji="1" lang="en-US" sz="2400"/>
              <a:t>___________________2. Is the message easily 					understood.</a:t>
            </a:r>
            <a:br>
              <a:rPr kumimoji="1" lang="en-US" sz="2400"/>
            </a:br>
            <a:r>
              <a:rPr kumimoji="1" lang="en-US" sz="2400"/>
              <a:t/>
            </a:r>
            <a:br>
              <a:rPr kumimoji="1" lang="en-US" sz="2400"/>
            </a:br>
            <a:r>
              <a:rPr kumimoji="1" lang="en-US" sz="2400"/>
              <a:t>___________________3. Is the message short and to 				the point.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Refined">
  <a:themeElements>
    <a:clrScheme name="Refined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efine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B2FD1F-9427-4417-A626-4D9B5F27A2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B1554A7-EF85-4DAC-968B-A58DA112D9BE}">
  <ds:schemaRefs>
    <ds:schemaRef ds:uri="http://schemas.microsoft.com/office/2006/metadata/properties"/>
    <ds:schemaRef ds:uri="7d75d6f9-8bd4-4602-97a0-53722360a9f2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A2C3F90-CB11-43A4-BDC1-093D2D465C0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141</TotalTime>
  <Words>171</Words>
  <Application>Microsoft Office PowerPoint</Application>
  <PresentationFormat>On-screen Show (4:3)</PresentationFormat>
  <Paragraphs>64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Brush Script MT</vt:lpstr>
      <vt:lpstr>Times New Roman</vt:lpstr>
      <vt:lpstr>Wingdings</vt:lpstr>
      <vt:lpstr>Refined</vt:lpstr>
      <vt:lpstr>Using Key Messages</vt:lpstr>
      <vt:lpstr>Key Message:</vt:lpstr>
      <vt:lpstr>Key Message:</vt:lpstr>
      <vt:lpstr>Key Message:</vt:lpstr>
      <vt:lpstr>Key Message:</vt:lpstr>
      <vt:lpstr>Developing a Key Message </vt:lpstr>
      <vt:lpstr>Developing a Key Message </vt:lpstr>
      <vt:lpstr>Using Key Messages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11</cp:revision>
  <cp:lastPrinted>1601-01-01T00:00:00Z</cp:lastPrinted>
  <dcterms:created xsi:type="dcterms:W3CDTF">2003-11-25T06:13:37Z</dcterms:created>
  <dcterms:modified xsi:type="dcterms:W3CDTF">2018-07-09T19:21:17Z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