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3"/>
  </p:notesMasterIdLst>
  <p:handoutMasterIdLst>
    <p:handoutMasterId r:id="rId14"/>
  </p:handoutMasterIdLst>
  <p:sldIdLst>
    <p:sldId id="263" r:id="rId5"/>
    <p:sldId id="261" r:id="rId6"/>
    <p:sldId id="259" r:id="rId7"/>
    <p:sldId id="264" r:id="rId8"/>
    <p:sldId id="265" r:id="rId9"/>
    <p:sldId id="262" r:id="rId10"/>
    <p:sldId id="266" r:id="rId11"/>
    <p:sldId id="267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D529AFED-653D-48E9-809F-03960E5EDAC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22B1610-3A49-4DF5-89DD-615769CB723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7F707A-60AD-4459-944C-61BD021F55BC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BA51F7-E1D3-4626-9231-38CB59B67373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B281AE-92EE-4EA1-A55A-A273E507B75B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225F82-9CD9-4FDB-A90F-CBF8A4CE445F}" type="slidenum">
              <a:rPr lang="en-US"/>
              <a:pPr/>
              <a:t>4</a:t>
            </a:fld>
            <a:endParaRPr lang="en-US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FC25A1-52E2-427B-90D2-237FA5950BFD}" type="slidenum">
              <a:rPr lang="en-US"/>
              <a:pPr/>
              <a:t>5</a:t>
            </a:fld>
            <a:endParaRPr lang="en-US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9D4ADD-D9BB-4A99-93E2-E3C5A743219F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6C6F53-B1CC-485E-BFD7-66A6BD1FC53B}" type="slidenum">
              <a:rPr lang="en-US"/>
              <a:pPr/>
              <a:t>7</a:t>
            </a:fld>
            <a:endParaRPr 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8F3178-93FD-4143-B19F-F974A0F68915}" type="slidenum">
              <a:rPr lang="en-US"/>
              <a:pPr/>
              <a:t>8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82947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2948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2949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9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55" name="Rectangle 11"/>
          <p:cNvSpPr>
            <a:spLocks noChangeArrowheads="1"/>
          </p:cNvSpPr>
          <p:nvPr/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7056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8192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192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192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543800" cy="17526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>
                <a:cs typeface="Times New Roman" pitchFamily="18" charset="0"/>
              </a:rPr>
              <a:t>Presentation Tips:</a:t>
            </a:r>
            <a:r>
              <a:rPr lang="en-US" b="1">
                <a:cs typeface="Times New Roman" pitchFamily="18" charset="0"/>
              </a:rPr>
              <a:t/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Voice and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“Non-Verbals”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038600"/>
            <a:ext cx="7239000" cy="990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>
                <a:cs typeface="Times New Roman" pitchFamily="18" charset="0"/>
              </a:rPr>
              <a:t>How do I </a:t>
            </a:r>
            <a:r>
              <a:rPr lang="en-US">
                <a:cs typeface="Times New Roman" pitchFamily="18" charset="0"/>
              </a:rPr>
              <a:t>effectively communicate</a:t>
            </a:r>
            <a:r>
              <a:rPr lang="en-US" b="1">
                <a:cs typeface="Times New Roman" pitchFamily="18" charset="0"/>
              </a:rPr>
              <a:t> with others to accomplish the vision?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0" y="6218238"/>
            <a:ext cx="1524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cs typeface="Times New Roman" pitchFamily="18" charset="0"/>
              </a:rPr>
              <a:t>Stage Three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  <a:cs typeface="Times New Roman" pitchFamily="18" charset="0"/>
              </a:rPr>
              <a:t>of Development DO 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457200" y="6019800"/>
            <a:ext cx="6064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219200" y="914400"/>
            <a:ext cx="6629400" cy="4724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6200" b="1">
                <a:cs typeface="Times New Roman" pitchFamily="18" charset="0"/>
              </a:rPr>
              <a:t>Audience boredom is </a:t>
            </a:r>
            <a:r>
              <a:rPr lang="en-US" sz="6200" b="1">
                <a:solidFill>
                  <a:srgbClr val="FF0000"/>
                </a:solidFill>
                <a:cs typeface="Times New Roman" pitchFamily="18" charset="0"/>
              </a:rPr>
              <a:t>not </a:t>
            </a:r>
            <a:br>
              <a:rPr lang="en-US" sz="62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6200" b="1">
                <a:solidFill>
                  <a:srgbClr val="FF0000"/>
                </a:solidFill>
                <a:cs typeface="Times New Roman" pitchFamily="18" charset="0"/>
              </a:rPr>
              <a:t>a choice</a:t>
            </a:r>
            <a:r>
              <a:rPr lang="en-US" sz="6200" b="1">
                <a:cs typeface="Times New Roman" pitchFamily="18" charset="0"/>
              </a:rPr>
              <a:t>, </a:t>
            </a:r>
            <a:br>
              <a:rPr lang="en-US" sz="6200" b="1">
                <a:cs typeface="Times New Roman" pitchFamily="18" charset="0"/>
              </a:rPr>
            </a:br>
            <a:r>
              <a:rPr lang="en-US" sz="6200" b="1">
                <a:solidFill>
                  <a:srgbClr val="FFFF00"/>
                </a:solidFill>
                <a:cs typeface="Times New Roman" pitchFamily="18" charset="0"/>
              </a:rPr>
              <a:t>Use your body, face, eyes </a:t>
            </a:r>
            <a:br>
              <a:rPr lang="en-US" sz="62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6200" b="1">
                <a:solidFill>
                  <a:srgbClr val="FFFF00"/>
                </a:solidFill>
                <a:cs typeface="Times New Roman" pitchFamily="18" charset="0"/>
              </a:rPr>
              <a:t>and voice.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Interest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90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620000" cy="1276350"/>
          </a:xfrm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Monotone: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477000"/>
            <a:ext cx="10398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 </a:t>
            </a:r>
          </a:p>
        </p:txBody>
      </p:sp>
      <p:sp>
        <p:nvSpPr>
          <p:cNvPr id="6656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209800"/>
            <a:ext cx="8153400" cy="19431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3600" b="1"/>
              <a:t>a vocal utterance or series of speech sounds in one unvaried tone.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620000" cy="127635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Components of Effective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Vocal Delivery 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76400"/>
            <a:ext cx="7620000" cy="4495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lphaU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Variation: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en-US" sz="2800" b="1">
                <a:cs typeface="Times New Roman" pitchFamily="18" charset="0"/>
              </a:rPr>
              <a:t>	changing one’s volume, rate, and/or pitch to add impact and stress certain words or phrases.</a:t>
            </a:r>
          </a:p>
          <a:p>
            <a:pPr marL="533400" indent="-533400" algn="ctr">
              <a:buFont typeface="Wingdings" pitchFamily="2" charset="2"/>
              <a:buNone/>
            </a:pPr>
            <a:endParaRPr lang="en-US" sz="2800" b="1">
              <a:cs typeface="Times New Roman" pitchFamily="18" charset="0"/>
            </a:endParaRPr>
          </a:p>
          <a:p>
            <a:pPr marL="914400" lvl="1" indent="-457200">
              <a:buClr>
                <a:srgbClr val="FF0000"/>
              </a:buClr>
              <a:buFontTx/>
              <a:buAutoNum type="arabicParenR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Volume - </a:t>
            </a:r>
            <a:r>
              <a:rPr lang="en-US" sz="2400" b="1">
                <a:cs typeface="Times New Roman" pitchFamily="18" charset="0"/>
              </a:rPr>
              <a:t>the </a:t>
            </a:r>
            <a:r>
              <a:rPr lang="en-US" sz="2400">
                <a:cs typeface="Times New Roman" pitchFamily="18" charset="0"/>
              </a:rPr>
              <a:t>intensity</a:t>
            </a:r>
            <a:r>
              <a:rPr lang="en-US" sz="2400" b="1">
                <a:cs typeface="Times New Roman" pitchFamily="18" charset="0"/>
              </a:rPr>
              <a:t> of speech tones: loud, soft</a:t>
            </a:r>
          </a:p>
          <a:p>
            <a:pPr marL="914400" lvl="1" indent="-457200">
              <a:buClr>
                <a:srgbClr val="FF0000"/>
              </a:buClr>
              <a:buFont typeface="Wingdings" pitchFamily="2" charset="2"/>
              <a:buAutoNum type="arabicParenR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Rate</a:t>
            </a:r>
            <a:r>
              <a:rPr lang="en-US" sz="2400" b="1">
                <a:cs typeface="Times New Roman" pitchFamily="18" charset="0"/>
              </a:rPr>
              <a:t> - the </a:t>
            </a:r>
            <a:r>
              <a:rPr lang="en-US" sz="2400">
                <a:cs typeface="Times New Roman" pitchFamily="18" charset="0"/>
              </a:rPr>
              <a:t>speed</a:t>
            </a:r>
            <a:r>
              <a:rPr lang="en-US" sz="2400" b="1">
                <a:cs typeface="Times New Roman" pitchFamily="18" charset="0"/>
              </a:rPr>
              <a:t> at which one talks: fast, slow</a:t>
            </a:r>
          </a:p>
          <a:p>
            <a:pPr marL="914400" lvl="1" indent="-457200">
              <a:buClr>
                <a:srgbClr val="FF0000"/>
              </a:buClr>
              <a:buFontTx/>
              <a:buAutoNum type="arabicParenR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Pitch</a:t>
            </a:r>
            <a:r>
              <a:rPr lang="en-US" sz="2400" b="1">
                <a:cs typeface="Times New Roman" pitchFamily="18" charset="0"/>
              </a:rPr>
              <a:t> - the </a:t>
            </a:r>
            <a:r>
              <a:rPr lang="en-US" sz="2400">
                <a:cs typeface="Times New Roman" pitchFamily="18" charset="0"/>
              </a:rPr>
              <a:t>tone</a:t>
            </a:r>
            <a:r>
              <a:rPr lang="en-US" sz="2400" b="1">
                <a:cs typeface="Times New Roman" pitchFamily="18" charset="0"/>
              </a:rPr>
              <a:t> of vocal sounds: high, low</a:t>
            </a:r>
          </a:p>
          <a:p>
            <a:pPr marL="533400" indent="-533400">
              <a:buFontTx/>
              <a:buNone/>
            </a:pPr>
            <a:endParaRPr lang="en-US" sz="2800" b="1">
              <a:cs typeface="Times New Roman" pitchFamily="18" charset="0"/>
            </a:endParaRP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620000" cy="127635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Components of Effective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Vocal Delivery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828800"/>
            <a:ext cx="6934200" cy="4419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None/>
            </a:pPr>
            <a:endParaRPr lang="en-US" sz="26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lphaUcPeriod" startAt="2"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Enunciation:</a:t>
            </a:r>
          </a:p>
          <a:p>
            <a:pPr marL="533400" indent="-533400">
              <a:buClr>
                <a:schemeClr val="tx1"/>
              </a:buClr>
              <a:buFontTx/>
              <a:buNone/>
            </a:pPr>
            <a:endParaRPr lang="en-US" sz="3200" b="1">
              <a:solidFill>
                <a:srgbClr val="FFFF00"/>
              </a:solidFill>
              <a:cs typeface="Times New Roman" pitchFamily="18" charset="0"/>
            </a:endParaRPr>
          </a:p>
          <a:p>
            <a:pPr marL="533400" indent="-533400" algn="ctr">
              <a:buClr>
                <a:schemeClr val="tx1"/>
              </a:buClr>
              <a:buFontTx/>
              <a:buNone/>
            </a:pPr>
            <a:r>
              <a:rPr lang="en-US" sz="2800" b="1">
                <a:cs typeface="Times New Roman" pitchFamily="18" charset="0"/>
              </a:rPr>
              <a:t>	</a:t>
            </a:r>
            <a:r>
              <a:rPr lang="en-US" sz="3600" b="1">
                <a:cs typeface="Times New Roman" pitchFamily="18" charset="0"/>
              </a:rPr>
              <a:t>the distinctness of sounds, speaking clearly  </a:t>
            </a:r>
          </a:p>
        </p:txBody>
      </p:sp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20000" cy="127635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Components</a:t>
            </a:r>
            <a:r>
              <a:rPr lang="en-US">
                <a:cs typeface="Times New Roman" pitchFamily="18" charset="0"/>
              </a:rPr>
              <a:t> of Effective</a:t>
            </a:r>
            <a:br>
              <a:rPr lang="en-US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Vocal Delivery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7848600" cy="4419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lphaUcPeriod" startAt="3"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Pronunciation:</a:t>
            </a:r>
          </a:p>
          <a:p>
            <a:pPr marL="533400" indent="-533400" algn="ctr">
              <a:buClr>
                <a:schemeClr val="tx1"/>
              </a:buClr>
              <a:buFontTx/>
              <a:buNone/>
            </a:pPr>
            <a:r>
              <a:rPr lang="en-US" sz="2800" b="1">
                <a:cs typeface="Times New Roman" pitchFamily="18" charset="0"/>
              </a:rPr>
              <a:t>	saying the word correctly as the dictionary would suggest</a:t>
            </a:r>
          </a:p>
          <a:p>
            <a:pPr marL="533400" indent="-533400">
              <a:buClr>
                <a:schemeClr val="tx1"/>
              </a:buClr>
              <a:buFontTx/>
              <a:buAutoNum type="alphaUcPeriod" startAt="3"/>
            </a:pP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lphaUcPeriod" startAt="4"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Enthusiasm:</a:t>
            </a:r>
          </a:p>
          <a:p>
            <a:pPr marL="533400" indent="-533400" algn="ctr">
              <a:buClr>
                <a:schemeClr val="tx1"/>
              </a:buClr>
              <a:buFontTx/>
              <a:buNone/>
            </a:pPr>
            <a:r>
              <a:rPr lang="en-US" sz="2800" b="1">
                <a:cs typeface="Times New Roman" pitchFamily="18" charset="0"/>
              </a:rPr>
              <a:t>	the strong, positive feeling shown for a topic</a:t>
            </a:r>
          </a:p>
          <a:p>
            <a:pPr marL="533400" indent="-533400">
              <a:buClr>
                <a:schemeClr val="tx1"/>
              </a:buClr>
              <a:buFontTx/>
              <a:buNone/>
            </a:pPr>
            <a:endParaRPr lang="en-US" sz="2800" b="1">
              <a:cs typeface="Times New Roman" pitchFamily="18" charset="0"/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20000" cy="127635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Components</a:t>
            </a:r>
            <a:r>
              <a:rPr lang="en-US">
                <a:cs typeface="Times New Roman" pitchFamily="18" charset="0"/>
              </a:rPr>
              <a:t> of Effective</a:t>
            </a:r>
            <a:br>
              <a:rPr lang="en-US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Vocal Delivery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7848600" cy="4419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None/>
            </a:pP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lphaUcPeriod" startAt="5"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Pauses:</a:t>
            </a:r>
          </a:p>
          <a:p>
            <a:pPr marL="533400" indent="-533400">
              <a:buClr>
                <a:schemeClr val="tx1"/>
              </a:buClr>
              <a:buFontTx/>
              <a:buNone/>
            </a:pP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None/>
            </a:pPr>
            <a:r>
              <a:rPr lang="en-US" sz="2800" b="1">
                <a:cs typeface="Times New Roman" pitchFamily="18" charset="0"/>
              </a:rPr>
              <a:t>	use to add emphasis or create suspense</a:t>
            </a:r>
          </a:p>
          <a:p>
            <a:pPr marL="914400" lvl="1" indent="-457200">
              <a:buClr>
                <a:schemeClr val="tx1"/>
              </a:buClr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Vocalized Pauses</a:t>
            </a:r>
            <a:r>
              <a:rPr lang="en-US" sz="2400" b="1">
                <a:cs typeface="Times New Roman" pitchFamily="18" charset="0"/>
              </a:rPr>
              <a:t>—</a:t>
            </a:r>
            <a:r>
              <a:rPr lang="en-US" sz="2400">
                <a:cs typeface="Times New Roman" pitchFamily="18" charset="0"/>
              </a:rPr>
              <a:t>filler words</a:t>
            </a:r>
            <a:r>
              <a:rPr lang="en-US" sz="2400" b="1">
                <a:cs typeface="Times New Roman" pitchFamily="18" charset="0"/>
              </a:rPr>
              <a:t> such as “and, like, uh, um, well, you know”  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000" b="1">
                <a:cs typeface="Times New Roman" pitchFamily="18" charset="0"/>
              </a:rPr>
              <a:t>Components of Effective</a:t>
            </a:r>
            <a:br>
              <a:rPr lang="en-US" sz="4000" b="1">
                <a:cs typeface="Times New Roman" pitchFamily="18" charset="0"/>
              </a:rPr>
            </a:br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Non-Verbal</a:t>
            </a:r>
            <a:r>
              <a:rPr lang="en-US" sz="4000" b="1">
                <a:cs typeface="Times New Roman" pitchFamily="18" charset="0"/>
              </a:rPr>
              <a:t> Delivery 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en-US" sz="2500" b="1">
              <a:cs typeface="Times New Roman" pitchFamily="18" charset="0"/>
            </a:endParaRPr>
          </a:p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300" b="1">
                <a:solidFill>
                  <a:srgbClr val="FFFF00"/>
                </a:solidFill>
              </a:rPr>
              <a:t>Appearance</a:t>
            </a:r>
          </a:p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300" b="1">
                <a:solidFill>
                  <a:srgbClr val="FFFF00"/>
                </a:solidFill>
              </a:rPr>
              <a:t>Eye Contact</a:t>
            </a:r>
          </a:p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300" b="1">
                <a:solidFill>
                  <a:srgbClr val="FFFF00"/>
                </a:solidFill>
              </a:rPr>
              <a:t>Facial Expressions</a:t>
            </a:r>
          </a:p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300" b="1">
                <a:solidFill>
                  <a:srgbClr val="FFFF00"/>
                </a:solidFill>
              </a:rPr>
              <a:t>Gestures</a:t>
            </a:r>
          </a:p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300" b="1">
                <a:solidFill>
                  <a:srgbClr val="FFFF00"/>
                </a:solidFill>
              </a:rPr>
              <a:t>Movement/Posture</a:t>
            </a:r>
          </a:p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300" b="1">
                <a:solidFill>
                  <a:srgbClr val="FFFF00"/>
                </a:solidFill>
              </a:rPr>
              <a:t>Pauses</a:t>
            </a:r>
          </a:p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300" b="1">
                <a:solidFill>
                  <a:srgbClr val="FFFF00"/>
                </a:solidFill>
              </a:rPr>
              <a:t>Variation</a:t>
            </a:r>
            <a:r>
              <a:rPr lang="en-US" sz="23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038600" y="1828800"/>
            <a:ext cx="4800600" cy="40386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>    _______5. Adds impact and  			clarity</a:t>
            </a:r>
            <a:br>
              <a:rPr lang="en-US" sz="2300"/>
            </a:br>
            <a:endParaRPr lang="en-US" sz="23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>	_______6. Shows your emotions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>	</a:t>
            </a:r>
            <a:br>
              <a:rPr lang="en-US" sz="2300"/>
            </a:br>
            <a:r>
              <a:rPr lang="en-US" sz="2300"/>
              <a:t>_______7. Builds connection</a:t>
            </a:r>
            <a:br>
              <a:rPr lang="en-US" sz="2300"/>
            </a:br>
            <a:endParaRPr lang="en-US" sz="23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>	_______8. Displays confidence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/>
            </a:r>
            <a:br>
              <a:rPr lang="en-US" sz="2300"/>
            </a:br>
            <a:r>
              <a:rPr lang="en-US" sz="2300"/>
              <a:t>_______9. Creates professional 			image</a:t>
            </a:r>
            <a:br>
              <a:rPr lang="en-US" sz="2300"/>
            </a:br>
            <a:r>
              <a:rPr lang="en-US" sz="2300"/>
              <a:t/>
            </a:r>
            <a:br>
              <a:rPr lang="en-US" sz="2300"/>
            </a:br>
            <a:endParaRPr lang="en-US" sz="2300"/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Review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90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5A88B7-7294-4808-B8DE-A54E1FD14F15}">
  <ds:schemaRefs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7d75d6f9-8bd4-4602-97a0-53722360a9f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BA10829-BDC3-4C1E-AD73-4AFCF6962D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C1F11E-5E40-4A4C-8648-7DDD323C65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602</TotalTime>
  <Words>131</Words>
  <Application>Microsoft Office PowerPoint</Application>
  <PresentationFormat>On-screen Show (4:3)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Brush Script MT</vt:lpstr>
      <vt:lpstr>Times New Roman</vt:lpstr>
      <vt:lpstr>Wingdings</vt:lpstr>
      <vt:lpstr>Refined</vt:lpstr>
      <vt:lpstr>Presentation Tips: Voice and  “Non-Verbals” </vt:lpstr>
      <vt:lpstr>Audience boredom is not  a choice,  Use your body, face, eyes  and voice.</vt:lpstr>
      <vt:lpstr>Monotone: </vt:lpstr>
      <vt:lpstr>Components of Effective Vocal Delivery </vt:lpstr>
      <vt:lpstr>Components of Effective Vocal Delivery </vt:lpstr>
      <vt:lpstr>Components of Effective Vocal Delivery </vt:lpstr>
      <vt:lpstr>Components of Effective Vocal Delivery </vt:lpstr>
      <vt:lpstr>Components of Effective Non-Verbal Delivery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15</cp:revision>
  <cp:lastPrinted>1601-01-01T00:00:00Z</cp:lastPrinted>
  <dcterms:created xsi:type="dcterms:W3CDTF">2003-11-25T06:13:37Z</dcterms:created>
  <dcterms:modified xsi:type="dcterms:W3CDTF">2018-07-09T19:22:00Z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