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notesMasterIdLst>
    <p:notesMasterId r:id="rId12"/>
  </p:notesMasterIdLst>
  <p:handoutMasterIdLst>
    <p:handoutMasterId r:id="rId13"/>
  </p:handoutMasterIdLst>
  <p:sldIdLst>
    <p:sldId id="256" r:id="rId5"/>
    <p:sldId id="257" r:id="rId6"/>
    <p:sldId id="260" r:id="rId7"/>
    <p:sldId id="261" r:id="rId8"/>
    <p:sldId id="262" r:id="rId9"/>
    <p:sldId id="263" r:id="rId10"/>
    <p:sldId id="259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DB92BE6B-BC72-4288-9E64-7C72A617C7B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10D79389-7ADF-4C9D-9004-B37DF5473B9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B62301-0273-41EF-980F-E705FAA6FCC5}" type="slidenum">
              <a:rPr lang="en-US"/>
              <a:pPr/>
              <a:t>1</a:t>
            </a:fld>
            <a:endParaRPr lang="en-US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5C29C6-7D11-463A-929B-FBD57ADA4166}" type="slidenum">
              <a:rPr lang="en-US"/>
              <a:pPr/>
              <a:t>2</a:t>
            </a:fld>
            <a:endParaRPr lang="en-US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9D80C9-4181-4852-A523-0B240FBBE6AF}" type="slidenum">
              <a:rPr lang="en-US"/>
              <a:pPr/>
              <a:t>3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1007E9-9B02-46C2-BE6F-52445A74AC2C}" type="slidenum">
              <a:rPr lang="en-US"/>
              <a:pPr/>
              <a:t>4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7E9D26-2C31-4BED-9DA1-06672471A59A}" type="slidenum">
              <a:rPr lang="en-US"/>
              <a:pPr/>
              <a:t>5</a:t>
            </a:fld>
            <a:endParaRPr lang="en-US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8D0899-C6FB-4BC3-A5CF-AC53D9EB105A}" type="slidenum">
              <a:rPr lang="en-US"/>
              <a:pPr/>
              <a:t>6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881168-3867-4A0E-B8A4-18F2D8D4BC09}" type="slidenum">
              <a:rPr lang="en-US"/>
              <a:pPr/>
              <a:t>7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754" name="Group 2"/>
          <p:cNvGrpSpPr>
            <a:grpSpLocks/>
          </p:cNvGrpSpPr>
          <p:nvPr/>
        </p:nvGrpSpPr>
        <p:grpSpPr bwMode="auto">
          <a:xfrm>
            <a:off x="381000" y="457200"/>
            <a:ext cx="8397875" cy="5562600"/>
            <a:chOff x="240" y="288"/>
            <a:chExt cx="5290" cy="3504"/>
          </a:xfrm>
        </p:grpSpPr>
        <p:sp>
          <p:nvSpPr>
            <p:cNvPr id="74755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4756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4757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4758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 anchorCtr="1"/>
          <a:lstStyle>
            <a:lvl1pPr algn="ctr">
              <a:defRPr sz="6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4763" name="Rectangle 11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8450" y="473075"/>
            <a:ext cx="2038350" cy="5394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473075"/>
            <a:ext cx="5962650" cy="5394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73075"/>
            <a:ext cx="8153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828800"/>
            <a:ext cx="81534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" y="3924300"/>
            <a:ext cx="81534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5532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730" name="Group 2"/>
          <p:cNvGrpSpPr>
            <a:grpSpLocks/>
          </p:cNvGrpSpPr>
          <p:nvPr/>
        </p:nvGrpSpPr>
        <p:grpSpPr bwMode="auto">
          <a:xfrm>
            <a:off x="228600" y="228600"/>
            <a:ext cx="8686800" cy="5943600"/>
            <a:chOff x="144" y="144"/>
            <a:chExt cx="5472" cy="3744"/>
          </a:xfrm>
        </p:grpSpPr>
        <p:sp>
          <p:nvSpPr>
            <p:cNvPr id="73731" name="Rectangle 3"/>
            <p:cNvSpPr>
              <a:spLocks noChangeArrowheads="1"/>
            </p:cNvSpPr>
            <p:nvPr/>
          </p:nvSpPr>
          <p:spPr bwMode="auto">
            <a:xfrm>
              <a:off x="144" y="144"/>
              <a:ext cx="5472" cy="3744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3732" name="Rectangle 4"/>
            <p:cNvSpPr>
              <a:spLocks noChangeArrowheads="1"/>
            </p:cNvSpPr>
            <p:nvPr/>
          </p:nvSpPr>
          <p:spPr bwMode="blackWhite">
            <a:xfrm>
              <a:off x="193" y="193"/>
              <a:ext cx="5373" cy="36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3733" name="Line 5"/>
            <p:cNvSpPr>
              <a:spLocks noChangeShapeType="1"/>
            </p:cNvSpPr>
            <p:nvPr/>
          </p:nvSpPr>
          <p:spPr bwMode="auto">
            <a:xfrm>
              <a:off x="336" y="1092"/>
              <a:ext cx="5136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373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473075"/>
            <a:ext cx="8153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373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828800"/>
            <a:ext cx="8153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3737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5532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b="1">
                <a:solidFill>
                  <a:srgbClr val="FF0000"/>
                </a:solidFill>
                <a:latin typeface="Brush Script MT" pitchFamily="66" charset="0"/>
              </a:defRPr>
            </a:lvl1pPr>
          </a:lstStyle>
          <a:p>
            <a:r>
              <a:rPr lang="en-US"/>
              <a:t>Life</a:t>
            </a:r>
            <a:r>
              <a:rPr lang="en-US" sz="1400"/>
              <a:t>Knowledge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dt="0"/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1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752600"/>
            <a:ext cx="7543800" cy="1600200"/>
          </a:xfrm>
          <a:noFill/>
          <a:ln/>
        </p:spPr>
        <p:txBody>
          <a:bodyPr lIns="92075" tIns="46038" rIns="92075" bIns="46038" anchorCtr="0"/>
          <a:lstStyle/>
          <a:p>
            <a:r>
              <a:rPr lang="en-US" sz="6800"/>
              <a:t>Presentation Tips:</a:t>
            </a:r>
            <a:br>
              <a:rPr lang="en-US" sz="6800"/>
            </a:br>
            <a:r>
              <a:rPr lang="en-US" sz="6800"/>
              <a:t>Visual Aids</a:t>
            </a:r>
            <a:r>
              <a:rPr lang="en-US"/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733800"/>
            <a:ext cx="6324600" cy="20574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 b="1">
                <a:solidFill>
                  <a:srgbClr val="FF0000"/>
                </a:solidFill>
              </a:rPr>
              <a:t>How do I effectively communicate with others to accomplish the vision?</a:t>
            </a:r>
          </a:p>
          <a:p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0" y="6218238"/>
            <a:ext cx="13716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Stage Three </a:t>
            </a:r>
          </a:p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of Development</a:t>
            </a:r>
            <a:br>
              <a:rPr lang="en-US" sz="1200" b="1">
                <a:solidFill>
                  <a:srgbClr val="000000"/>
                </a:solidFill>
              </a:rPr>
            </a:br>
            <a:r>
              <a:rPr lang="en-US" sz="1200" b="1">
                <a:solidFill>
                  <a:srgbClr val="000000"/>
                </a:solidFill>
              </a:rPr>
              <a:t>DO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81000" y="6019800"/>
            <a:ext cx="606425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92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530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Interest 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Approach </a:t>
            </a:r>
          </a:p>
        </p:txBody>
      </p:sp>
      <p:sp>
        <p:nvSpPr>
          <p:cNvPr id="5212" name="PubCross"/>
          <p:cNvSpPr>
            <a:spLocks noEditPoints="1" noChangeArrowheads="1"/>
          </p:cNvSpPr>
          <p:nvPr/>
        </p:nvSpPr>
        <p:spPr bwMode="auto">
          <a:xfrm>
            <a:off x="5410200" y="1981200"/>
            <a:ext cx="2895600" cy="3124200"/>
          </a:xfrm>
          <a:custGeom>
            <a:avLst/>
            <a:gdLst>
              <a:gd name="G0" fmla="+- 0 0 0"/>
              <a:gd name="G1" fmla="+- 5400 0 0"/>
              <a:gd name="G2" fmla="+- 21600 0 5400"/>
              <a:gd name="G3" fmla="+- 5400 0 0"/>
              <a:gd name="G4" fmla="+- 21600 0 5400"/>
              <a:gd name="T0" fmla="*/ 10800 w 21600"/>
              <a:gd name="T1" fmla="*/ 0 h 21600"/>
              <a:gd name="T2" fmla="*/ 0 w 21600"/>
              <a:gd name="T3" fmla="*/ 10800 h 21600"/>
              <a:gd name="T4" fmla="*/ 10800 w 21600"/>
              <a:gd name="T5" fmla="*/ 21600 h 21600"/>
              <a:gd name="T6" fmla="*/ 21600 w 21600"/>
              <a:gd name="T7" fmla="*/ 10800 h 21600"/>
              <a:gd name="T8" fmla="*/ G1 w 21600"/>
              <a:gd name="T9" fmla="*/ G3 h 21600"/>
              <a:gd name="T10" fmla="*/ G2 w 21600"/>
              <a:gd name="T11" fmla="*/ G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5400" y="0"/>
                </a:moveTo>
                <a:lnTo>
                  <a:pt x="5400" y="5400"/>
                </a:lnTo>
                <a:lnTo>
                  <a:pt x="0" y="5400"/>
                </a:lnTo>
                <a:lnTo>
                  <a:pt x="0" y="16200"/>
                </a:lnTo>
                <a:lnTo>
                  <a:pt x="5400" y="16200"/>
                </a:lnTo>
                <a:lnTo>
                  <a:pt x="5400" y="21600"/>
                </a:lnTo>
                <a:lnTo>
                  <a:pt x="16200" y="21600"/>
                </a:lnTo>
                <a:lnTo>
                  <a:pt x="16200" y="16200"/>
                </a:lnTo>
                <a:lnTo>
                  <a:pt x="21600" y="16200"/>
                </a:lnTo>
                <a:lnTo>
                  <a:pt x="21600" y="5400"/>
                </a:lnTo>
                <a:lnTo>
                  <a:pt x="16200" y="5400"/>
                </a:lnTo>
                <a:lnTo>
                  <a:pt x="16200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213" name="Picture 93" descr="MCj0403893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2971800"/>
            <a:ext cx="898525" cy="930275"/>
          </a:xfrm>
          <a:prstGeom prst="rect">
            <a:avLst/>
          </a:prstGeom>
          <a:noFill/>
        </p:spPr>
      </p:pic>
      <p:pic>
        <p:nvPicPr>
          <p:cNvPr id="5214" name="Picture 94" descr="MCj0403893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2971800"/>
            <a:ext cx="898525" cy="930275"/>
          </a:xfrm>
          <a:prstGeom prst="rect">
            <a:avLst/>
          </a:prstGeom>
          <a:noFill/>
        </p:spPr>
      </p:pic>
      <p:sp>
        <p:nvSpPr>
          <p:cNvPr id="5215" name="Text Box 95"/>
          <p:cNvSpPr txBox="1">
            <a:spLocks noChangeArrowheads="1"/>
          </p:cNvSpPr>
          <p:nvPr/>
        </p:nvSpPr>
        <p:spPr bwMode="auto">
          <a:xfrm>
            <a:off x="1143000" y="685800"/>
            <a:ext cx="6858000" cy="762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/>
              <a:t>Visual                      Aids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153400" cy="11430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solidFill>
                  <a:srgbClr val="FFFF00"/>
                </a:solidFill>
              </a:rPr>
              <a:t>Why Use Visual Aids?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05000"/>
            <a:ext cx="7848600" cy="4495800"/>
          </a:xfrm>
          <a:noFill/>
          <a:ln/>
        </p:spPr>
        <p:txBody>
          <a:bodyPr lIns="92075" tIns="46038" rIns="92075" bIns="46038"/>
          <a:lstStyle/>
          <a:p>
            <a:pPr>
              <a:buClr>
                <a:srgbClr val="FF0000"/>
              </a:buClr>
              <a:buFont typeface="Wingdings" pitchFamily="2" charset="2"/>
              <a:buChar char="q"/>
            </a:pPr>
            <a:r>
              <a:rPr lang="en-US" sz="2700" b="1"/>
              <a:t>Increase audience members’ understanding and retention</a:t>
            </a:r>
          </a:p>
          <a:p>
            <a:pPr>
              <a:buClr>
                <a:srgbClr val="FF0000"/>
              </a:buClr>
              <a:buFont typeface="Wingdings" pitchFamily="2" charset="2"/>
              <a:buNone/>
            </a:pPr>
            <a:endParaRPr lang="en-US" sz="2700" b="1"/>
          </a:p>
          <a:p>
            <a:pPr>
              <a:buClr>
                <a:srgbClr val="FF0000"/>
              </a:buClr>
              <a:buFont typeface="Wingdings" pitchFamily="2" charset="2"/>
              <a:buChar char="q"/>
            </a:pPr>
            <a:endParaRPr lang="en-US" sz="2700" b="1"/>
          </a:p>
          <a:p>
            <a:pPr>
              <a:buClr>
                <a:srgbClr val="FF0000"/>
              </a:buClr>
              <a:buFont typeface="Wingdings" pitchFamily="2" charset="2"/>
              <a:buChar char="q"/>
            </a:pPr>
            <a:r>
              <a:rPr lang="en-US" sz="2700" b="1"/>
              <a:t>Save time by not having to explain yourself several times</a:t>
            </a:r>
          </a:p>
          <a:p>
            <a:pPr>
              <a:buClr>
                <a:srgbClr val="FF0000"/>
              </a:buClr>
              <a:buFont typeface="Wingdings" pitchFamily="2" charset="2"/>
              <a:buNone/>
            </a:pPr>
            <a:endParaRPr lang="en-US" sz="3600" b="1"/>
          </a:p>
          <a:p>
            <a:endParaRPr lang="en-US" sz="2700" b="1"/>
          </a:p>
        </p:txBody>
      </p:sp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92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153400" cy="11430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solidFill>
                  <a:srgbClr val="FFFF00"/>
                </a:solidFill>
              </a:rPr>
              <a:t>Why Use Visual Aids?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752600"/>
            <a:ext cx="7848600" cy="4648200"/>
          </a:xfrm>
          <a:noFill/>
          <a:ln/>
        </p:spPr>
        <p:txBody>
          <a:bodyPr lIns="92075" tIns="46038" rIns="92075" bIns="46038"/>
          <a:lstStyle/>
          <a:p>
            <a:pPr>
              <a:buClr>
                <a:srgbClr val="FF0000"/>
              </a:buClr>
              <a:buFont typeface="Wingdings" pitchFamily="2" charset="2"/>
              <a:buNone/>
            </a:pPr>
            <a:endParaRPr lang="en-US" sz="2700" b="1"/>
          </a:p>
          <a:p>
            <a:pPr>
              <a:buClr>
                <a:srgbClr val="FF0000"/>
              </a:buClr>
              <a:buFont typeface="Wingdings" pitchFamily="2" charset="2"/>
              <a:buChar char="q"/>
            </a:pPr>
            <a:r>
              <a:rPr lang="en-US" sz="2700" b="1"/>
              <a:t>Promote attentiveness</a:t>
            </a:r>
          </a:p>
          <a:p>
            <a:pPr>
              <a:buClr>
                <a:srgbClr val="FF0000"/>
              </a:buClr>
              <a:buFont typeface="Wingdings" pitchFamily="2" charset="2"/>
              <a:buChar char="q"/>
            </a:pPr>
            <a:endParaRPr lang="en-US" sz="2700" b="1"/>
          </a:p>
          <a:p>
            <a:pPr>
              <a:buClr>
                <a:srgbClr val="FF0000"/>
              </a:buClr>
              <a:buFont typeface="Wingdings" pitchFamily="2" charset="2"/>
              <a:buChar char="q"/>
            </a:pPr>
            <a:r>
              <a:rPr lang="en-US" sz="2700" b="1"/>
              <a:t>Help control your nervousness</a:t>
            </a:r>
            <a:endParaRPr lang="en-US" sz="3600" b="1"/>
          </a:p>
          <a:p>
            <a:endParaRPr lang="en-US" sz="2700" b="1"/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92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153400" cy="11430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5400" b="1">
                <a:solidFill>
                  <a:srgbClr val="FFFF00"/>
                </a:solidFill>
              </a:rPr>
              <a:t>Types of Visual Aids</a:t>
            </a:r>
          </a:p>
        </p:txBody>
      </p:sp>
      <p:sp>
        <p:nvSpPr>
          <p:cNvPr id="99332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996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pPr eaLnBrk="1" hangingPunct="1"/>
            <a:endParaRPr lang="en-US" sz="1200" b="1">
              <a:solidFill>
                <a:srgbClr val="000000"/>
              </a:solidFill>
            </a:endParaRPr>
          </a:p>
        </p:txBody>
      </p:sp>
      <p:sp>
        <p:nvSpPr>
          <p:cNvPr id="9933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828800"/>
            <a:ext cx="8153400" cy="4114800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2800" b="1">
                <a:solidFill>
                  <a:srgbClr val="FF0000"/>
                </a:solidFill>
              </a:rPr>
              <a:t>Overhead transparencies</a:t>
            </a:r>
            <a:r>
              <a:rPr lang="en-US" sz="2800" b="1"/>
              <a:t> - text or graphics on transparent film projected onto a screen.</a:t>
            </a:r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None/>
            </a:pPr>
            <a:endParaRPr lang="en-US" sz="2800" b="1"/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2800" b="1">
                <a:solidFill>
                  <a:srgbClr val="FF0000"/>
                </a:solidFill>
              </a:rPr>
              <a:t>Handouts</a:t>
            </a:r>
            <a:r>
              <a:rPr lang="en-US" sz="2800" b="1"/>
              <a:t> - key points from the presentation printed and distributed to the audience.</a:t>
            </a:r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None/>
            </a:pPr>
            <a:endParaRPr lang="en-US" sz="2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153400" cy="11430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5400" b="1">
                <a:solidFill>
                  <a:srgbClr val="FFFF00"/>
                </a:solidFill>
              </a:rPr>
              <a:t>Types of Visual Aids</a:t>
            </a:r>
          </a:p>
        </p:txBody>
      </p:sp>
      <p:sp>
        <p:nvSpPr>
          <p:cNvPr id="101379" name="Text Box 3"/>
          <p:cNvSpPr txBox="1">
            <a:spLocks noChangeArrowheads="1"/>
          </p:cNvSpPr>
          <p:nvPr/>
        </p:nvSpPr>
        <p:spPr bwMode="auto">
          <a:xfrm>
            <a:off x="228600" y="6324600"/>
            <a:ext cx="996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pPr eaLnBrk="1" hangingPunct="1"/>
            <a:endParaRPr lang="en-US" sz="1200" b="1">
              <a:solidFill>
                <a:srgbClr val="000000"/>
              </a:solidFill>
            </a:endParaRPr>
          </a:p>
        </p:txBody>
      </p:sp>
      <p:sp>
        <p:nvSpPr>
          <p:cNvPr id="10138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828800"/>
            <a:ext cx="8153400" cy="4114800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None/>
            </a:pPr>
            <a:endParaRPr lang="en-US" sz="2800" b="1"/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2800" b="1">
                <a:solidFill>
                  <a:srgbClr val="FF0000"/>
                </a:solidFill>
              </a:rPr>
              <a:t>Flip charts</a:t>
            </a:r>
            <a:r>
              <a:rPr lang="en-US" sz="2800" b="1"/>
              <a:t> - large pads of paper on easels.</a:t>
            </a:r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None/>
            </a:pPr>
            <a:endParaRPr lang="en-US" sz="2800" b="1"/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2800" b="1">
                <a:solidFill>
                  <a:srgbClr val="FF0000"/>
                </a:solidFill>
              </a:rPr>
              <a:t>Presentation software</a:t>
            </a:r>
            <a:r>
              <a:rPr lang="en-US" sz="2800" b="1"/>
              <a:t> - computer-generated “slides” projected onto laptop or large screen.</a:t>
            </a:r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None/>
            </a:pPr>
            <a:endParaRPr lang="en-US" sz="2800" b="1"/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2800" b="1">
                <a:solidFill>
                  <a:srgbClr val="FF0000"/>
                </a:solidFill>
              </a:rPr>
              <a:t>Props</a:t>
            </a:r>
            <a:r>
              <a:rPr lang="en-US" sz="2800" b="1"/>
              <a:t> - objects displayed or passed around to illustrate a point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solidFill>
                  <a:srgbClr val="FFFF00"/>
                </a:solidFill>
              </a:rPr>
              <a:t>Selecting Visual Aids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828800"/>
            <a:ext cx="8229600" cy="44958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sz="2700" b="1"/>
              <a:t>Consider this:</a:t>
            </a:r>
          </a:p>
          <a:p>
            <a:pPr>
              <a:buFont typeface="Wingdings" pitchFamily="2" charset="2"/>
              <a:buNone/>
            </a:pPr>
            <a:endParaRPr lang="en-US" sz="1400" b="1"/>
          </a:p>
          <a:p>
            <a:pPr lvl="1">
              <a:buClr>
                <a:srgbClr val="FF0000"/>
              </a:buClr>
              <a:buFont typeface="Wingdings" pitchFamily="2" charset="2"/>
              <a:buChar char="q"/>
            </a:pPr>
            <a:r>
              <a:rPr lang="en-US" sz="2200" b="1"/>
              <a:t>Information to convey</a:t>
            </a:r>
            <a:br>
              <a:rPr lang="en-US" sz="2200" b="1"/>
            </a:br>
            <a:endParaRPr lang="en-US" sz="2200" b="1"/>
          </a:p>
          <a:p>
            <a:pPr lvl="1">
              <a:buClr>
                <a:srgbClr val="FF0000"/>
              </a:buClr>
              <a:buFont typeface="Wingdings" pitchFamily="2" charset="2"/>
              <a:buChar char="q"/>
            </a:pPr>
            <a:r>
              <a:rPr lang="en-US" sz="2200" b="1"/>
              <a:t>Physical environment</a:t>
            </a:r>
            <a:br>
              <a:rPr lang="en-US" sz="2200" b="1"/>
            </a:br>
            <a:endParaRPr lang="en-US" sz="2200" b="1"/>
          </a:p>
          <a:p>
            <a:pPr lvl="1">
              <a:buClr>
                <a:srgbClr val="FF0000"/>
              </a:buClr>
              <a:buFont typeface="Wingdings" pitchFamily="2" charset="2"/>
              <a:buChar char="q"/>
            </a:pPr>
            <a:r>
              <a:rPr lang="en-US" sz="2200" b="1"/>
              <a:t>Available equipment</a:t>
            </a:r>
            <a:br>
              <a:rPr lang="en-US" sz="2200" b="1"/>
            </a:br>
            <a:endParaRPr lang="en-US" sz="2200" b="1"/>
          </a:p>
          <a:p>
            <a:pPr lvl="1">
              <a:buClr>
                <a:srgbClr val="FF0000"/>
              </a:buClr>
              <a:buFont typeface="Wingdings" pitchFamily="2" charset="2"/>
              <a:buChar char="q"/>
            </a:pPr>
            <a:r>
              <a:rPr lang="en-US" sz="2200" b="1"/>
              <a:t>Time available to prepare</a:t>
            </a:r>
            <a:br>
              <a:rPr lang="en-US" sz="2200" b="1"/>
            </a:br>
            <a:endParaRPr lang="en-US" sz="2200" b="1"/>
          </a:p>
          <a:p>
            <a:pPr lvl="1">
              <a:buClr>
                <a:srgbClr val="FF0000"/>
              </a:buClr>
              <a:buFont typeface="Wingdings" pitchFamily="2" charset="2"/>
              <a:buChar char="q"/>
            </a:pPr>
            <a:r>
              <a:rPr lang="en-US" sz="2200" b="1"/>
              <a:t>Amount of money to spend </a:t>
            </a:r>
            <a:endParaRPr lang="en-US" b="1"/>
          </a:p>
          <a:p>
            <a:endParaRPr lang="en-US" sz="2300" b="1"/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92 TM B </a:t>
            </a:r>
          </a:p>
        </p:txBody>
      </p:sp>
      <p:pic>
        <p:nvPicPr>
          <p:cNvPr id="66569" name="Picture 9" descr="j020558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8800" y="2209800"/>
            <a:ext cx="1776413" cy="1630363"/>
          </a:xfrm>
          <a:prstGeom prst="rect">
            <a:avLst/>
          </a:prstGeom>
          <a:noFill/>
        </p:spPr>
      </p:pic>
      <p:pic>
        <p:nvPicPr>
          <p:cNvPr id="66570" name="Picture 10" descr="MCj03969420000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9000" y="4038600"/>
            <a:ext cx="1404938" cy="18240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Refined">
  <a:themeElements>
    <a:clrScheme name="Refined 1">
      <a:dk1>
        <a:srgbClr val="666633"/>
      </a:dk1>
      <a:lt1>
        <a:srgbClr val="FFFFFF"/>
      </a:lt1>
      <a:dk2>
        <a:srgbClr val="000000"/>
      </a:dk2>
      <a:lt2>
        <a:srgbClr val="FFFFFF"/>
      </a:lt2>
      <a:accent1>
        <a:srgbClr val="666699"/>
      </a:accent1>
      <a:accent2>
        <a:srgbClr val="990000"/>
      </a:accent2>
      <a:accent3>
        <a:srgbClr val="AAAAAA"/>
      </a:accent3>
      <a:accent4>
        <a:srgbClr val="DADADA"/>
      </a:accent4>
      <a:accent5>
        <a:srgbClr val="B8B8CA"/>
      </a:accent5>
      <a:accent6>
        <a:srgbClr val="8A0000"/>
      </a:accent6>
      <a:hlink>
        <a:srgbClr val="999900"/>
      </a:hlink>
      <a:folHlink>
        <a:srgbClr val="FFFFFF"/>
      </a:folHlink>
    </a:clrScheme>
    <a:fontScheme name="Refined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efined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667CFCD-7020-4F67-A42F-8B167AE4A2A8}">
  <ds:schemaRefs>
    <ds:schemaRef ds:uri="http://purl.org/dc/terms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7d75d6f9-8bd4-4602-97a0-53722360a9f2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4723308-65A5-42AF-880B-0C32AEDC78B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D7DA8B1-18D2-4FAF-A1E1-A0BA8CDBD9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Refined</Template>
  <TotalTime>68</TotalTime>
  <Words>174</Words>
  <Application>Microsoft Office PowerPoint</Application>
  <PresentationFormat>On-screen Show (4:3)</PresentationFormat>
  <Paragraphs>59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Brush Script MT</vt:lpstr>
      <vt:lpstr>Times New Roman</vt:lpstr>
      <vt:lpstr>Wingdings</vt:lpstr>
      <vt:lpstr>Refined</vt:lpstr>
      <vt:lpstr>Presentation Tips: Visual Aids </vt:lpstr>
      <vt:lpstr>PowerPoint Presentation</vt:lpstr>
      <vt:lpstr>Why Use Visual Aids?</vt:lpstr>
      <vt:lpstr>Why Use Visual Aids?</vt:lpstr>
      <vt:lpstr>Types of Visual Aids</vt:lpstr>
      <vt:lpstr>Types of Visual Aids</vt:lpstr>
      <vt:lpstr>Selecting Visual Aids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7</cp:revision>
  <cp:lastPrinted>1601-01-01T00:00:00Z</cp:lastPrinted>
  <dcterms:created xsi:type="dcterms:W3CDTF">2003-11-25T06:13:37Z</dcterms:created>
  <dcterms:modified xsi:type="dcterms:W3CDTF">2018-07-09T19:22:58Z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