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AD115790-00E1-4F8A-8149-BE8011F7C35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99B88D4D-60EB-4927-9C1F-DCDCC2880AA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BED0E1-9746-40D0-964A-37543927D74F}" type="slidenum">
              <a:rPr lang="en-US"/>
              <a:pPr/>
              <a:t>1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B80BBE-23B5-4DAB-A8B1-32AF41A3E427}" type="slidenum">
              <a:rPr lang="en-US"/>
              <a:pPr/>
              <a:t>10</a:t>
            </a:fld>
            <a:endParaRPr lang="en-US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9D4254-BBF6-4791-8B85-33EEAF915B49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31965B-D70A-488F-B3BC-C55500766A1C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1E874D-6513-4859-82E0-8B385B657B8C}" type="slidenum">
              <a:rPr lang="en-US"/>
              <a:pPr/>
              <a:t>4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0853E4-E051-4C03-87CE-34EF8F34593D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83031F-C97C-443E-BF89-865C14C4A439}" type="slidenum">
              <a:rPr lang="en-US"/>
              <a:pPr/>
              <a:t>6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4CC4A0-A12F-48D9-95BC-F8C443AFA3DD}" type="slidenum">
              <a:rPr lang="en-US"/>
              <a:pPr/>
              <a:t>7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CE7BBE-A389-4E72-9653-949CA16166AA}" type="slidenum">
              <a:rPr lang="en-US"/>
              <a:pPr/>
              <a:t>8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23F592-B73C-4468-A17C-A642CD25C237}" type="slidenum">
              <a:rPr lang="en-US"/>
              <a:pPr/>
              <a:t>9</a:t>
            </a:fld>
            <a:endParaRPr lang="en-US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6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82947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2948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2949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9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2955" name="Rectangle 11"/>
          <p:cNvSpPr>
            <a:spLocks noChangeArrowheads="1"/>
          </p:cNvSpPr>
          <p:nvPr/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629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81923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1924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1925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685800"/>
            <a:ext cx="6781800" cy="255905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/>
              <a:t>Effective Listening Skills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705600" cy="18288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FF0000"/>
                </a:solidFill>
              </a:rPr>
              <a:t>How do I </a:t>
            </a:r>
            <a:r>
              <a:rPr lang="en-US">
                <a:solidFill>
                  <a:srgbClr val="FF0000"/>
                </a:solidFill>
              </a:rPr>
              <a:t>effectively communicate</a:t>
            </a:r>
            <a:r>
              <a:rPr lang="en-US" b="1">
                <a:solidFill>
                  <a:srgbClr val="FF0000"/>
                </a:solidFill>
              </a:rPr>
              <a:t> with others to accomplish the vision?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-76200" y="6218238"/>
            <a:ext cx="13716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Three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DO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04800" y="6019800"/>
            <a:ext cx="60642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Becoming a More Effective Listener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153400" cy="3962400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700" b="1">
                <a:solidFill>
                  <a:srgbClr val="FF0000"/>
                </a:solidFill>
              </a:rPr>
              <a:t>Stay focused and listen for (major) ideas.</a:t>
            </a:r>
          </a:p>
          <a:p>
            <a:pPr>
              <a:buClr>
                <a:srgbClr val="FF0000"/>
              </a:buClr>
              <a:buFont typeface="Wingdings" pitchFamily="2" charset="2"/>
              <a:buNone/>
            </a:pPr>
            <a:endParaRPr lang="en-US" sz="2700" b="1">
              <a:solidFill>
                <a:srgbClr val="FF0000"/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700" b="1">
                <a:solidFill>
                  <a:srgbClr val="FF0000"/>
                </a:solidFill>
              </a:rPr>
              <a:t>Avoid jumping to (conclusions) and overreacting emotionally.</a:t>
            </a:r>
          </a:p>
          <a:p>
            <a:pPr>
              <a:buClr>
                <a:srgbClr val="FF0000"/>
              </a:buClr>
              <a:buFont typeface="Wingdings" pitchFamily="2" charset="2"/>
              <a:buNone/>
            </a:pPr>
            <a:endParaRPr lang="en-US" sz="2700" b="1">
              <a:solidFill>
                <a:srgbClr val="FF0000"/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700" b="1">
                <a:solidFill>
                  <a:srgbClr val="FF0000"/>
                </a:solidFill>
              </a:rPr>
              <a:t>Adjust the (physical) environment.</a:t>
            </a:r>
            <a:br>
              <a:rPr lang="en-US" sz="2700" b="1">
                <a:solidFill>
                  <a:srgbClr val="FF0000"/>
                </a:solidFill>
              </a:rPr>
            </a:br>
            <a:r>
              <a:rPr lang="en-US" sz="2700" b="1">
                <a:solidFill>
                  <a:srgbClr val="FF0000"/>
                </a:solidFill>
              </a:rPr>
              <a:t/>
            </a:r>
            <a:br>
              <a:rPr lang="en-US" sz="2700" b="1">
                <a:solidFill>
                  <a:srgbClr val="FF0000"/>
                </a:solidFill>
              </a:rPr>
            </a:br>
            <a:endParaRPr lang="en-US" sz="27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685800"/>
            <a:ext cx="8229600" cy="59436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</a:rPr>
              <a:t>Are “listening” and “hearing” the same thing? Why or why not?</a:t>
            </a:r>
            <a:br>
              <a:rPr lang="en-US" sz="3200" b="1">
                <a:solidFill>
                  <a:srgbClr val="FFFF00"/>
                </a:solidFill>
              </a:rPr>
            </a:br>
            <a:endParaRPr lang="en-US" sz="3200" b="1">
              <a:solidFill>
                <a:srgbClr val="FFFF00"/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700" b="1"/>
              <a:t>People screen out or change the intended meaning of what they hear in more than 70 percent of communications. Do you agree? What does this tell us?</a:t>
            </a:r>
            <a:br>
              <a:rPr lang="en-US" sz="2700" b="1"/>
            </a:br>
            <a:endParaRPr lang="en-US" sz="2700" b="1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700" b="1"/>
              <a:t>“We were given two ears, but only one mouth, because listening is twice as hard as talking.” Do you agree? Why or why not?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Interest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Three Basic Modes of Listening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286000"/>
            <a:ext cx="6684963" cy="1952625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3300" b="1">
                <a:solidFill>
                  <a:srgbClr val="FF0000"/>
                </a:solidFill>
              </a:rPr>
              <a:t>Competitive Listening</a:t>
            </a:r>
            <a:r>
              <a:rPr lang="en-US" sz="3300" b="1"/>
              <a:t> 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3300" b="1"/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b="1"/>
              <a:t>Pretend to pay attention while waiting to give our own opinion</a:t>
            </a:r>
            <a:endParaRPr lang="en-US" sz="2400" b="1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93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1" uiExpand="1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Three Basic Modes of Listening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286000"/>
            <a:ext cx="6684963" cy="1952625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None/>
            </a:pPr>
            <a:r>
              <a:rPr lang="en-US" sz="3200" b="1">
                <a:solidFill>
                  <a:srgbClr val="FF0000"/>
                </a:solidFill>
              </a:rPr>
              <a:t>Passive Listening</a:t>
            </a:r>
          </a:p>
          <a:p>
            <a:pPr marL="914400" lvl="1" indent="-45720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/>
              <a:t>Attentive, but do not restate or reflect the message</a:t>
            </a:r>
            <a:r>
              <a:rPr lang="en-US" sz="2200" b="1"/>
              <a:t>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93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Three Basic Modes of Listening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28800"/>
            <a:ext cx="7119938" cy="4038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3200" b="1">
                <a:solidFill>
                  <a:srgbClr val="FF0000"/>
                </a:solidFill>
              </a:rPr>
              <a:t>Active Listening</a:t>
            </a:r>
            <a:r>
              <a:rPr lang="en-US" sz="2700" b="1">
                <a:solidFill>
                  <a:srgbClr val="FF0000"/>
                </a:solidFill>
              </a:rPr>
              <a:t/>
            </a:r>
            <a:br>
              <a:rPr lang="en-US" sz="2700" b="1">
                <a:solidFill>
                  <a:srgbClr val="FF0000"/>
                </a:solidFill>
              </a:rPr>
            </a:br>
            <a:endParaRPr lang="en-US" sz="2700" b="1">
              <a:solidFill>
                <a:srgbClr val="FF0000"/>
              </a:solidFill>
            </a:endParaRPr>
          </a:p>
          <a:p>
            <a:pPr marL="914400" lvl="1" indent="-4572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/>
              <a:t>Genuinely interested in message</a:t>
            </a:r>
            <a:br>
              <a:rPr lang="en-US" b="1"/>
            </a:br>
            <a:endParaRPr lang="en-US" b="1"/>
          </a:p>
          <a:p>
            <a:pPr marL="914400" lvl="1" indent="-4572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/>
              <a:t>Check for understanding before responding</a:t>
            </a:r>
            <a:br>
              <a:rPr lang="en-US" b="1"/>
            </a:br>
            <a:endParaRPr lang="en-US" b="1"/>
          </a:p>
          <a:p>
            <a:pPr marL="914400" lvl="1" indent="-4572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/>
              <a:t>Restate message and reflect it back to sender—i.e., “What I hear you saying is …”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1200" b="1">
              <a:solidFill>
                <a:srgbClr val="000000"/>
              </a:solidFill>
            </a:endParaRP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93 TM B3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Barriers to Effective Listening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209800"/>
            <a:ext cx="7620000" cy="2971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Your physical and mental state </a:t>
            </a:r>
            <a:br>
              <a:rPr lang="en-US" sz="3200" b="1">
                <a:solidFill>
                  <a:srgbClr val="FF0000"/>
                </a:solidFill>
              </a:rPr>
            </a:br>
            <a:endParaRPr lang="en-US" sz="3200" b="1">
              <a:solidFill>
                <a:srgbClr val="FF0000"/>
              </a:solidFill>
            </a:endParaRPr>
          </a:p>
          <a:p>
            <a:pPr marL="914400" lvl="1" indent="-4572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>
                <a:solidFill>
                  <a:srgbClr val="FF0000"/>
                </a:solidFill>
              </a:rPr>
              <a:t>Physical</a:t>
            </a:r>
            <a:r>
              <a:rPr lang="en-US" b="1"/>
              <a:t> - tired, hungry</a:t>
            </a:r>
            <a:br>
              <a:rPr lang="en-US" b="1"/>
            </a:br>
            <a:endParaRPr lang="en-US" b="1"/>
          </a:p>
          <a:p>
            <a:pPr marL="914400" lvl="1" indent="-4572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>
                <a:solidFill>
                  <a:srgbClr val="FF0000"/>
                </a:solidFill>
              </a:rPr>
              <a:t>Mental</a:t>
            </a:r>
            <a:r>
              <a:rPr lang="en-US" b="1"/>
              <a:t> - thinking about personal issues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93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uiExpand="1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solidFill>
                  <a:srgbClr val="FFFF00"/>
                </a:solidFill>
              </a:rPr>
              <a:t>Barriers to Effective Listening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362200"/>
            <a:ext cx="7772400" cy="2422525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AutoNum type="arabicPeriod" startAt="2"/>
            </a:pPr>
            <a:r>
              <a:rPr lang="en-US" sz="3600" b="1">
                <a:solidFill>
                  <a:srgbClr val="FF0000"/>
                </a:solidFill>
              </a:rPr>
              <a:t>Your prejudices</a:t>
            </a:r>
            <a:r>
              <a:rPr lang="en-US" sz="3200"/>
              <a:t> </a:t>
            </a:r>
            <a:r>
              <a:rPr lang="en-US" sz="3600"/>
              <a:t/>
            </a:r>
            <a:br>
              <a:rPr lang="en-US" sz="3600"/>
            </a:br>
            <a:endParaRPr lang="en-US" sz="3600"/>
          </a:p>
          <a:p>
            <a:pPr marL="914400" lvl="1" indent="-457200">
              <a:buClr>
                <a:schemeClr val="tx1"/>
              </a:buClr>
            </a:pPr>
            <a:r>
              <a:rPr lang="en-US" sz="3000" b="1"/>
              <a:t>Allowing own personal beliefs to judge the speaker</a:t>
            </a:r>
            <a:r>
              <a:rPr lang="en-US"/>
              <a:t>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93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Becoming a More Effective Listener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8153400" cy="3352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900" b="1">
                <a:solidFill>
                  <a:srgbClr val="FF0000"/>
                </a:solidFill>
              </a:rPr>
              <a:t>Give the speaker and yourself (feedback).</a:t>
            </a:r>
            <a:br>
              <a:rPr lang="en-US" sz="2900" b="1">
                <a:solidFill>
                  <a:srgbClr val="FF0000"/>
                </a:solidFill>
              </a:rPr>
            </a:br>
            <a:endParaRPr lang="en-US" sz="2900" b="1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300"/>
              <a:t>	     1. Maintaining eye contact and good posture, 		  smiling, and (nodding) the head.</a:t>
            </a:r>
            <a:br>
              <a:rPr lang="en-US" sz="2300"/>
            </a:br>
            <a:r>
              <a:rPr lang="en-US" sz="2300"/>
              <a:t> 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300"/>
              <a:t>	      2. Comment or ask questions, but don’t (interrupt).</a:t>
            </a:r>
            <a:br>
              <a:rPr lang="en-US" sz="2300"/>
            </a:br>
            <a:r>
              <a:rPr lang="en-US" sz="2300"/>
              <a:t>           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300"/>
              <a:t>		 	a. Tell me more about …; It’s my sense that …; 		     In what way.; How so.</a:t>
            </a:r>
            <a:br>
              <a:rPr lang="en-US" sz="2300"/>
            </a:br>
            <a:endParaRPr lang="en-US" sz="2300"/>
          </a:p>
        </p:txBody>
      </p:sp>
      <p:pic>
        <p:nvPicPr>
          <p:cNvPr id="106503" name="Picture 7" descr="MCj043382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114800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Becoming a More Effective Listener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8153400" cy="3048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500" b="1">
                <a:solidFill>
                  <a:srgbClr val="FF0000"/>
                </a:solidFill>
              </a:rPr>
              <a:t>Be a “selfish” (listener).</a:t>
            </a:r>
            <a:br>
              <a:rPr lang="en-US" sz="3500" b="1">
                <a:solidFill>
                  <a:srgbClr val="FF0000"/>
                </a:solidFill>
              </a:rPr>
            </a:br>
            <a:r>
              <a:rPr lang="en-US" sz="2700"/>
              <a:t>           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700"/>
              <a:t> 1. (Imagine) yourself using the information—What’s In It For Me.</a:t>
            </a:r>
            <a:br>
              <a:rPr lang="en-US" sz="2700"/>
            </a:br>
            <a:r>
              <a:rPr lang="en-US" sz="2700"/>
              <a:t>           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700"/>
              <a:t> 2. Relate the information to (personal) experiences.</a:t>
            </a:r>
            <a:br>
              <a:rPr lang="en-US" sz="2700"/>
            </a:br>
            <a:endParaRPr lang="en-US" sz="2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03E8CD42-F61E-4C56-BC30-58D1963E20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A26BBC-6F12-4BD5-AEF5-9453E6AD42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4CB5135-F6DF-4A88-AD6F-90E255D81A45}">
  <ds:schemaRefs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7d75d6f9-8bd4-4602-97a0-53722360a9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67</TotalTime>
  <Words>214</Words>
  <Application>Microsoft Office PowerPoint</Application>
  <PresentationFormat>On-screen Show (4:3)</PresentationFormat>
  <Paragraphs>78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Brush Script MT</vt:lpstr>
      <vt:lpstr>Times New Roman</vt:lpstr>
      <vt:lpstr>Wingdings</vt:lpstr>
      <vt:lpstr>Refined</vt:lpstr>
      <vt:lpstr>Effective Listening Skills </vt:lpstr>
      <vt:lpstr>PowerPoint Presentation</vt:lpstr>
      <vt:lpstr>Three Basic Modes of Listening</vt:lpstr>
      <vt:lpstr>Three Basic Modes of Listening</vt:lpstr>
      <vt:lpstr>Three Basic Modes of Listening</vt:lpstr>
      <vt:lpstr>Barriers to Effective Listening</vt:lpstr>
      <vt:lpstr>Barriers to Effective Listening</vt:lpstr>
      <vt:lpstr>Becoming a More Effective Listener</vt:lpstr>
      <vt:lpstr>Becoming a More Effective Listener</vt:lpstr>
      <vt:lpstr>Becoming a More Effective Listener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13</cp:revision>
  <cp:lastPrinted>1601-01-01T00:00:00Z</cp:lastPrinted>
  <dcterms:created xsi:type="dcterms:W3CDTF">2003-11-25T06:13:37Z</dcterms:created>
  <dcterms:modified xsi:type="dcterms:W3CDTF">2018-07-09T19:23:25Z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