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4"/>
  </p:sldMasterIdLst>
  <p:notesMasterIdLst>
    <p:notesMasterId r:id="rId10"/>
  </p:notesMasterIdLst>
  <p:handoutMasterIdLst>
    <p:handoutMasterId r:id="rId11"/>
  </p:handoutMasterIdLst>
  <p:sldIdLst>
    <p:sldId id="256" r:id="rId5"/>
    <p:sldId id="257" r:id="rId6"/>
    <p:sldId id="259" r:id="rId7"/>
    <p:sldId id="260" r:id="rId8"/>
    <p:sldId id="261" r:id="rId9"/>
  </p:sldIdLst>
  <p:sldSz cx="9144000" cy="6858000" type="screen4x3"/>
  <p:notesSz cx="6858000" cy="9144000"/>
  <p:custDataLst>
    <p:tags r:id="rId12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84276FB8-8703-4E22-B79B-FB09C8EE70C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30E96342-754A-47EF-81C0-B5C76FD5F97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D56720B-3A50-4422-8A0D-DB52004E4FD1}" type="slidenum">
              <a:rPr lang="en-US"/>
              <a:pPr/>
              <a:t>1</a:t>
            </a:fld>
            <a:endParaRPr lang="en-US"/>
          </a:p>
        </p:txBody>
      </p:sp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5852B1D-7052-4E64-A95B-A617B23B67DF}" type="slidenum">
              <a:rPr lang="en-US"/>
              <a:pPr/>
              <a:t>2</a:t>
            </a:fld>
            <a:endParaRPr lang="en-US"/>
          </a:p>
        </p:txBody>
      </p:sp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A73CF70-3D76-4C98-852B-5E886AA531FB}" type="slidenum">
              <a:rPr lang="en-US"/>
              <a:pPr/>
              <a:t>3</a:t>
            </a:fld>
            <a:endParaRPr lang="en-US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778" name="Group 2"/>
          <p:cNvGrpSpPr>
            <a:grpSpLocks/>
          </p:cNvGrpSpPr>
          <p:nvPr/>
        </p:nvGrpSpPr>
        <p:grpSpPr bwMode="auto">
          <a:xfrm>
            <a:off x="381000" y="457200"/>
            <a:ext cx="8397875" cy="5562600"/>
            <a:chOff x="240" y="288"/>
            <a:chExt cx="5290" cy="3504"/>
          </a:xfrm>
        </p:grpSpPr>
        <p:sp>
          <p:nvSpPr>
            <p:cNvPr id="75779" name="Rectangle 3"/>
            <p:cNvSpPr>
              <a:spLocks noChangeArrowheads="1"/>
            </p:cNvSpPr>
            <p:nvPr/>
          </p:nvSpPr>
          <p:spPr bwMode="blackWhite">
            <a:xfrm>
              <a:off x="240" y="288"/>
              <a:ext cx="5290" cy="3504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75780" name="Rectangle 4"/>
            <p:cNvSpPr>
              <a:spLocks noChangeArrowheads="1"/>
            </p:cNvSpPr>
            <p:nvPr/>
          </p:nvSpPr>
          <p:spPr bwMode="auto">
            <a:xfrm>
              <a:off x="285" y="336"/>
              <a:ext cx="5184" cy="3408"/>
            </a:xfrm>
            <a:prstGeom prst="rect">
              <a:avLst/>
            </a:prstGeom>
            <a:noFill/>
            <a:ln w="9525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75781" name="Line 5"/>
            <p:cNvSpPr>
              <a:spLocks noChangeShapeType="1"/>
            </p:cNvSpPr>
            <p:nvPr/>
          </p:nvSpPr>
          <p:spPr bwMode="auto">
            <a:xfrm>
              <a:off x="576" y="2256"/>
              <a:ext cx="4608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5782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219200" y="838200"/>
            <a:ext cx="6781800" cy="2559050"/>
          </a:xfrm>
        </p:spPr>
        <p:txBody>
          <a:bodyPr anchorCtr="1"/>
          <a:lstStyle>
            <a:lvl1pPr algn="ctr">
              <a:defRPr sz="6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5783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733800"/>
            <a:ext cx="6400800" cy="187325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5785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705600" y="6400800"/>
            <a:ext cx="2887663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b="1">
                <a:solidFill>
                  <a:srgbClr val="FF0000"/>
                </a:solidFill>
                <a:latin typeface="Brush Script MT" pitchFamily="66" charset="0"/>
              </a:defRPr>
            </a:lvl1pPr>
          </a:lstStyle>
          <a:p>
            <a:r>
              <a:rPr lang="en-US"/>
              <a:t>Life</a:t>
            </a:r>
            <a:r>
              <a:rPr lang="en-US" sz="1600"/>
              <a:t>Knowledge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8450" y="473075"/>
            <a:ext cx="2038350" cy="53943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473075"/>
            <a:ext cx="5962650" cy="53943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73075"/>
            <a:ext cx="8153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828800"/>
            <a:ext cx="8153400" cy="1943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400" y="3924300"/>
            <a:ext cx="8153400" cy="1943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828800"/>
            <a:ext cx="40005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828800"/>
            <a:ext cx="40005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754" name="Group 2"/>
          <p:cNvGrpSpPr>
            <a:grpSpLocks/>
          </p:cNvGrpSpPr>
          <p:nvPr/>
        </p:nvGrpSpPr>
        <p:grpSpPr bwMode="auto">
          <a:xfrm>
            <a:off x="228600" y="228600"/>
            <a:ext cx="8686800" cy="5943600"/>
            <a:chOff x="144" y="144"/>
            <a:chExt cx="5472" cy="3744"/>
          </a:xfrm>
        </p:grpSpPr>
        <p:sp>
          <p:nvSpPr>
            <p:cNvPr id="74755" name="Rectangle 3"/>
            <p:cNvSpPr>
              <a:spLocks noChangeArrowheads="1"/>
            </p:cNvSpPr>
            <p:nvPr/>
          </p:nvSpPr>
          <p:spPr bwMode="auto">
            <a:xfrm>
              <a:off x="144" y="144"/>
              <a:ext cx="5472" cy="3744"/>
            </a:xfrm>
            <a:prstGeom prst="rect">
              <a:avLst/>
            </a:prstGeom>
            <a:solidFill>
              <a:schemeClr val="bg1"/>
            </a:solidFill>
            <a:ln w="44450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74756" name="Rectangle 4"/>
            <p:cNvSpPr>
              <a:spLocks noChangeArrowheads="1"/>
            </p:cNvSpPr>
            <p:nvPr/>
          </p:nvSpPr>
          <p:spPr bwMode="blackWhite">
            <a:xfrm>
              <a:off x="193" y="193"/>
              <a:ext cx="5373" cy="363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74757" name="Line 5"/>
            <p:cNvSpPr>
              <a:spLocks noChangeShapeType="1"/>
            </p:cNvSpPr>
            <p:nvPr/>
          </p:nvSpPr>
          <p:spPr bwMode="auto">
            <a:xfrm>
              <a:off x="336" y="1092"/>
              <a:ext cx="5136" cy="0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4758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473075"/>
            <a:ext cx="8153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828800"/>
            <a:ext cx="81534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4763" name="Rectangle 11"/>
          <p:cNvSpPr>
            <a:spLocks noChangeArrowheads="1"/>
          </p:cNvSpPr>
          <p:nvPr/>
        </p:nvSpPr>
        <p:spPr bwMode="auto">
          <a:xfrm>
            <a:off x="6705600" y="6400800"/>
            <a:ext cx="28876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eaLnBrk="1" hangingPunct="1"/>
            <a:r>
              <a:rPr lang="en-US" b="1">
                <a:solidFill>
                  <a:srgbClr val="FF0000"/>
                </a:solidFill>
                <a:latin typeface="Brush Script MT" pitchFamily="66" charset="0"/>
              </a:rPr>
              <a:t>Life</a:t>
            </a:r>
            <a:r>
              <a:rPr lang="en-US" sz="1600" b="1">
                <a:solidFill>
                  <a:srgbClr val="FF0000"/>
                </a:solidFill>
              </a:rPr>
              <a:t>Knowledge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txStyles>
    <p:titleStyle>
      <a:lvl1pPr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31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9"/>
          <p:cNvSpPr>
            <a:spLocks noGrp="1" noChangeArrowheads="1"/>
          </p:cNvSpPr>
          <p:nvPr>
            <p:ph type="ftr" sz="quarter" idx="3"/>
          </p:nvPr>
        </p:nvSpPr>
        <p:spPr>
          <a:ln/>
        </p:spPr>
        <p:txBody>
          <a:bodyPr/>
          <a:lstStyle/>
          <a:p>
            <a:r>
              <a:rPr lang="en-US"/>
              <a:t>Life</a:t>
            </a:r>
            <a:r>
              <a:rPr lang="en-US" sz="1600">
                <a:latin typeface="Arial" charset="0"/>
              </a:rPr>
              <a:t>Knowledge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838200"/>
            <a:ext cx="7543800" cy="2362200"/>
          </a:xfrm>
          <a:noFill/>
          <a:ln/>
        </p:spPr>
        <p:txBody>
          <a:bodyPr lIns="92075" tIns="46038" rIns="92075" bIns="46038" anchorCtr="0"/>
          <a:lstStyle/>
          <a:p>
            <a:r>
              <a:rPr lang="en-US" b="1"/>
              <a:t>Identifying Needs and Aligning with a Vision</a:t>
            </a:r>
            <a:r>
              <a:rPr lang="en-US" sz="5600" b="1"/>
              <a:t>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52600" y="3810000"/>
            <a:ext cx="5257800" cy="12192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 b="1">
                <a:solidFill>
                  <a:srgbClr val="FF0000"/>
                </a:solidFill>
              </a:rPr>
              <a:t>How does the vision get accomplished? </a:t>
            </a: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0" y="6218238"/>
            <a:ext cx="14478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rgbClr val="000000"/>
                </a:solidFill>
              </a:rPr>
              <a:t>Stage Three </a:t>
            </a:r>
          </a:p>
          <a:p>
            <a:pPr algn="ctr" eaLnBrk="1" hangingPunct="1"/>
            <a:r>
              <a:rPr lang="en-US" sz="1200" b="1">
                <a:solidFill>
                  <a:srgbClr val="000000"/>
                </a:solidFill>
              </a:rPr>
              <a:t>of Development</a:t>
            </a:r>
            <a:br>
              <a:rPr lang="en-US" sz="1200" b="1">
                <a:solidFill>
                  <a:srgbClr val="000000"/>
                </a:solidFill>
              </a:rPr>
            </a:br>
            <a:r>
              <a:rPr lang="en-US" sz="1200" b="1">
                <a:solidFill>
                  <a:srgbClr val="000000"/>
                </a:solidFill>
              </a:rPr>
              <a:t>DO 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381000" y="6019800"/>
            <a:ext cx="720725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95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457200"/>
            <a:ext cx="8153400" cy="977900"/>
          </a:xfrm>
          <a:noFill/>
          <a:ln/>
        </p:spPr>
        <p:txBody>
          <a:bodyPr lIns="92075" tIns="46038" rIns="92075" bIns="46038"/>
          <a:lstStyle/>
          <a:p>
            <a:r>
              <a:rPr lang="en-US" b="1">
                <a:solidFill>
                  <a:srgbClr val="FFFF00"/>
                </a:solidFill>
              </a:rPr>
              <a:t>Baseball Game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828800"/>
            <a:ext cx="8305800" cy="4114800"/>
          </a:xfrm>
          <a:noFill/>
          <a:ln/>
        </p:spPr>
        <p:txBody>
          <a:bodyPr lIns="92075" tIns="46038" rIns="92075" bIns="46038"/>
          <a:lstStyle/>
          <a:p>
            <a:pPr>
              <a:buFont typeface="Wingdings" pitchFamily="2" charset="2"/>
              <a:buNone/>
            </a:pPr>
            <a:r>
              <a:rPr lang="en-US" sz="3200"/>
              <a:t>Instructions:</a:t>
            </a:r>
          </a:p>
          <a:p>
            <a:pPr>
              <a:buFont typeface="Wingdings" pitchFamily="2" charset="2"/>
              <a:buNone/>
            </a:pPr>
            <a:r>
              <a:rPr lang="en-US" sz="2300" b="1"/>
              <a:t> </a:t>
            </a:r>
            <a:br>
              <a:rPr lang="en-US" sz="2300" b="1"/>
            </a:br>
            <a:r>
              <a:rPr lang="en-US" sz="2700" b="1"/>
              <a:t>Nine Men–Duncan, Johnson, Winters, Perry, Banks, Dixon, Billings, Woods, and Lynch</a:t>
            </a:r>
          </a:p>
          <a:p>
            <a:pPr>
              <a:buFont typeface="Wingdings" pitchFamily="2" charset="2"/>
              <a:buNone/>
            </a:pPr>
            <a:r>
              <a:rPr lang="en-US" sz="2700" b="1"/>
              <a:t>   play the several positions on a baseball team. </a:t>
            </a:r>
          </a:p>
          <a:p>
            <a:pPr>
              <a:buFont typeface="Wingdings" pitchFamily="2" charset="2"/>
              <a:buNone/>
            </a:pPr>
            <a:r>
              <a:rPr lang="en-US" sz="2700" b="1"/>
              <a:t>   As a group, determine the position played by each man from the clues you have been given. Record your answers and be prepared to share the solution your group came up with.</a:t>
            </a:r>
            <a:endParaRPr lang="en-US" sz="2700"/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324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95 TM A1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81000"/>
            <a:ext cx="8153400" cy="1143000"/>
          </a:xfrm>
          <a:noFill/>
          <a:ln/>
        </p:spPr>
        <p:txBody>
          <a:bodyPr lIns="92075" tIns="46038" rIns="92075" bIns="46038"/>
          <a:lstStyle/>
          <a:p>
            <a:r>
              <a:rPr lang="en-US" b="1">
                <a:solidFill>
                  <a:srgbClr val="FFFF00"/>
                </a:solidFill>
              </a:rPr>
              <a:t>Baseball Game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95 TM A2 </a:t>
            </a:r>
          </a:p>
        </p:txBody>
      </p:sp>
      <p:graphicFrame>
        <p:nvGraphicFramePr>
          <p:cNvPr id="66677" name="Group 117"/>
          <p:cNvGraphicFramePr>
            <a:graphicFrameLocks noGrp="1"/>
          </p:cNvGraphicFramePr>
          <p:nvPr>
            <p:ph sz="half" idx="2"/>
          </p:nvPr>
        </p:nvGraphicFramePr>
        <p:xfrm>
          <a:off x="533400" y="1600200"/>
          <a:ext cx="7924800" cy="4476750"/>
        </p:xfrm>
        <a:graphic>
          <a:graphicData uri="http://schemas.openxmlformats.org/drawingml/2006/table">
            <a:tbl>
              <a:tblPr/>
              <a:tblGrid>
                <a:gridCol w="44751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496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Positions: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Players: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_____ Catcher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Duncan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_____ Pitcher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Perry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_____ First Baseman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Billings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_____ Second Baseman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Johnson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_____ Third Baseman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Banks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_____ Shortstop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Woods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52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_____ Left Fielder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Winters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52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_____ Center Fielder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Dixon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_____ Right Fielder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Lynch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473075"/>
            <a:ext cx="8153400" cy="1127125"/>
          </a:xfrm>
        </p:spPr>
        <p:txBody>
          <a:bodyPr/>
          <a:lstStyle/>
          <a:p>
            <a:pPr algn="ctr"/>
            <a:r>
              <a:rPr lang="en-US" sz="6000" b="1">
                <a:solidFill>
                  <a:srgbClr val="FFFF00"/>
                </a:solidFill>
              </a:rPr>
              <a:t>Identifying Needs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700" b="1">
                <a:solidFill>
                  <a:srgbClr val="FF0000"/>
                </a:solidFill>
              </a:rPr>
              <a:t>Step one:</a:t>
            </a:r>
            <a:r>
              <a:rPr lang="en-US" sz="2700"/>
              <a:t> Identify the problem.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270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700" b="1">
                <a:solidFill>
                  <a:srgbClr val="FF0000"/>
                </a:solidFill>
              </a:rPr>
              <a:t>Step two:</a:t>
            </a:r>
            <a:r>
              <a:rPr lang="en-US" sz="2700"/>
              <a:t> Determine if the problem is appropriate for the group to solve. Do you have the information needed to solve the problem?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270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700"/>
              <a:t>1. Appropriate means suitable or compatible, able to be done. The question to ask is should we solve it? Is it in line with our mission?</a:t>
            </a:r>
          </a:p>
        </p:txBody>
      </p:sp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2</a:t>
            </a:r>
          </a:p>
          <a:p>
            <a:pPr eaLnBrk="1" hangingPunct="1"/>
            <a:endParaRPr lang="en-US" sz="1200" b="1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473075"/>
            <a:ext cx="8153400" cy="1127125"/>
          </a:xfrm>
        </p:spPr>
        <p:txBody>
          <a:bodyPr/>
          <a:lstStyle/>
          <a:p>
            <a:pPr algn="ctr"/>
            <a:r>
              <a:rPr lang="en-US" sz="6000" b="1">
                <a:solidFill>
                  <a:srgbClr val="FFFF00"/>
                </a:solidFill>
              </a:rPr>
              <a:t>Identifying Needs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600" b="1">
                <a:solidFill>
                  <a:srgbClr val="FF0000"/>
                </a:solidFill>
              </a:rPr>
              <a:t>Step three:</a:t>
            </a:r>
            <a:r>
              <a:rPr lang="en-US" sz="2600"/>
              <a:t>  Determine if the problem is feasible to be solved by the group. Do you have enough information about the problem, enough resources, and enough time to solve the problem?</a:t>
            </a:r>
            <a:br>
              <a:rPr lang="en-US" sz="2600"/>
            </a:br>
            <a:r>
              <a:rPr lang="en-US" sz="2600"/>
              <a:t>           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120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600"/>
              <a:t> 1. Feasible means capable of being done. Questions to ask are: Can we realistically do this? Do we have enough time? Do we have the knowledge and ability to solve the</a:t>
            </a:r>
            <a:br>
              <a:rPr lang="en-US" sz="2600"/>
            </a:br>
            <a:r>
              <a:rPr lang="en-US" sz="2600"/>
              <a:t>problem? Do we have the resources available?</a:t>
            </a:r>
            <a:br>
              <a:rPr lang="en-US" sz="2600"/>
            </a:br>
            <a:endParaRPr lang="en-US" sz="2600"/>
          </a:p>
        </p:txBody>
      </p:sp>
      <p:sp>
        <p:nvSpPr>
          <p:cNvPr id="83972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3</a:t>
            </a:r>
          </a:p>
          <a:p>
            <a:pPr eaLnBrk="1" hangingPunct="1"/>
            <a:endParaRPr lang="en-US" sz="1200" b="1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Refined">
  <a:themeElements>
    <a:clrScheme name="Refined 1">
      <a:dk1>
        <a:srgbClr val="666633"/>
      </a:dk1>
      <a:lt1>
        <a:srgbClr val="FFFFFF"/>
      </a:lt1>
      <a:dk2>
        <a:srgbClr val="000000"/>
      </a:dk2>
      <a:lt2>
        <a:srgbClr val="FFFFFF"/>
      </a:lt2>
      <a:accent1>
        <a:srgbClr val="666699"/>
      </a:accent1>
      <a:accent2>
        <a:srgbClr val="990000"/>
      </a:accent2>
      <a:accent3>
        <a:srgbClr val="AAAAAA"/>
      </a:accent3>
      <a:accent4>
        <a:srgbClr val="DADADA"/>
      </a:accent4>
      <a:accent5>
        <a:srgbClr val="B8B8CA"/>
      </a:accent5>
      <a:accent6>
        <a:srgbClr val="8A0000"/>
      </a:accent6>
      <a:hlink>
        <a:srgbClr val="999900"/>
      </a:hlink>
      <a:folHlink>
        <a:srgbClr val="FFFFFF"/>
      </a:folHlink>
    </a:clrScheme>
    <a:fontScheme name="Refined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Refined 1">
        <a:dk1>
          <a:srgbClr val="666633"/>
        </a:dk1>
        <a:lt1>
          <a:srgbClr val="FFFFFF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990000"/>
        </a:accent2>
        <a:accent3>
          <a:srgbClr val="AAAAAA"/>
        </a:accent3>
        <a:accent4>
          <a:srgbClr val="DADADA"/>
        </a:accent4>
        <a:accent5>
          <a:srgbClr val="B8B8CA"/>
        </a:accent5>
        <a:accent6>
          <a:srgbClr val="8A0000"/>
        </a:accent6>
        <a:hlink>
          <a:srgbClr val="99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2">
        <a:dk1>
          <a:srgbClr val="4D4D4D"/>
        </a:dk1>
        <a:lt1>
          <a:srgbClr val="FFFFFF"/>
        </a:lt1>
        <a:dk2>
          <a:srgbClr val="4A1102"/>
        </a:dk2>
        <a:lt2>
          <a:srgbClr val="FFFFFF"/>
        </a:lt2>
        <a:accent1>
          <a:srgbClr val="CC3300"/>
        </a:accent1>
        <a:accent2>
          <a:srgbClr val="666699"/>
        </a:accent2>
        <a:accent3>
          <a:srgbClr val="B1AAAA"/>
        </a:accent3>
        <a:accent4>
          <a:srgbClr val="DADADA"/>
        </a:accent4>
        <a:accent5>
          <a:srgbClr val="E2ADAA"/>
        </a:accent5>
        <a:accent6>
          <a:srgbClr val="5C5C8A"/>
        </a:accent6>
        <a:hlink>
          <a:srgbClr val="FF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3">
        <a:dk1>
          <a:srgbClr val="666699"/>
        </a:dk1>
        <a:lt1>
          <a:srgbClr val="FFFFFF"/>
        </a:lt1>
        <a:dk2>
          <a:srgbClr val="400040"/>
        </a:dk2>
        <a:lt2>
          <a:srgbClr val="FFFFFF"/>
        </a:lt2>
        <a:accent1>
          <a:srgbClr val="FFCC00"/>
        </a:accent1>
        <a:accent2>
          <a:srgbClr val="FF3300"/>
        </a:accent2>
        <a:accent3>
          <a:srgbClr val="AFAAAF"/>
        </a:accent3>
        <a:accent4>
          <a:srgbClr val="DADADA"/>
        </a:accent4>
        <a:accent5>
          <a:srgbClr val="FFE2AA"/>
        </a:accent5>
        <a:accent6>
          <a:srgbClr val="E72D00"/>
        </a:accent6>
        <a:hlink>
          <a:srgbClr val="CC99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4">
        <a:dk1>
          <a:srgbClr val="4D4D4D"/>
        </a:dk1>
        <a:lt1>
          <a:srgbClr val="FFFFFF"/>
        </a:lt1>
        <a:dk2>
          <a:srgbClr val="006699"/>
        </a:dk2>
        <a:lt2>
          <a:srgbClr val="CCECFF"/>
        </a:lt2>
        <a:accent1>
          <a:srgbClr val="339966"/>
        </a:accent1>
        <a:accent2>
          <a:srgbClr val="3366FF"/>
        </a:accent2>
        <a:accent3>
          <a:srgbClr val="AAB8CA"/>
        </a:accent3>
        <a:accent4>
          <a:srgbClr val="DADADA"/>
        </a:accent4>
        <a:accent5>
          <a:srgbClr val="ADCAB8"/>
        </a:accent5>
        <a:accent6>
          <a:srgbClr val="2D5CE7"/>
        </a:accent6>
        <a:hlink>
          <a:srgbClr val="33CCFF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5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FF6600"/>
        </a:accent1>
        <a:accent2>
          <a:srgbClr val="FF9933"/>
        </a:accent2>
        <a:accent3>
          <a:srgbClr val="FFFFFF"/>
        </a:accent3>
        <a:accent4>
          <a:srgbClr val="000000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6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CC3300"/>
        </a:accent1>
        <a:accent2>
          <a:srgbClr val="666699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5C5C8A"/>
        </a:accent6>
        <a:hlink>
          <a:srgbClr val="9999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7">
        <a:dk1>
          <a:srgbClr val="000000"/>
        </a:dk1>
        <a:lt1>
          <a:srgbClr val="FFFFFF"/>
        </a:lt1>
        <a:dk2>
          <a:srgbClr val="000066"/>
        </a:dk2>
        <a:lt2>
          <a:srgbClr val="333399"/>
        </a:lt2>
        <a:accent1>
          <a:srgbClr val="3399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8AE7"/>
        </a:accent6>
        <a:hlink>
          <a:srgbClr val="00CCFF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652D4A9-883B-4B24-980D-D5E7CE77ECAB}">
  <ds:schemaRefs>
    <ds:schemaRef ds:uri="http://purl.org/dc/elements/1.1/"/>
    <ds:schemaRef ds:uri="http://purl.org/dc/terms/"/>
    <ds:schemaRef ds:uri="http://www.w3.org/XML/1998/namespace"/>
    <ds:schemaRef ds:uri="7d75d6f9-8bd4-4602-97a0-53722360a9f2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DF47F7F3-B8CB-4323-9D82-A821648C4DB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94969B4-5696-46E9-93F0-E4372B41655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Refined</Template>
  <TotalTime>100</TotalTime>
  <Words>188</Words>
  <Application>Microsoft Office PowerPoint</Application>
  <PresentationFormat>On-screen Show (4:3)</PresentationFormat>
  <Paragraphs>51</Paragraphs>
  <Slides>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Brush Script MT</vt:lpstr>
      <vt:lpstr>Times New Roman</vt:lpstr>
      <vt:lpstr>Wingdings</vt:lpstr>
      <vt:lpstr>Refined</vt:lpstr>
      <vt:lpstr>Identifying Needs and Aligning with a Vision </vt:lpstr>
      <vt:lpstr>Baseball Game</vt:lpstr>
      <vt:lpstr>Baseball Game</vt:lpstr>
      <vt:lpstr>Identifying Needs</vt:lpstr>
      <vt:lpstr>Identifying Needs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7</cp:revision>
  <cp:lastPrinted>1601-01-01T00:00:00Z</cp:lastPrinted>
  <dcterms:created xsi:type="dcterms:W3CDTF">2003-11-25T06:13:37Z</dcterms:created>
  <dcterms:modified xsi:type="dcterms:W3CDTF">2018-07-09T19:24:19Z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