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7" r:id="rId3"/>
    <p:sldId id="258" r:id="rId4"/>
    <p:sldId id="259" r:id="rId5"/>
    <p:sldId id="260" r:id="rId6"/>
    <p:sldId id="264" r:id="rId7"/>
    <p:sldId id="265" r:id="rId8"/>
    <p:sldId id="287" r:id="rId9"/>
    <p:sldId id="288" r:id="rId10"/>
    <p:sldId id="289" r:id="rId11"/>
    <p:sldId id="290" r:id="rId12"/>
    <p:sldId id="291" r:id="rId13"/>
    <p:sldId id="292" r:id="rId14"/>
    <p:sldId id="293" r:id="rId15"/>
    <p:sldId id="2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59" d="100"/>
          <a:sy n="59" d="100"/>
        </p:scale>
        <p:origin x="60" y="224"/>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02/08/2022</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Hazard Analysis and Critical Control Points (HACCP)</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7777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Identify the Critical Control Points (CCPs)</a:t>
            </a:r>
            <a:endParaRPr lang="en-US" dirty="0"/>
          </a:p>
        </p:txBody>
      </p:sp>
      <p:sp>
        <p:nvSpPr>
          <p:cNvPr id="3" name="Content Placeholder 2"/>
          <p:cNvSpPr>
            <a:spLocks noGrp="1"/>
          </p:cNvSpPr>
          <p:nvPr>
            <p:ph idx="1"/>
          </p:nvPr>
        </p:nvSpPr>
        <p:spPr/>
        <p:txBody>
          <a:bodyPr/>
          <a:lstStyle/>
          <a:p>
            <a:pPr lvl="0"/>
            <a:r>
              <a:rPr lang="en-US" dirty="0"/>
              <a:t>Those points in the process where hazards are likely to occur and can be prevented, reduced or eliminated</a:t>
            </a:r>
            <a:br>
              <a:rPr lang="en-US" dirty="0"/>
            </a:br>
            <a:endParaRPr lang="en-US" dirty="0"/>
          </a:p>
          <a:p>
            <a:endParaRPr lang="en-US" dirty="0"/>
          </a:p>
        </p:txBody>
      </p:sp>
    </p:spTree>
    <p:extLst>
      <p:ext uri="{BB962C8B-B14F-4D97-AF65-F5344CB8AC3E}">
        <p14:creationId xmlns:p14="http://schemas.microsoft.com/office/powerpoint/2010/main" val="35018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Critical Limits</a:t>
            </a:r>
            <a:endParaRPr lang="en-US" dirty="0"/>
          </a:p>
        </p:txBody>
      </p:sp>
      <p:sp>
        <p:nvSpPr>
          <p:cNvPr id="3" name="Content Placeholder 2"/>
          <p:cNvSpPr>
            <a:spLocks noGrp="1"/>
          </p:cNvSpPr>
          <p:nvPr>
            <p:ph idx="1"/>
          </p:nvPr>
        </p:nvSpPr>
        <p:spPr/>
        <p:txBody>
          <a:bodyPr/>
          <a:lstStyle/>
          <a:p>
            <a:r>
              <a:rPr lang="en-US" dirty="0"/>
              <a:t>For preventive measures associated with each identified CCP</a:t>
            </a:r>
          </a:p>
          <a:p>
            <a:r>
              <a:rPr lang="en-US" dirty="0"/>
              <a:t>A critical limit is a criterion that must be met for each CCP, such as final internal temperature when cooking.</a:t>
            </a:r>
          </a:p>
          <a:p>
            <a:r>
              <a:rPr lang="en-US" dirty="0"/>
              <a:t>Where appropriate, critical limits may reflect relevant FSIS regulations and FDA tolerances.</a:t>
            </a:r>
          </a:p>
        </p:txBody>
      </p:sp>
    </p:spTree>
    <p:extLst>
      <p:ext uri="{BB962C8B-B14F-4D97-AF65-F5344CB8AC3E}">
        <p14:creationId xmlns:p14="http://schemas.microsoft.com/office/powerpoint/2010/main" val="125480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CCP Monitoring Requirements</a:t>
            </a:r>
            <a:endParaRPr lang="en-US" dirty="0"/>
          </a:p>
        </p:txBody>
      </p:sp>
      <p:sp>
        <p:nvSpPr>
          <p:cNvPr id="3" name="Content Placeholder 2"/>
          <p:cNvSpPr>
            <a:spLocks noGrp="1"/>
          </p:cNvSpPr>
          <p:nvPr>
            <p:ph idx="1"/>
          </p:nvPr>
        </p:nvSpPr>
        <p:spPr/>
        <p:txBody>
          <a:bodyPr/>
          <a:lstStyle/>
          <a:p>
            <a:pPr lvl="0"/>
            <a:r>
              <a:rPr lang="en-US" dirty="0"/>
              <a:t>To determine if a CCP is under control</a:t>
            </a:r>
          </a:p>
          <a:p>
            <a:pPr lvl="1"/>
            <a:r>
              <a:rPr lang="en-US" dirty="0"/>
              <a:t>For example, if you claim that your product is safe when cooked to 160°F, methods must be established to prove that your product has been cooked to 160°F.</a:t>
            </a:r>
          </a:p>
          <a:p>
            <a:pPr lvl="0"/>
            <a:r>
              <a:rPr lang="en-US" dirty="0"/>
              <a:t>Monitoring may require materials or devices to measure or otherwise evaluate the process at CCPs.</a:t>
            </a:r>
          </a:p>
        </p:txBody>
      </p:sp>
    </p:spTree>
    <p:extLst>
      <p:ext uri="{BB962C8B-B14F-4D97-AF65-F5344CB8AC3E}">
        <p14:creationId xmlns:p14="http://schemas.microsoft.com/office/powerpoint/2010/main" val="6479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Corrective Actions</a:t>
            </a:r>
            <a:endParaRPr lang="en-US" dirty="0"/>
          </a:p>
        </p:txBody>
      </p:sp>
      <p:sp>
        <p:nvSpPr>
          <p:cNvPr id="3" name="Content Placeholder 2"/>
          <p:cNvSpPr>
            <a:spLocks noGrp="1"/>
          </p:cNvSpPr>
          <p:nvPr>
            <p:ph idx="1"/>
          </p:nvPr>
        </p:nvSpPr>
        <p:spPr/>
        <p:txBody>
          <a:bodyPr/>
          <a:lstStyle/>
          <a:p>
            <a:r>
              <a:rPr lang="en-US" dirty="0"/>
              <a:t>If monitoring determines a CCP is not within the established limits</a:t>
            </a:r>
          </a:p>
          <a:p>
            <a:r>
              <a:rPr lang="en-US" dirty="0"/>
              <a:t>In case a problem occurs, corrective actions must be in place to ensure no public health hazard occurs.</a:t>
            </a:r>
          </a:p>
        </p:txBody>
      </p:sp>
    </p:spTree>
    <p:extLst>
      <p:ext uri="{BB962C8B-B14F-4D97-AF65-F5344CB8AC3E}">
        <p14:creationId xmlns:p14="http://schemas.microsoft.com/office/powerpoint/2010/main" val="268301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Establish Effective Record-Keeping Procedures</a:t>
            </a:r>
            <a:endParaRPr lang="en-US" dirty="0"/>
          </a:p>
        </p:txBody>
      </p:sp>
      <p:sp>
        <p:nvSpPr>
          <p:cNvPr id="3" name="Content Placeholder 2"/>
          <p:cNvSpPr>
            <a:spLocks noGrp="1"/>
          </p:cNvSpPr>
          <p:nvPr>
            <p:ph idx="1"/>
          </p:nvPr>
        </p:nvSpPr>
        <p:spPr/>
        <p:txBody>
          <a:bodyPr/>
          <a:lstStyle/>
          <a:p>
            <a:r>
              <a:rPr lang="en-US" dirty="0"/>
              <a:t>Document the HACCP system is working properly </a:t>
            </a:r>
          </a:p>
          <a:p>
            <a:r>
              <a:rPr lang="en-US" dirty="0"/>
              <a:t>Records should document CCP monitoring, verification activities and deviation records.</a:t>
            </a:r>
            <a:br>
              <a:rPr lang="en-US" dirty="0"/>
            </a:br>
            <a:endParaRPr lang="en-US" dirty="0"/>
          </a:p>
        </p:txBody>
      </p:sp>
    </p:spTree>
    <p:extLst>
      <p:ext uri="{BB962C8B-B14F-4D97-AF65-F5344CB8AC3E}">
        <p14:creationId xmlns:p14="http://schemas.microsoft.com/office/powerpoint/2010/main" val="284461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Procedures for Verifying</a:t>
            </a:r>
            <a:endParaRPr lang="en-US" dirty="0"/>
          </a:p>
        </p:txBody>
      </p:sp>
      <p:sp>
        <p:nvSpPr>
          <p:cNvPr id="3" name="Content Placeholder 2"/>
          <p:cNvSpPr>
            <a:spLocks noGrp="1"/>
          </p:cNvSpPr>
          <p:nvPr>
            <p:ph idx="1"/>
          </p:nvPr>
        </p:nvSpPr>
        <p:spPr/>
        <p:txBody>
          <a:bodyPr/>
          <a:lstStyle/>
          <a:p>
            <a:r>
              <a:rPr lang="en-US" dirty="0"/>
              <a:t>Must verify that the HACCP system is working properly</a:t>
            </a:r>
          </a:p>
          <a:p>
            <a:r>
              <a:rPr lang="en-US" dirty="0"/>
              <a:t>Verification procedures may include reviewing the HACCP plan, CCP records and critical limits as well as conducting microbial sampling. </a:t>
            </a:r>
          </a:p>
          <a:p>
            <a:r>
              <a:rPr lang="en-US" dirty="0"/>
              <a:t>Both plant personnel and FSIS inspectors will conduct </a:t>
            </a:r>
            <a:r>
              <a:rPr lang="en-US"/>
              <a:t>verification activities</a:t>
            </a:r>
            <a:endParaRPr lang="en-US" dirty="0"/>
          </a:p>
        </p:txBody>
      </p:sp>
    </p:spTree>
    <p:extLst>
      <p:ext uri="{BB962C8B-B14F-4D97-AF65-F5344CB8AC3E}">
        <p14:creationId xmlns:p14="http://schemas.microsoft.com/office/powerpoint/2010/main" val="368592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1908517" y="1690688"/>
            <a:ext cx="8374966" cy="4008409"/>
          </a:xfrm>
        </p:spPr>
        <p:txBody>
          <a:bodyPr/>
          <a:lstStyle/>
          <a:p>
            <a:pPr lvl="0"/>
            <a:r>
              <a:rPr lang="en-US" dirty="0"/>
              <a:t>Identify product and ingredient hazard analysis</a:t>
            </a:r>
          </a:p>
          <a:p>
            <a:pPr lvl="0"/>
            <a:r>
              <a:rPr lang="en-US" dirty="0"/>
              <a:t>Introduce the seven principles of HACCP</a:t>
            </a:r>
          </a:p>
        </p:txBody>
      </p:sp>
      <p:pic>
        <p:nvPicPr>
          <p:cNvPr id="1026" name="Picture 2" descr="Glosson Food Equipment - Hobart Service, 6110 Bluffton Rd, Fort Wayne, IN  46809, USA">
            <a:extLst>
              <a:ext uri="{FF2B5EF4-FFF2-40B4-BE49-F238E27FC236}">
                <a16:creationId xmlns:a16="http://schemas.microsoft.com/office/drawing/2014/main" id="{A95499DF-6D9F-4405-937A-60E5CA6E8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3723" y="2987898"/>
            <a:ext cx="2779760" cy="346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8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What Is HACCP?</a:t>
            </a:r>
            <a:endParaRPr lang="en-US" dirty="0"/>
          </a:p>
        </p:txBody>
      </p:sp>
      <p:sp>
        <p:nvSpPr>
          <p:cNvPr id="3" name="Content Placeholder 2"/>
          <p:cNvSpPr>
            <a:spLocks noGrp="1"/>
          </p:cNvSpPr>
          <p:nvPr>
            <p:ph idx="1"/>
          </p:nvPr>
        </p:nvSpPr>
        <p:spPr/>
        <p:txBody>
          <a:bodyPr>
            <a:normAutofit/>
          </a:bodyPr>
          <a:lstStyle/>
          <a:p>
            <a:r>
              <a:rPr lang="en-US" dirty="0"/>
              <a:t>HACCP (Hazard Analysis and Critical Control Point) is a process control system that identifies where hazards are likely to occur in the food production process and puts into place stringent actions to take to prevent the hazards from occurring. </a:t>
            </a:r>
          </a:p>
          <a:p>
            <a:r>
              <a:rPr lang="en-US" dirty="0"/>
              <a:t>By strictly monitoring and controlling each critical step (critical control points) of the process, there is less chance for hazards to occur.</a:t>
            </a:r>
          </a:p>
        </p:txBody>
      </p:sp>
    </p:spTree>
    <p:extLst>
      <p:ext uri="{BB962C8B-B14F-4D97-AF65-F5344CB8AC3E}">
        <p14:creationId xmlns:p14="http://schemas.microsoft.com/office/powerpoint/2010/main" val="84960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Why Is HACCP Important?</a:t>
            </a:r>
            <a:r>
              <a:rPr lang="en-US" dirty="0"/>
              <a:t> </a:t>
            </a:r>
          </a:p>
        </p:txBody>
      </p:sp>
      <p:sp>
        <p:nvSpPr>
          <p:cNvPr id="3" name="Content Placeholder 2"/>
          <p:cNvSpPr>
            <a:spLocks noGrp="1"/>
          </p:cNvSpPr>
          <p:nvPr>
            <p:ph idx="1"/>
          </p:nvPr>
        </p:nvSpPr>
        <p:spPr/>
        <p:txBody>
          <a:bodyPr>
            <a:normAutofit/>
          </a:bodyPr>
          <a:lstStyle/>
          <a:p>
            <a:r>
              <a:rPr lang="en-US" dirty="0"/>
              <a:t>HACCP is important because it prioritizes and controls potential hazards in food production. By controlling major food risks, such as microbiological, chemical and physical contaminants, the industry can better assure consumers that its products are as safe as good science and technology allow. </a:t>
            </a:r>
          </a:p>
          <a:p>
            <a:r>
              <a:rPr lang="en-US" dirty="0"/>
              <a:t>By reducing foodborne hazards, public health protection is strengthened.</a:t>
            </a:r>
          </a:p>
        </p:txBody>
      </p:sp>
    </p:spTree>
    <p:extLst>
      <p:ext uri="{BB962C8B-B14F-4D97-AF65-F5344CB8AC3E}">
        <p14:creationId xmlns:p14="http://schemas.microsoft.com/office/powerpoint/2010/main" val="143508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Is HACCP New?</a:t>
            </a:r>
            <a:endParaRPr lang="en-US" dirty="0"/>
          </a:p>
        </p:txBody>
      </p:sp>
      <p:sp>
        <p:nvSpPr>
          <p:cNvPr id="3" name="Content Placeholder 2"/>
          <p:cNvSpPr>
            <a:spLocks noGrp="1"/>
          </p:cNvSpPr>
          <p:nvPr>
            <p:ph idx="1"/>
          </p:nvPr>
        </p:nvSpPr>
        <p:spPr/>
        <p:txBody>
          <a:bodyPr>
            <a:normAutofit/>
          </a:bodyPr>
          <a:lstStyle/>
          <a:p>
            <a:r>
              <a:rPr lang="en-US" dirty="0"/>
              <a:t>HACCP is not new. It was first used in the 1960s by the Pillsbury Company to produce the safest and highest quality food possible for astronauts in the space program. </a:t>
            </a:r>
          </a:p>
          <a:p>
            <a:r>
              <a:rPr lang="en-US" dirty="0"/>
              <a:t>The National Academy of Sciences, National Advisory Committee for Microbiological Criteria for Foods and the Codex Alimentarius have endorsed HACCP as the best process control system available today.</a:t>
            </a:r>
          </a:p>
        </p:txBody>
      </p:sp>
    </p:spTree>
    <p:extLst>
      <p:ext uri="{BB962C8B-B14F-4D97-AF65-F5344CB8AC3E}">
        <p14:creationId xmlns:p14="http://schemas.microsoft.com/office/powerpoint/2010/main" val="380937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Foodborne Infection</a:t>
            </a:r>
            <a:r>
              <a:rPr lang="en-US" dirty="0"/>
              <a:t> </a:t>
            </a:r>
          </a:p>
        </p:txBody>
      </p:sp>
      <p:sp>
        <p:nvSpPr>
          <p:cNvPr id="3" name="Content Placeholder 2"/>
          <p:cNvSpPr>
            <a:spLocks noGrp="1"/>
          </p:cNvSpPr>
          <p:nvPr>
            <p:ph idx="1"/>
          </p:nvPr>
        </p:nvSpPr>
        <p:spPr/>
        <p:txBody>
          <a:bodyPr/>
          <a:lstStyle/>
          <a:p>
            <a:pPr lvl="0"/>
            <a:r>
              <a:rPr lang="en-US" dirty="0"/>
              <a:t>Caused by a person ingesting a number of pathogenic microorganisms sufficient to cause infection as a result of their multiplication, e.g., salmonellosis</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191000"/>
            <a:ext cx="1828800" cy="1828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638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ou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Foodborne Intoxication</a:t>
            </a:r>
            <a:r>
              <a:rPr lang="en-US" dirty="0"/>
              <a:t> </a:t>
            </a:r>
          </a:p>
        </p:txBody>
      </p:sp>
      <p:sp>
        <p:nvSpPr>
          <p:cNvPr id="3" name="Content Placeholder 2"/>
          <p:cNvSpPr>
            <a:spLocks noGrp="1"/>
          </p:cNvSpPr>
          <p:nvPr>
            <p:ph idx="1"/>
          </p:nvPr>
        </p:nvSpPr>
        <p:spPr/>
        <p:txBody>
          <a:bodyPr/>
          <a:lstStyle/>
          <a:p>
            <a:r>
              <a:rPr lang="en-US" dirty="0"/>
              <a:t>Caused by the ingestion of already formed toxins produced by some bacteria when they multiply in food, e.g., staphylococcal enterotoxin </a:t>
            </a:r>
          </a:p>
          <a:p>
            <a:r>
              <a:rPr lang="en-US" dirty="0"/>
              <a:t>Toxins are typically not destroyed by normal cooking temperatures.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615" y="4800601"/>
            <a:ext cx="1628773" cy="162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02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out)">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Principles of HACCP</a:t>
            </a:r>
          </a:p>
        </p:txBody>
      </p:sp>
      <p:sp>
        <p:nvSpPr>
          <p:cNvPr id="3" name="Content Placeholder 2"/>
          <p:cNvSpPr>
            <a:spLocks noGrp="1"/>
          </p:cNvSpPr>
          <p:nvPr>
            <p:ph idx="1"/>
          </p:nvPr>
        </p:nvSpPr>
        <p:spPr/>
        <p:txBody>
          <a:bodyPr/>
          <a:lstStyle/>
          <a:p>
            <a:pPr marL="514350" indent="-514350">
              <a:buFont typeface="+mj-lt"/>
              <a:buAutoNum type="arabicPeriod"/>
            </a:pPr>
            <a:r>
              <a:rPr lang="en-US" b="1" dirty="0"/>
              <a:t>Conduct a hazard analysis.</a:t>
            </a:r>
          </a:p>
          <a:p>
            <a:pPr marL="514350" indent="-514350">
              <a:buFont typeface="+mj-lt"/>
              <a:buAutoNum type="arabicPeriod"/>
            </a:pPr>
            <a:r>
              <a:rPr lang="en-US" b="1" dirty="0"/>
              <a:t>Identify the critical control points.</a:t>
            </a:r>
          </a:p>
          <a:p>
            <a:pPr marL="514350" indent="-514350">
              <a:buFont typeface="+mj-lt"/>
              <a:buAutoNum type="arabicPeriod"/>
            </a:pPr>
            <a:r>
              <a:rPr lang="en-US" b="1" dirty="0"/>
              <a:t>Establish critical limits.</a:t>
            </a:r>
            <a:endParaRPr lang="en-US" dirty="0"/>
          </a:p>
          <a:p>
            <a:pPr marL="514350" indent="-514350">
              <a:buFont typeface="+mj-lt"/>
              <a:buAutoNum type="arabicPeriod"/>
            </a:pPr>
            <a:r>
              <a:rPr lang="en-US" b="1" dirty="0"/>
              <a:t>Establish CCP monitoring requirements.</a:t>
            </a:r>
          </a:p>
          <a:p>
            <a:pPr marL="514350" indent="-514350">
              <a:buFont typeface="+mj-lt"/>
              <a:buAutoNum type="arabicPeriod"/>
            </a:pPr>
            <a:r>
              <a:rPr lang="en-US" b="1" dirty="0"/>
              <a:t>Establish corrective actions.</a:t>
            </a:r>
          </a:p>
          <a:p>
            <a:pPr marL="514350" indent="-514350">
              <a:buFont typeface="+mj-lt"/>
              <a:buAutoNum type="arabicPeriod"/>
            </a:pPr>
            <a:r>
              <a:rPr lang="en-US" b="1" dirty="0"/>
              <a:t>Establish effective recordkeeping procedures.</a:t>
            </a:r>
          </a:p>
          <a:p>
            <a:pPr marL="514350" indent="-514350">
              <a:buFont typeface="+mj-lt"/>
              <a:buAutoNum type="arabicPeriod"/>
            </a:pPr>
            <a:r>
              <a:rPr lang="en-US" b="1" dirty="0"/>
              <a:t>Establish procedures for verifying.</a:t>
            </a:r>
            <a:endParaRPr lang="en-US" dirty="0"/>
          </a:p>
        </p:txBody>
      </p:sp>
    </p:spTree>
    <p:extLst>
      <p:ext uri="{BB962C8B-B14F-4D97-AF65-F5344CB8AC3E}">
        <p14:creationId xmlns:p14="http://schemas.microsoft.com/office/powerpoint/2010/main" val="252822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Conduct a Hazard Analysis</a:t>
            </a:r>
            <a:endParaRPr lang="en-US" dirty="0"/>
          </a:p>
        </p:txBody>
      </p:sp>
      <p:sp>
        <p:nvSpPr>
          <p:cNvPr id="3" name="Content Placeholder 2"/>
          <p:cNvSpPr>
            <a:spLocks noGrp="1"/>
          </p:cNvSpPr>
          <p:nvPr>
            <p:ph idx="1"/>
          </p:nvPr>
        </p:nvSpPr>
        <p:spPr/>
        <p:txBody>
          <a:bodyPr/>
          <a:lstStyle/>
          <a:p>
            <a:pPr lvl="0"/>
            <a:r>
              <a:rPr lang="en-US" dirty="0"/>
              <a:t>To identify potential hazards that are likely to occur during food processing</a:t>
            </a:r>
            <a:br>
              <a:rPr lang="en-US" dirty="0"/>
            </a:br>
            <a:endParaRPr lang="en-US" dirty="0"/>
          </a:p>
          <a:p>
            <a:pPr marL="0" indent="0">
              <a:buNone/>
            </a:pPr>
            <a:endParaRPr lang="en-US" dirty="0"/>
          </a:p>
        </p:txBody>
      </p:sp>
      <p:pic>
        <p:nvPicPr>
          <p:cNvPr id="2050" name="Picture 2" descr="Risk Management - Free vector graphic on Pixabay">
            <a:extLst>
              <a:ext uri="{FF2B5EF4-FFF2-40B4-BE49-F238E27FC236}">
                <a16:creationId xmlns:a16="http://schemas.microsoft.com/office/drawing/2014/main" id="{7CB93208-B4F8-4365-8F33-C39A0771C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544762"/>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02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(7)</Template>
  <TotalTime>7</TotalTime>
  <Words>583</Words>
  <Application>Microsoft Office PowerPoint</Application>
  <PresentationFormat>Widescreen</PresentationFormat>
  <Paragraphs>48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Anton</vt:lpstr>
      <vt:lpstr>Arial</vt:lpstr>
      <vt:lpstr>Calibri</vt:lpstr>
      <vt:lpstr>Montserrat</vt:lpstr>
      <vt:lpstr>Office Theme</vt:lpstr>
      <vt:lpstr>Hazard Analysis and Critical Control Points (HACCP)</vt:lpstr>
      <vt:lpstr>Objectives</vt:lpstr>
      <vt:lpstr>What Is HACCP?</vt:lpstr>
      <vt:lpstr>Why Is HACCP Important? </vt:lpstr>
      <vt:lpstr>Is HACCP New?</vt:lpstr>
      <vt:lpstr>Foodborne Infection </vt:lpstr>
      <vt:lpstr>Foodborne Intoxication </vt:lpstr>
      <vt:lpstr>7 Principles of HACCP</vt:lpstr>
      <vt:lpstr>Conduct a Hazard Analysis</vt:lpstr>
      <vt:lpstr>Identify the Critical Control Points (CCPs)</vt:lpstr>
      <vt:lpstr>Establish Critical Limits</vt:lpstr>
      <vt:lpstr>Establish CCP Monitoring Requirements</vt:lpstr>
      <vt:lpstr>Establish Corrective Actions</vt:lpstr>
      <vt:lpstr>Establish Effective Record-Keeping Procedures</vt:lpstr>
      <vt:lpstr>Establish Procedures for Verifying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Hazard Analysis and Critical Control Points (HACCP)</dc:title>
  <dc:creator>McGrady, Megan</dc:creator>
  <cp:lastModifiedBy>McGrady, Megan</cp:lastModifiedBy>
  <cp:revision>3</cp:revision>
  <dcterms:created xsi:type="dcterms:W3CDTF">2022-06-21T15:52:52Z</dcterms:created>
  <dcterms:modified xsi:type="dcterms:W3CDTF">2022-08-02T20:23:37Z</dcterms:modified>
</cp:coreProperties>
</file>