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63" r:id="rId3"/>
    <p:sldId id="264" r:id="rId4"/>
    <p:sldId id="267" r:id="rId5"/>
    <p:sldId id="266" r:id="rId6"/>
    <p:sldId id="265" r:id="rId7"/>
    <p:sldId id="269" r:id="rId8"/>
    <p:sldId id="268" r:id="rId9"/>
    <p:sldId id="380" r:id="rId10"/>
    <p:sldId id="382" r:id="rId11"/>
    <p:sldId id="383" r:id="rId12"/>
    <p:sldId id="384" r:id="rId13"/>
    <p:sldId id="385" r:id="rId14"/>
    <p:sldId id="259" r:id="rId15"/>
    <p:sldId id="25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lene Mensch" initials="MM" lastIdx="2" clrIdx="0">
    <p:extLst>
      <p:ext uri="{19B8F6BF-5375-455C-9EA6-DF929625EA0E}">
        <p15:presenceInfo xmlns:p15="http://schemas.microsoft.com/office/powerpoint/2012/main" userId="e1c724a07b98bdc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623C"/>
    <a:srgbClr val="A50021"/>
    <a:srgbClr val="A5FF21"/>
    <a:srgbClr val="FF0505"/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35" autoAdjust="0"/>
    <p:restoredTop sz="72542" autoAdjust="0"/>
  </p:normalViewPr>
  <p:slideViewPr>
    <p:cSldViewPr>
      <p:cViewPr varScale="1">
        <p:scale>
          <a:sx n="48" d="100"/>
          <a:sy n="48" d="100"/>
        </p:scale>
        <p:origin x="1458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2862" y="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z="1100" dirty="0">
                <a:latin typeface="Arial" pitchFamily="34" charset="0"/>
                <a:cs typeface="Arial" pitchFamily="34" charset="0"/>
              </a:rPr>
              <a:t>PPT Title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429000" y="0"/>
            <a:ext cx="3427413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US" sz="1100" dirty="0">
                <a:latin typeface="Arial" pitchFamily="34" charset="0"/>
                <a:cs typeface="Arial" pitchFamily="34" charset="0"/>
              </a:rPr>
              <a:t>Mechanical Systems in Agriculture</a:t>
            </a:r>
          </a:p>
          <a:p>
            <a:r>
              <a:rPr lang="en-US" sz="1100" dirty="0">
                <a:latin typeface="Arial" pitchFamily="34" charset="0"/>
                <a:cs typeface="Arial" pitchFamily="34" charset="0"/>
              </a:rPr>
              <a:t>Unit X – Lesson X.X Name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3352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z="1100">
                <a:latin typeface="Arial" pitchFamily="34" charset="0"/>
                <a:cs typeface="Arial" pitchFamily="34" charset="0"/>
              </a:rPr>
              <a:t>Curriculum for Agricultural Science Education Copyright 2019</a:t>
            </a:r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51402E-0581-4045-9571-3EE683493364}" type="slidenum">
              <a:rPr lang="en-US" sz="1100" smtClean="0">
                <a:latin typeface="Arial" pitchFamily="34" charset="0"/>
                <a:cs typeface="Arial" pitchFamily="34" charset="0"/>
              </a:rPr>
              <a:t>‹#›</a:t>
            </a:fld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E1A295C-E917-4D4C-9BFD-D5F56A67F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8732520"/>
            <a:ext cx="1384541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490122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1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PPT Title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352800" y="0"/>
            <a:ext cx="3503613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100"/>
            </a:lvl1pPr>
          </a:lstStyle>
          <a:p>
            <a:r>
              <a:rPr lang="en-US" dirty="0">
                <a:latin typeface="Arial" pitchFamily="34" charset="0"/>
                <a:cs typeface="Arial" pitchFamily="34" charset="0"/>
              </a:rPr>
              <a:t>Mechanical Systems in Agriculture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Unit X – Lesson X.X Name</a:t>
            </a:r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32766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/>
            </a:lvl1pPr>
          </a:lstStyle>
          <a:p>
            <a:r>
              <a:rPr lang="en-US">
                <a:latin typeface="Arial" pitchFamily="34" charset="0"/>
                <a:cs typeface="Arial" pitchFamily="34" charset="0"/>
              </a:rPr>
              <a:t>Curriculum for Agricultural Science Education Copyright 2019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100">
                <a:latin typeface="Arial" pitchFamily="34" charset="0"/>
                <a:cs typeface="Arial" pitchFamily="34" charset="0"/>
              </a:defRPr>
            </a:lvl1pPr>
          </a:lstStyle>
          <a:p>
            <a:fld id="{36C789E7-B821-4804-81D0-B1DDBDB5FEC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40E2AAF-525C-469C-B29C-6F206E827A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8732520"/>
            <a:ext cx="1384541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571385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789E7-B821-4804-81D0-B1DDBDB5FECC}" type="slidenum">
              <a:rPr lang="en-US" smtClean="0">
                <a:latin typeface="Arial" pitchFamily="34" charset="0"/>
                <a:cs typeface="Arial" pitchFamily="34" charset="0"/>
              </a:rPr>
              <a:t>1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 pitchFamily="34" charset="0"/>
                <a:cs typeface="Arial" pitchFamily="34" charset="0"/>
              </a:rPr>
              <a:t>Curriculum for Agricultural Science Education Copyright 2019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dirty="0"/>
              <a:t>PPT Title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Mechanical Systems in Agriculture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Unit X – Lesson X.X 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3265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Many do not understand the facts about ethanol.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PPT Title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>
                <a:latin typeface="Arial" pitchFamily="34" charset="0"/>
                <a:cs typeface="Arial" pitchFamily="34" charset="0"/>
              </a:rPr>
              <a:t>Mechanical Systems in Agriculture</a:t>
            </a:r>
          </a:p>
          <a:p>
            <a:r>
              <a:rPr lang="en-US">
                <a:latin typeface="Arial" pitchFamily="34" charset="0"/>
                <a:cs typeface="Arial" pitchFamily="34" charset="0"/>
              </a:rPr>
              <a:t>Unit X – Lesson X.X Name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>
                <a:latin typeface="Arial" pitchFamily="34" charset="0"/>
                <a:cs typeface="Arial" pitchFamily="34" charset="0"/>
              </a:rPr>
              <a:t>Curriculum for Agricultural Science Education Copyright 2019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C789E7-B821-4804-81D0-B1DDBDB5FECC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6910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PPT Title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>
                <a:latin typeface="Arial" pitchFamily="34" charset="0"/>
                <a:cs typeface="Arial" pitchFamily="34" charset="0"/>
              </a:rPr>
              <a:t>Mechanical Systems in Agriculture</a:t>
            </a:r>
          </a:p>
          <a:p>
            <a:r>
              <a:rPr lang="en-US">
                <a:latin typeface="Arial" pitchFamily="34" charset="0"/>
                <a:cs typeface="Arial" pitchFamily="34" charset="0"/>
              </a:rPr>
              <a:t>Unit X – Lesson X.X Name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>
                <a:latin typeface="Arial" pitchFamily="34" charset="0"/>
                <a:cs typeface="Arial" pitchFamily="34" charset="0"/>
              </a:rPr>
              <a:t>Curriculum for Agricultural Science Education Copyright 2019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C789E7-B821-4804-81D0-B1DDBDB5FECC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9759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/>
              <a:t>PPT Title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Mechanical Systems in Agriculture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Unit X – Lesson X.X Name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>
                <a:latin typeface="Arial" pitchFamily="34" charset="0"/>
                <a:cs typeface="Arial" pitchFamily="34" charset="0"/>
              </a:rPr>
              <a:t>Curriculum for Agricultural Science Education Copyright 2019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6C789E7-B821-4804-81D0-B1DDBDB5FECC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5732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789E7-B821-4804-81D0-B1DDBDB5FECC}" type="slidenum">
              <a:rPr lang="en-US" smtClean="0">
                <a:latin typeface="Arial" pitchFamily="34" charset="0"/>
                <a:cs typeface="Arial" pitchFamily="34" charset="0"/>
              </a:rPr>
              <a:t>15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 pitchFamily="34" charset="0"/>
                <a:cs typeface="Arial" pitchFamily="34" charset="0"/>
              </a:rPr>
              <a:t>Curriculum for Agricultural Science Education Copyright 2019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/>
              <a:t>PPT Title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Mechanical Systems in Agriculture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Unit X – Lesson X.X 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366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Ethanol benefits our economy while protecting our environment and increasing our national security.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PPT Title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>
                <a:latin typeface="Arial" pitchFamily="34" charset="0"/>
                <a:cs typeface="Arial" pitchFamily="34" charset="0"/>
              </a:rPr>
              <a:t>Mechanical Systems in Agriculture</a:t>
            </a:r>
          </a:p>
          <a:p>
            <a:r>
              <a:rPr lang="en-US">
                <a:latin typeface="Arial" pitchFamily="34" charset="0"/>
                <a:cs typeface="Arial" pitchFamily="34" charset="0"/>
              </a:rPr>
              <a:t>Unit X – Lesson X.X Name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>
                <a:latin typeface="Arial" pitchFamily="34" charset="0"/>
                <a:cs typeface="Arial" pitchFamily="34" charset="0"/>
              </a:rPr>
              <a:t>Curriculum for Agricultural Science Education Copyright 2019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C789E7-B821-4804-81D0-B1DDBDB5FECC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29916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Crude oil prices have increased much more over time than corn. How can we add value to corn in the future?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PPT Title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>
                <a:latin typeface="Arial" pitchFamily="34" charset="0"/>
                <a:cs typeface="Arial" pitchFamily="34" charset="0"/>
              </a:rPr>
              <a:t>Mechanical Systems in Agriculture</a:t>
            </a:r>
          </a:p>
          <a:p>
            <a:r>
              <a:rPr lang="en-US">
                <a:latin typeface="Arial" pitchFamily="34" charset="0"/>
                <a:cs typeface="Arial" pitchFamily="34" charset="0"/>
              </a:rPr>
              <a:t>Unit X – Lesson X.X Name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>
                <a:latin typeface="Arial" pitchFamily="34" charset="0"/>
                <a:cs typeface="Arial" pitchFamily="34" charset="0"/>
              </a:rPr>
              <a:t>Curriculum for Agricultural Science Education Copyright 2019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C789E7-B821-4804-81D0-B1DDBDB5FECC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39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Ethanol is less expensive at the pump for the consumer, but does not have be less expensive than wholesale gasoline.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PPT Title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>
                <a:latin typeface="Arial" pitchFamily="34" charset="0"/>
                <a:cs typeface="Arial" pitchFamily="34" charset="0"/>
              </a:rPr>
              <a:t>Mechanical Systems in Agriculture</a:t>
            </a:r>
          </a:p>
          <a:p>
            <a:r>
              <a:rPr lang="en-US">
                <a:latin typeface="Arial" pitchFamily="34" charset="0"/>
                <a:cs typeface="Arial" pitchFamily="34" charset="0"/>
              </a:rPr>
              <a:t>Unit X – Lesson X.X Name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>
                <a:latin typeface="Arial" pitchFamily="34" charset="0"/>
                <a:cs typeface="Arial" pitchFamily="34" charset="0"/>
              </a:rPr>
              <a:t>Curriculum for Agricultural Science Education Copyright 2019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C789E7-B821-4804-81D0-B1DDBDB5FECC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0308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Ethanol has had a positive impact on our Nation’s economy.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PPT Title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>
                <a:latin typeface="Arial" pitchFamily="34" charset="0"/>
                <a:cs typeface="Arial" pitchFamily="34" charset="0"/>
              </a:rPr>
              <a:t>Mechanical Systems in Agriculture</a:t>
            </a:r>
          </a:p>
          <a:p>
            <a:r>
              <a:rPr lang="en-US">
                <a:latin typeface="Arial" pitchFamily="34" charset="0"/>
                <a:cs typeface="Arial" pitchFamily="34" charset="0"/>
              </a:rPr>
              <a:t>Unit X – Lesson X.X Name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>
                <a:latin typeface="Arial" pitchFamily="34" charset="0"/>
                <a:cs typeface="Arial" pitchFamily="34" charset="0"/>
              </a:rPr>
              <a:t>Curriculum for Agricultural Science Education Copyright 2019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C789E7-B821-4804-81D0-B1DDBDB5FECC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29826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World oil production is much higher in other parts of the world than in the United States. The United States has a strong agricultural economy. Ethanol is an answer to reducing our fuel dependence on foreign countries while supporting our agricultural economy.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PPT Title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>
                <a:latin typeface="Arial" pitchFamily="34" charset="0"/>
                <a:cs typeface="Arial" pitchFamily="34" charset="0"/>
              </a:rPr>
              <a:t>Mechanical Systems in Agriculture</a:t>
            </a:r>
          </a:p>
          <a:p>
            <a:r>
              <a:rPr lang="en-US">
                <a:latin typeface="Arial" pitchFamily="34" charset="0"/>
                <a:cs typeface="Arial" pitchFamily="34" charset="0"/>
              </a:rPr>
              <a:t>Unit X – Lesson X.X Name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>
                <a:latin typeface="Arial" pitchFamily="34" charset="0"/>
                <a:cs typeface="Arial" pitchFamily="34" charset="0"/>
              </a:rPr>
              <a:t>Curriculum for Agricultural Science Education Copyright 2019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C789E7-B821-4804-81D0-B1DDBDB5FECC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3200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Renewable Fuel Standard was enacted to reduce our dependence on foreign oil.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PPT Title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>
                <a:latin typeface="Arial" pitchFamily="34" charset="0"/>
                <a:cs typeface="Arial" pitchFamily="34" charset="0"/>
              </a:rPr>
              <a:t>Mechanical Systems in Agriculture</a:t>
            </a:r>
          </a:p>
          <a:p>
            <a:r>
              <a:rPr lang="en-US">
                <a:latin typeface="Arial" pitchFamily="34" charset="0"/>
                <a:cs typeface="Arial" pitchFamily="34" charset="0"/>
              </a:rPr>
              <a:t>Unit X – Lesson X.X Name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>
                <a:latin typeface="Arial" pitchFamily="34" charset="0"/>
                <a:cs typeface="Arial" pitchFamily="34" charset="0"/>
              </a:rPr>
              <a:t>Curriculum for Agricultural Science Education Copyright 2019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C789E7-B821-4804-81D0-B1DDBDB5FECC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4154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Ethanol production will need to increase to meet the future goals of the Renewable Fuel Standard. Additional ethanol will need to be used to meet this goal.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PPT Title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>
                <a:latin typeface="Arial" pitchFamily="34" charset="0"/>
                <a:cs typeface="Arial" pitchFamily="34" charset="0"/>
              </a:rPr>
              <a:t>Mechanical Systems in Agriculture</a:t>
            </a:r>
          </a:p>
          <a:p>
            <a:r>
              <a:rPr lang="en-US">
                <a:latin typeface="Arial" pitchFamily="34" charset="0"/>
                <a:cs typeface="Arial" pitchFamily="34" charset="0"/>
              </a:rPr>
              <a:t>Unit X – Lesson X.X Name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>
                <a:latin typeface="Arial" pitchFamily="34" charset="0"/>
                <a:cs typeface="Arial" pitchFamily="34" charset="0"/>
              </a:rPr>
              <a:t>Curriculum for Agricultural Science Education Copyright 2019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C789E7-B821-4804-81D0-B1DDBDB5FECC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0443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Currently all engines are designed for gasoline with a 10% ethanol blend. Increase use of other recognized ethanol percentages and increased choices at the gasoline </a:t>
            </a:r>
            <a:r>
              <a:rPr lang="en-US"/>
              <a:t>pump can </a:t>
            </a:r>
            <a:r>
              <a:rPr lang="en-US" dirty="0"/>
              <a:t>help achieve the Renewable Fuel Standard.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D2B97-3200-4CE1-B5A4-B8AF23B5AC4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722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104900" y="4800600"/>
            <a:ext cx="11074400" cy="523220"/>
          </a:xfrm>
          <a:prstGeom prst="rect">
            <a:avLst/>
          </a:prstGeom>
          <a:solidFill>
            <a:srgbClr val="4C623C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377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Ethanol Importance and Policy</a:t>
            </a:r>
          </a:p>
        </p:txBody>
      </p:sp>
      <p:pic>
        <p:nvPicPr>
          <p:cNvPr id="4" name="Picture 3" descr="Growth Energy_logo_cmyk_Support">
            <a:extLst>
              <a:ext uri="{FF2B5EF4-FFF2-40B4-BE49-F238E27FC236}">
                <a16:creationId xmlns:a16="http://schemas.microsoft.com/office/drawing/2014/main" id="{18C6237D-512A-472A-BF2F-E7F2C4F8416F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534180"/>
            <a:ext cx="5486400" cy="27330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2685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8D9DB-9F03-49E4-BBAA-20DA05506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872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1855" y="289174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29386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828802"/>
            <a:ext cx="53848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8801"/>
            <a:ext cx="53848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8D9DB-9F03-49E4-BBAA-20DA05506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361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1" y="6356355"/>
            <a:ext cx="2854179" cy="365125"/>
          </a:xfrm>
        </p:spPr>
        <p:txBody>
          <a:bodyPr/>
          <a:lstStyle/>
          <a:p>
            <a:fld id="{4B98D9DB-9F03-49E4-BBAA-20DA05506B06}" type="slidenum">
              <a:rPr lang="en-US" smtClean="0"/>
              <a:t>‹#›</a:t>
            </a:fld>
            <a:endParaRPr lang="en-US"/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637737" y="1857380"/>
            <a:ext cx="10954043" cy="43195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37737" y="365131"/>
            <a:ext cx="10954043" cy="87788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041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0842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70776"/>
            <a:ext cx="10972800" cy="44093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117600" y="1396181"/>
            <a:ext cx="11074400" cy="369332"/>
          </a:xfrm>
          <a:prstGeom prst="rect">
            <a:avLst/>
          </a:prstGeom>
          <a:solidFill>
            <a:srgbClr val="4C623C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defTabSz="914377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8" name="Picture 7" descr="Growth Energy_logo_cmyk_Support">
            <a:extLst>
              <a:ext uri="{FF2B5EF4-FFF2-40B4-BE49-F238E27FC236}">
                <a16:creationId xmlns:a16="http://schemas.microsoft.com/office/drawing/2014/main" id="{4ECF4C75-4AB2-46F4-80FD-6269E2165A8B}"/>
              </a:ext>
            </a:extLst>
          </p:cNvPr>
          <p:cNvPicPr/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4600" y="6356355"/>
            <a:ext cx="753110" cy="365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4115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5" r:id="rId5"/>
  </p:sldLayoutIdLst>
  <p:hf hdr="0" ftr="0" dt="0"/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en/banknotes-bankroll-bill-money-159085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93259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2B4BB-994A-460A-8782-FF43FA458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Myths and Facts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E54B74-145A-437F-B57C-D7477D696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8D9DB-9F03-49E4-BBAA-20DA05506B06}" type="slidenum">
              <a:rPr lang="en-US" smtClean="0"/>
              <a:t>10</a:t>
            </a:fld>
            <a:endParaRPr lang="en-US"/>
          </a:p>
        </p:txBody>
      </p:sp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06CB18E5-F1F2-41AF-B087-54590574E6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875477"/>
            <a:ext cx="8192530" cy="4663440"/>
          </a:xfrm>
        </p:spPr>
      </p:pic>
    </p:spTree>
    <p:extLst>
      <p:ext uri="{BB962C8B-B14F-4D97-AF65-F5344CB8AC3E}">
        <p14:creationId xmlns:p14="http://schemas.microsoft.com/office/powerpoint/2010/main" val="20890097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F35C9-B8A4-4AAF-AF99-AB87C41BA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Myths and Facts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5D0B7C-5DF4-41B6-8186-B897B165E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8D9DB-9F03-49E4-BBAA-20DA05506B06}" type="slidenum">
              <a:rPr lang="en-US" smtClean="0"/>
              <a:t>11</a:t>
            </a:fld>
            <a:endParaRPr lang="en-US"/>
          </a:p>
        </p:txBody>
      </p:sp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2B29E541-0020-484D-A50B-85E8927B25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875477"/>
            <a:ext cx="8192529" cy="4663440"/>
          </a:xfrm>
        </p:spPr>
      </p:pic>
    </p:spTree>
    <p:extLst>
      <p:ext uri="{BB962C8B-B14F-4D97-AF65-F5344CB8AC3E}">
        <p14:creationId xmlns:p14="http://schemas.microsoft.com/office/powerpoint/2010/main" val="1484169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BEE24-3035-427E-9BA9-B1AA33A51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Myths and Facts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126301-D611-4870-9F8B-29D0E8766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8D9DB-9F03-49E4-BBAA-20DA05506B06}" type="slidenum">
              <a:rPr lang="en-US" smtClean="0"/>
              <a:t>12</a:t>
            </a:fld>
            <a:endParaRPr lang="en-US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78ECF2F4-E0FE-4F15-88A6-091CD89953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875477"/>
            <a:ext cx="8192530" cy="4663440"/>
          </a:xfrm>
        </p:spPr>
      </p:pic>
    </p:spTree>
    <p:extLst>
      <p:ext uri="{BB962C8B-B14F-4D97-AF65-F5344CB8AC3E}">
        <p14:creationId xmlns:p14="http://schemas.microsoft.com/office/powerpoint/2010/main" val="3104411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64110-40A1-4308-826D-1006C2BA7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Myths and Facts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34316B-53D7-40AA-A47F-40DAAF820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8D9DB-9F03-49E4-BBAA-20DA05506B06}" type="slidenum">
              <a:rPr lang="en-US" smtClean="0"/>
              <a:t>13</a:t>
            </a:fld>
            <a:endParaRPr lang="en-US"/>
          </a:p>
        </p:txBody>
      </p:sp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408432AE-05C1-416F-9D81-3A579C30C7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845660"/>
            <a:ext cx="8192528" cy="4663440"/>
          </a:xfrm>
        </p:spPr>
      </p:pic>
    </p:spTree>
    <p:extLst>
      <p:ext uri="{BB962C8B-B14F-4D97-AF65-F5344CB8AC3E}">
        <p14:creationId xmlns:p14="http://schemas.microsoft.com/office/powerpoint/2010/main" val="22120499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Mark or highlight three key points</a:t>
            </a:r>
          </a:p>
          <a:p>
            <a:r>
              <a:rPr lang="en-US" dirty="0"/>
              <a:t>List two ideas or concepts related to previous knowledge.</a:t>
            </a:r>
          </a:p>
          <a:p>
            <a:r>
              <a:rPr lang="en-US" dirty="0"/>
              <a:t>List questions you have about this topic.</a:t>
            </a:r>
          </a:p>
          <a:p>
            <a:r>
              <a:rPr lang="en-US" dirty="0"/>
              <a:t>Keep notes organized and available for use throughout the course.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8D9DB-9F03-49E4-BBAA-20DA05506B0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8139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Berven</a:t>
            </a:r>
            <a:r>
              <a:rPr lang="en-US" dirty="0"/>
              <a:t>, D., (2018). [POET presentation]. </a:t>
            </a:r>
            <a:r>
              <a:rPr lang="en-US" i="1" dirty="0"/>
              <a:t>Biofuels past, present and future</a:t>
            </a:r>
            <a:r>
              <a:rPr lang="en-US" dirty="0"/>
              <a:t>. Sioux Falls, SD.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8D9DB-9F03-49E4-BBAA-20DA05506B0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845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3821C-012C-4A60-819F-B818952DF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 of Biofuels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9B769E-7404-4A3A-8AE4-63D6DD0CE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8D9DB-9F03-49E4-BBAA-20DA05506B06}" type="slidenum">
              <a:rPr lang="en-US" smtClean="0"/>
              <a:t>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9D70FC-A31D-4B50-85DD-8F15817073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30691"/>
            <a:ext cx="8382000" cy="477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247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E698E-2E1C-473F-BB50-0B195A093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Economic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11DC97-EDA6-4DAE-97AD-AF45B6330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8D9DB-9F03-49E4-BBAA-20DA05506B06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A12C58-514C-470F-AF91-6A12EBA700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907607"/>
            <a:ext cx="8695287" cy="4950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012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BD4AC-3F78-43D9-A62E-51FE7B421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Economic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EF416B-03BA-4955-A9D5-7FBF4C500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8D9DB-9F03-49E4-BBAA-20DA05506B06}" type="slidenum">
              <a:rPr lang="en-US" smtClean="0"/>
              <a:t>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DC64D7-9BC1-465A-BE91-0336BB609F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1935879"/>
            <a:ext cx="5628795" cy="4221597"/>
          </a:xfrm>
          <a:prstGeom prst="rect">
            <a:avLst/>
          </a:prstGeom>
        </p:spPr>
      </p:pic>
      <p:sp>
        <p:nvSpPr>
          <p:cNvPr id="6" name="Title 7">
            <a:extLst>
              <a:ext uri="{FF2B5EF4-FFF2-40B4-BE49-F238E27FC236}">
                <a16:creationId xmlns:a16="http://schemas.microsoft.com/office/drawing/2014/main" id="{4E3C9E7A-A2F6-476D-851D-849B40524FAE}"/>
              </a:ext>
            </a:extLst>
          </p:cNvPr>
          <p:cNvSpPr txBox="1">
            <a:spLocks/>
          </p:cNvSpPr>
          <p:nvPr/>
        </p:nvSpPr>
        <p:spPr>
          <a:xfrm>
            <a:off x="228600" y="1935879"/>
            <a:ext cx="5105400" cy="16596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/>
              <a:t>Consumer Savings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3439B2C7-66B1-4FB8-A549-6ADD1F800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5150" y="3276600"/>
            <a:ext cx="3759414" cy="2746061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Ethanol replaces some of the most expensive chemicals in the gasoline pool</a:t>
            </a:r>
          </a:p>
          <a:p>
            <a:r>
              <a:rPr lang="en-US" dirty="0"/>
              <a:t>Ethanol does not have to be less expensive than wholesale gasoline</a:t>
            </a:r>
          </a:p>
        </p:txBody>
      </p:sp>
    </p:spTree>
    <p:extLst>
      <p:ext uri="{BB962C8B-B14F-4D97-AF65-F5344CB8AC3E}">
        <p14:creationId xmlns:p14="http://schemas.microsoft.com/office/powerpoint/2010/main" val="2589776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987EA-4E70-4025-BFF3-DB32323E6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Economic Impact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D8606E-D92C-494A-B545-05DEAF9B3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8D9DB-9F03-49E4-BBAA-20DA05506B06}" type="slidenum">
              <a:rPr lang="en-US" smtClean="0"/>
              <a:t>5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BCA4DD-5639-47C3-8F56-DC40C1069218}"/>
              </a:ext>
            </a:extLst>
          </p:cNvPr>
          <p:cNvSpPr txBox="1"/>
          <p:nvPr/>
        </p:nvSpPr>
        <p:spPr>
          <a:xfrm>
            <a:off x="1295400" y="1981200"/>
            <a:ext cx="7442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$184.5 Billon of Economic Output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$14.5 Billion in Taxes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$46.2 Billion in Wages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360,000 Jobs</a:t>
            </a:r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A4B45395-E96D-492A-95BD-9013079427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400800" y="3135362"/>
            <a:ext cx="4343400" cy="3013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788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D741D-8601-4C17-BAAA-DD530E748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World According to Oil vs Ag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286177-BC12-4AFC-8E05-8264C6605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8D9DB-9F03-49E4-BBAA-20DA05506B06}" type="slidenum">
              <a:rPr lang="en-US" smtClean="0"/>
              <a:t>6</a:t>
            </a:fld>
            <a:endParaRPr lang="en-US"/>
          </a:p>
        </p:txBody>
      </p:sp>
      <p:pic>
        <p:nvPicPr>
          <p:cNvPr id="5" name="Content Placeholder 7" descr="World-Map_Oil_less.png">
            <a:extLst>
              <a:ext uri="{FF2B5EF4-FFF2-40B4-BE49-F238E27FC236}">
                <a16:creationId xmlns:a16="http://schemas.microsoft.com/office/drawing/2014/main" id="{6EA4BAB2-5BEF-425A-AEEF-4C752468AC0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0292" y="2332892"/>
            <a:ext cx="5647940" cy="3581400"/>
          </a:xfrm>
          <a:prstGeom prst="rect">
            <a:avLst/>
          </a:prstGeom>
        </p:spPr>
      </p:pic>
      <p:pic>
        <p:nvPicPr>
          <p:cNvPr id="6" name="Content Placeholder 8" descr="World-Map_Ag_lessvs2.png">
            <a:extLst>
              <a:ext uri="{FF2B5EF4-FFF2-40B4-BE49-F238E27FC236}">
                <a16:creationId xmlns:a16="http://schemas.microsoft.com/office/drawing/2014/main" id="{8B3B3CB2-7C26-4E5E-A988-842C59D6DD5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05600" y="2332892"/>
            <a:ext cx="5212347" cy="3581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DA7F823-CC81-4C8D-86F4-2444D4EB3A56}"/>
              </a:ext>
            </a:extLst>
          </p:cNvPr>
          <p:cNvSpPr txBox="1"/>
          <p:nvPr/>
        </p:nvSpPr>
        <p:spPr>
          <a:xfrm>
            <a:off x="1676400" y="1963560"/>
            <a:ext cx="304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World Oil Influence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6FEC11-967B-4C52-BBC6-378FE3CCF635}"/>
              </a:ext>
            </a:extLst>
          </p:cNvPr>
          <p:cNvSpPr txBox="1"/>
          <p:nvPr/>
        </p:nvSpPr>
        <p:spPr>
          <a:xfrm>
            <a:off x="7467602" y="1890829"/>
            <a:ext cx="4144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World Agriculture Influence</a:t>
            </a:r>
          </a:p>
        </p:txBody>
      </p:sp>
    </p:spTree>
    <p:extLst>
      <p:ext uri="{BB962C8B-B14F-4D97-AF65-F5344CB8AC3E}">
        <p14:creationId xmlns:p14="http://schemas.microsoft.com/office/powerpoint/2010/main" val="2237451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0B1E4-365B-4358-A94D-20A45361D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Renewable Fuel Standard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E99310-0C4B-4306-A80D-711E9FE0B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8D9DB-9F03-49E4-BBAA-20DA05506B06}" type="slidenum">
              <a:rPr lang="en-US" smtClean="0"/>
              <a:t>7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9068B5-DB00-46A7-A15E-7863C2B2280E}"/>
              </a:ext>
            </a:extLst>
          </p:cNvPr>
          <p:cNvSpPr txBox="1"/>
          <p:nvPr/>
        </p:nvSpPr>
        <p:spPr>
          <a:xfrm>
            <a:off x="1295400" y="1981200"/>
            <a:ext cx="7442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Decrease Oil Imports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Increase Air Quality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Decrease Gas Prices</a:t>
            </a:r>
          </a:p>
        </p:txBody>
      </p:sp>
    </p:spTree>
    <p:extLst>
      <p:ext uri="{BB962C8B-B14F-4D97-AF65-F5344CB8AC3E}">
        <p14:creationId xmlns:p14="http://schemas.microsoft.com/office/powerpoint/2010/main" val="3326161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AADAD-6B7E-4134-88AA-AA1197F7B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Renewable Fuel Standard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06FFD8-14DF-4FBF-BE9A-A75C20054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8D9DB-9F03-49E4-BBAA-20DA05506B06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036F36-242E-45E4-AF0C-2D96C49F19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819301"/>
            <a:ext cx="8610600" cy="4902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917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Ethanol Blends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943100"/>
            <a:ext cx="5220729" cy="2971800"/>
          </a:xfrm>
        </p:spPr>
      </p:pic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E7067B6E-8235-4F45-B96D-3017699F38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977" y="1943100"/>
            <a:ext cx="5265580" cy="2997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410327"/>
      </p:ext>
    </p:extLst>
  </p:cSld>
  <p:clrMapOvr>
    <a:masterClrMapping/>
  </p:clrMapOvr>
</p:sld>
</file>

<file path=ppt/theme/theme1.xml><?xml version="1.0" encoding="utf-8"?>
<a:theme xmlns:a="http://schemas.openxmlformats.org/drawingml/2006/main" name="NRE_PowerPoint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SA_PPT_Template" id="{2C58AA26-F933-4E85-ABB6-6C488AB91133}" vid="{C372788F-507E-409C-BCC4-5E57914B49C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MSA_PPT_Template</Template>
  <TotalTime>106</TotalTime>
  <Words>633</Words>
  <Application>Microsoft Office PowerPoint</Application>
  <PresentationFormat>Widescreen</PresentationFormat>
  <Paragraphs>114</Paragraphs>
  <Slides>15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NRE_PowerPoint_Template</vt:lpstr>
      <vt:lpstr>PowerPoint Presentation</vt:lpstr>
      <vt:lpstr>Importance of Biofuels</vt:lpstr>
      <vt:lpstr>Economic</vt:lpstr>
      <vt:lpstr>Economic</vt:lpstr>
      <vt:lpstr>Economic Impact</vt:lpstr>
      <vt:lpstr>World According to Oil vs Ag</vt:lpstr>
      <vt:lpstr>Renewable Fuel Standard</vt:lpstr>
      <vt:lpstr>Renewable Fuel Standard</vt:lpstr>
      <vt:lpstr>Ethanol Blends</vt:lpstr>
      <vt:lpstr>Myths and Facts</vt:lpstr>
      <vt:lpstr>Myths and Facts</vt:lpstr>
      <vt:lpstr>Myths and Facts</vt:lpstr>
      <vt:lpstr>Myths and Facts</vt:lpstr>
      <vt:lpstr>Presentation Review</vt:lpstr>
      <vt:lpstr>References</vt:lpstr>
    </vt:vector>
  </TitlesOfParts>
  <Manager>Dan Jansen</Manager>
  <Company>Curriculum for Agricultural Science Education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Ethanol Importance and Policy</dc:title>
  <dc:subject>Ethanol Lesson</dc:subject>
  <dc:creator>Carl Aakre</dc:creator>
  <cp:lastModifiedBy>Carl Aakre</cp:lastModifiedBy>
  <cp:revision>15</cp:revision>
  <dcterms:created xsi:type="dcterms:W3CDTF">2019-01-03T19:01:07Z</dcterms:created>
  <dcterms:modified xsi:type="dcterms:W3CDTF">2019-02-06T17:46:11Z</dcterms:modified>
</cp:coreProperties>
</file>