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10"/>
  </p:notesMasterIdLst>
  <p:handoutMasterIdLst>
    <p:handoutMasterId r:id="rId11"/>
  </p:handoutMasterIdLst>
  <p:sldIdLst>
    <p:sldId id="264" r:id="rId2"/>
    <p:sldId id="257" r:id="rId3"/>
    <p:sldId id="259" r:id="rId4"/>
    <p:sldId id="265" r:id="rId5"/>
    <p:sldId id="260" r:id="rId6"/>
    <p:sldId id="261" r:id="rId7"/>
    <p:sldId id="263" r:id="rId8"/>
    <p:sldId id="262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6600"/>
    <a:srgbClr val="FFFF66"/>
    <a:srgbClr val="FFFF00"/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7" autoAdjust="0"/>
    <p:restoredTop sz="94683" autoAdjust="0"/>
  </p:normalViewPr>
  <p:slideViewPr>
    <p:cSldViewPr>
      <p:cViewPr>
        <p:scale>
          <a:sx n="100" d="100"/>
          <a:sy n="100" d="100"/>
        </p:scale>
        <p:origin x="-600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9E5F0DF8-FC81-4440-A5BC-A8C43696B5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D350089D-0F12-4058-B5B6-F5C0440C51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089534-4C09-4EE5-89D0-8141374FFDD3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741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F82A2034-6817-4174-B4EC-0F8C4BAF4694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741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FB2E9F8A-40B9-4B47-A85D-0CECE0A8D13E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7412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8CC5C0-AC99-4B69-8E06-122210F420D7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9458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F3936F-AB6F-45E8-BBFA-E2D6EA6FF637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1506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D97A729F-6B30-4BB7-96D5-B3612A01FAB2}" type="slidenum">
              <a:rPr lang="en-US" sz="1200">
                <a:latin typeface="Times New Roman" pitchFamily="18" charset="0"/>
              </a:rPr>
              <a:pPr algn="r" eaLnBrk="0" hangingPunct="0"/>
              <a:t>4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3277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3629E4-B4E2-43CD-8D6E-8650196F33FE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3554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CB8299-8C31-46F8-965C-106D192E3255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5602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E6A784-4D8B-4FB5-802B-B80D59DE6DBE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27650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DAD63B-FD49-4589-A8EC-C5CC923CE5A6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29698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6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9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0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1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2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3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4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5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6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7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8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9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0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1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2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3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4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5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6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3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18FD9-9567-40DF-97AD-322A439B21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E4A17D-5BC4-48A2-8897-C01A095C3A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D38CA0-2E58-4081-A515-4B95A46CD9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603755-7EF3-47F1-B73A-D182F37AF95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67AD53-0B65-4FCD-9546-03B3E0A172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8FC2E-F17F-48D8-ADFB-04A8E19DA0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20103F-7566-409F-A84E-153F9CE473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278689-A510-4B13-85B3-3271566944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D925AF-DA27-4312-A801-C86405CFBA4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36F9B0-FC79-4399-A673-044465FD35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631250-86E4-4326-92FE-DA3388E9A9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F2C97-A30C-478C-9124-6F30154FE0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0CFF8C43-4F02-4E06-AF87-AA54CE1349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grpSp>
        <p:nvGrpSpPr>
          <p:cNvPr id="1033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  <p:sldLayoutId id="2147483655" r:id="rId11"/>
    <p:sldLayoutId id="214748365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life knowledge no ta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7620000" y="5638800"/>
            <a:ext cx="1371600" cy="10969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  <a:p>
            <a:r>
              <a:rPr lang="en-US" sz="1200" b="1">
                <a:solidFill>
                  <a:srgbClr val="FF0000"/>
                </a:solidFill>
              </a:rPr>
              <a:t>Stage Four of Development</a:t>
            </a:r>
            <a:br>
              <a:rPr lang="en-US" sz="1200" b="1">
                <a:solidFill>
                  <a:srgbClr val="FF0000"/>
                </a:solidFill>
              </a:rPr>
            </a:br>
            <a:r>
              <a:rPr lang="en-US" sz="1200" b="1">
                <a:solidFill>
                  <a:srgbClr val="FF0000"/>
                </a:solidFill>
              </a:rPr>
              <a:t>SERVE</a:t>
            </a:r>
          </a:p>
          <a:p>
            <a:endParaRPr lang="en-US" sz="1200" b="1">
              <a:solidFill>
                <a:srgbClr val="FF0000"/>
              </a:solidFill>
            </a:endParaRP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7620000" y="5638800"/>
            <a:ext cx="7921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0000"/>
                </a:solidFill>
              </a:rPr>
              <a:t>AHS 42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905000" y="2971800"/>
            <a:ext cx="548640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How do I grow others and contribute to society?</a:t>
            </a:r>
          </a:p>
        </p:txBody>
      </p:sp>
      <p:sp>
        <p:nvSpPr>
          <p:cNvPr id="16390" name="WordArt 7"/>
          <p:cNvSpPr>
            <a:spLocks noChangeArrowheads="1" noChangeShapeType="1" noTextEdit="1"/>
          </p:cNvSpPr>
          <p:nvPr/>
        </p:nvSpPr>
        <p:spPr bwMode="auto">
          <a:xfrm>
            <a:off x="304800" y="304800"/>
            <a:ext cx="75438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Responsible Citizenship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304800"/>
            <a:ext cx="7848600" cy="838200"/>
          </a:xfrm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What do these quotes mean to you?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981200"/>
            <a:ext cx="6858000" cy="4572000"/>
          </a:xfrm>
        </p:spPr>
        <p:txBody>
          <a:bodyPr lIns="92075" tIns="46038" rIns="92075" bIns="46038"/>
          <a:lstStyle/>
          <a:p>
            <a:pPr eaLnBrk="1" hangingPunct="1">
              <a:buFont typeface="Wingdings" pitchFamily="2" charset="2"/>
              <a:buNone/>
            </a:pPr>
            <a:r>
              <a:rPr lang="en-US" sz="2600" smtClean="0">
                <a:solidFill>
                  <a:schemeClr val="bg1"/>
                </a:solidFill>
              </a:rPr>
              <a:t>“No man is good enough to govern another man without that other's consent.” </a:t>
            </a:r>
          </a:p>
          <a:p>
            <a:pPr algn="r" eaLnBrk="1" hangingPunct="1">
              <a:buFont typeface="Wingdings" pitchFamily="2" charset="2"/>
              <a:buNone/>
            </a:pPr>
            <a:r>
              <a:rPr lang="en-US" sz="2200" smtClean="0">
                <a:solidFill>
                  <a:schemeClr val="bg1"/>
                </a:solidFill>
              </a:rPr>
              <a:t>–Abraham Lincoln</a:t>
            </a:r>
          </a:p>
          <a:p>
            <a:pPr eaLnBrk="1" hangingPunct="1">
              <a:spcBef>
                <a:spcPct val="100000"/>
              </a:spcBef>
              <a:buFont typeface="Wingdings" pitchFamily="2" charset="2"/>
              <a:buNone/>
            </a:pPr>
            <a:r>
              <a:rPr lang="en-US" sz="2600" smtClean="0">
                <a:solidFill>
                  <a:schemeClr val="bg1"/>
                </a:solidFill>
              </a:rPr>
              <a:t>“The very key to our success has been our ability, foremost among nations, to preserve our lasting values by making change work for us rather than against us.” </a:t>
            </a:r>
          </a:p>
          <a:p>
            <a:pPr algn="r" eaLnBrk="1" hangingPunct="1">
              <a:buFont typeface="Wingdings" pitchFamily="2" charset="2"/>
              <a:buNone/>
            </a:pPr>
            <a:r>
              <a:rPr lang="en-US" sz="2200" smtClean="0">
                <a:solidFill>
                  <a:schemeClr val="bg1"/>
                </a:solidFill>
              </a:rPr>
              <a:t>–Ronald Regan</a:t>
            </a:r>
          </a:p>
        </p:txBody>
      </p:sp>
      <p:sp>
        <p:nvSpPr>
          <p:cNvPr id="18435" name="Text Box 89"/>
          <p:cNvSpPr txBox="1">
            <a:spLocks noChangeArrowheads="1"/>
          </p:cNvSpPr>
          <p:nvPr/>
        </p:nvSpPr>
        <p:spPr bwMode="auto">
          <a:xfrm>
            <a:off x="7696200" y="6400800"/>
            <a:ext cx="1304925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Interest Approach</a:t>
            </a:r>
          </a:p>
          <a:p>
            <a:r>
              <a:rPr lang="en-US" sz="1000" b="1">
                <a:solidFill>
                  <a:schemeClr val="bg1"/>
                </a:solidFill>
              </a:rPr>
              <a:t>AHS 42 TM A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1295400"/>
          </a:xfrm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How to contact your representative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2057400"/>
            <a:ext cx="6705600" cy="4495800"/>
          </a:xfrm>
        </p:spPr>
        <p:txBody>
          <a:bodyPr lIns="92075" tIns="46038" rIns="92075" bIns="46038"/>
          <a:lstStyle/>
          <a:p>
            <a:pPr eaLnBrk="1" hangingPunct="1">
              <a:buFont typeface="Wingdings" pitchFamily="2" charset="2"/>
              <a:buNone/>
            </a:pPr>
            <a:r>
              <a:rPr lang="en-US" sz="2400" smtClean="0">
                <a:solidFill>
                  <a:schemeClr val="bg1"/>
                </a:solidFill>
              </a:rPr>
              <a:t>So what do you call your Representative?</a:t>
            </a:r>
          </a:p>
          <a:p>
            <a:pPr eaLnBrk="1" hangingPunct="1">
              <a:buFont typeface="Wingdings" pitchFamily="2" charset="2"/>
              <a:buNone/>
            </a:pPr>
            <a:endParaRPr lang="en-US" sz="2400" u="sng" smtClean="0">
              <a:solidFill>
                <a:schemeClr val="bg1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400" i="1" smtClean="0">
                <a:solidFill>
                  <a:schemeClr val="bg1"/>
                </a:solidFill>
              </a:rPr>
              <a:t>Let’s say for a moment that you are contacting John Doe in the Senate</a:t>
            </a:r>
            <a:endParaRPr lang="en-US" sz="2400" smtClean="0">
              <a:solidFill>
                <a:schemeClr val="bg1"/>
              </a:solidFill>
            </a:endParaRPr>
          </a:p>
          <a:p>
            <a:pPr lvl="1" eaLnBrk="1" hangingPunct="1">
              <a:buFont typeface="Wingdings" pitchFamily="2" charset="2"/>
              <a:buNone/>
            </a:pPr>
            <a:r>
              <a:rPr lang="en-US" sz="2000" smtClean="0">
                <a:solidFill>
                  <a:schemeClr val="bg1"/>
                </a:solidFill>
              </a:rPr>
              <a:t>	The Honorable John Doe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smtClean="0">
                <a:solidFill>
                  <a:schemeClr val="bg1"/>
                </a:solidFill>
              </a:rPr>
              <a:t>	Room 1203, Hart Senate Office Building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smtClean="0">
                <a:solidFill>
                  <a:schemeClr val="bg1"/>
                </a:solidFill>
              </a:rPr>
              <a:t>	United States Senate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smtClean="0">
                <a:solidFill>
                  <a:schemeClr val="bg1"/>
                </a:solidFill>
              </a:rPr>
              <a:t>	Washington, DC 20510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smtClean="0">
                <a:solidFill>
                  <a:schemeClr val="bg1"/>
                </a:solidFill>
              </a:rPr>
              <a:t>	Dear Senator:</a:t>
            </a:r>
            <a:endParaRPr lang="en-US" sz="2000" u="sng" smtClean="0">
              <a:solidFill>
                <a:schemeClr val="bg1"/>
              </a:solidFill>
            </a:endParaRPr>
          </a:p>
        </p:txBody>
      </p:sp>
      <p:sp>
        <p:nvSpPr>
          <p:cNvPr id="20483" name="Text Box 7"/>
          <p:cNvSpPr txBox="1">
            <a:spLocks noChangeArrowheads="1"/>
          </p:cNvSpPr>
          <p:nvPr/>
        </p:nvSpPr>
        <p:spPr bwMode="auto">
          <a:xfrm>
            <a:off x="7985125" y="6400800"/>
            <a:ext cx="1008063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42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28600"/>
            <a:ext cx="7543800" cy="1295400"/>
          </a:xfrm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How to contact your representative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295400" y="2133600"/>
            <a:ext cx="6705600" cy="4419600"/>
          </a:xfrm>
        </p:spPr>
        <p:txBody>
          <a:bodyPr lIns="92075" tIns="46038" rIns="92075" bIns="46038"/>
          <a:lstStyle/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US" sz="2400" i="1" smtClean="0">
                <a:solidFill>
                  <a:schemeClr val="bg1"/>
                </a:solidFill>
              </a:rPr>
              <a:t>Now what if John Doe was a member of the House of Representatives?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endParaRPr lang="en-US" sz="2400" i="1" smtClean="0">
              <a:solidFill>
                <a:schemeClr val="bg1"/>
              </a:solidFill>
            </a:endParaRPr>
          </a:p>
          <a:p>
            <a:pPr lvl="1" eaLnBrk="1" hangingPunct="1">
              <a:buFont typeface="Wingdings" pitchFamily="2" charset="2"/>
              <a:buNone/>
            </a:pPr>
            <a:r>
              <a:rPr lang="en-US" sz="2000" smtClean="0">
                <a:solidFill>
                  <a:schemeClr val="bg1"/>
                </a:solidFill>
              </a:rPr>
              <a:t>	The Honorable John Doe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smtClean="0">
                <a:solidFill>
                  <a:schemeClr val="bg1"/>
                </a:solidFill>
              </a:rPr>
              <a:t>	Room 305, Rayburn House Office Building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smtClean="0">
                <a:solidFill>
                  <a:schemeClr val="bg1"/>
                </a:solidFill>
              </a:rPr>
              <a:t>	United States House of Representatives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smtClean="0">
                <a:solidFill>
                  <a:schemeClr val="bg1"/>
                </a:solidFill>
              </a:rPr>
              <a:t>	Washington, DC 20515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smtClean="0">
                <a:solidFill>
                  <a:schemeClr val="bg1"/>
                </a:solidFill>
              </a:rPr>
              <a:t>	Dear Representative:</a:t>
            </a:r>
          </a:p>
        </p:txBody>
      </p:sp>
      <p:sp>
        <p:nvSpPr>
          <p:cNvPr id="31748" name="Text Box 7"/>
          <p:cNvSpPr txBox="1">
            <a:spLocks noChangeArrowheads="1"/>
          </p:cNvSpPr>
          <p:nvPr/>
        </p:nvSpPr>
        <p:spPr bwMode="auto">
          <a:xfrm>
            <a:off x="7985125" y="6400800"/>
            <a:ext cx="1008063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42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Tips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76400"/>
            <a:ext cx="6553200" cy="4953000"/>
          </a:xfrm>
        </p:spPr>
        <p:txBody>
          <a:bodyPr lIns="92075" tIns="46038" rIns="92075" bIns="46038"/>
          <a:lstStyle/>
          <a:p>
            <a:pPr marL="495300" indent="-495300" eaLnBrk="1" hangingPunct="1">
              <a:buFont typeface="Wingdings" pitchFamily="2" charset="2"/>
              <a:buNone/>
            </a:pPr>
            <a:r>
              <a:rPr lang="en-US" sz="2600" b="1" smtClean="0">
                <a:solidFill>
                  <a:schemeClr val="bg1"/>
                </a:solidFill>
              </a:rPr>
              <a:t>Letters</a:t>
            </a:r>
            <a:r>
              <a:rPr lang="en-US" sz="2600" smtClean="0">
                <a:solidFill>
                  <a:schemeClr val="bg1"/>
                </a:solidFill>
              </a:rPr>
              <a:t> are the most common form of communication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200" smtClean="0">
                <a:solidFill>
                  <a:schemeClr val="bg1"/>
                </a:solidFill>
              </a:rPr>
              <a:t>Letters should include your reason for writing in first paragraph</a:t>
            </a:r>
          </a:p>
          <a:p>
            <a:pPr marL="1093788" lvl="2" indent="-400050" eaLnBrk="1" hangingPunct="1"/>
            <a:r>
              <a:rPr lang="en-US" sz="2100" smtClean="0">
                <a:solidFill>
                  <a:schemeClr val="bg1"/>
                </a:solidFill>
              </a:rPr>
              <a:t>Include the name of Bill or pending legislation if it applies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200" smtClean="0">
                <a:solidFill>
                  <a:schemeClr val="bg1"/>
                </a:solidFill>
              </a:rPr>
              <a:t>Never go over one page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200" smtClean="0">
                <a:solidFill>
                  <a:schemeClr val="bg1"/>
                </a:solidFill>
              </a:rPr>
              <a:t>Pick one issue per letter</a:t>
            </a:r>
          </a:p>
          <a:p>
            <a:pPr marL="1093788" lvl="2" indent="-400050" eaLnBrk="1" hangingPunct="1"/>
            <a:r>
              <a:rPr lang="en-US" sz="2100" smtClean="0">
                <a:solidFill>
                  <a:schemeClr val="bg1"/>
                </a:solidFill>
              </a:rPr>
              <a:t>Don’t try to save the world in 500 words, </a:t>
            </a:r>
            <a:br>
              <a:rPr lang="en-US" sz="2100" smtClean="0">
                <a:solidFill>
                  <a:schemeClr val="bg1"/>
                </a:solidFill>
              </a:rPr>
            </a:br>
            <a:r>
              <a:rPr lang="en-US" sz="2100" smtClean="0">
                <a:solidFill>
                  <a:schemeClr val="bg1"/>
                </a:solidFill>
              </a:rPr>
              <a:t>be specific</a:t>
            </a:r>
          </a:p>
        </p:txBody>
      </p:sp>
      <p:sp>
        <p:nvSpPr>
          <p:cNvPr id="22531" name="Text Box 6"/>
          <p:cNvSpPr txBox="1">
            <a:spLocks noChangeArrowheads="1"/>
          </p:cNvSpPr>
          <p:nvPr/>
        </p:nvSpPr>
        <p:spPr bwMode="auto">
          <a:xfrm>
            <a:off x="7977188" y="6324600"/>
            <a:ext cx="10858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42 TM C1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uiExpand="1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096962"/>
          </a:xfrm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Tips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76400"/>
            <a:ext cx="7620000" cy="4953000"/>
          </a:xfrm>
        </p:spPr>
        <p:txBody>
          <a:bodyPr lIns="92075" tIns="46038" rIns="92075" bIns="46038"/>
          <a:lstStyle/>
          <a:p>
            <a:pPr marL="495300" indent="-495300" eaLnBrk="1" hangingPunct="1">
              <a:buFont typeface="Wingdings" pitchFamily="2" charset="2"/>
              <a:buNone/>
            </a:pPr>
            <a:r>
              <a:rPr lang="en-US" sz="2600" i="1" smtClean="0">
                <a:solidFill>
                  <a:schemeClr val="bg1"/>
                </a:solidFill>
              </a:rPr>
              <a:t>How to write the letter</a:t>
            </a:r>
          </a:p>
          <a:p>
            <a:pPr marL="495300" indent="-495300" eaLnBrk="1" hangingPunct="1"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 smtClean="0">
                <a:solidFill>
                  <a:schemeClr val="bg1"/>
                </a:solidFill>
              </a:rPr>
              <a:t>Try to type the letter</a:t>
            </a:r>
          </a:p>
          <a:p>
            <a:pPr marL="763588" lvl="1" indent="-419100" eaLnBrk="1" hangingPunct="1"/>
            <a:r>
              <a:rPr lang="en-US" sz="2200" smtClean="0">
                <a:solidFill>
                  <a:schemeClr val="bg1"/>
                </a:solidFill>
              </a:rPr>
              <a:t>If you must, print it neatly</a:t>
            </a:r>
          </a:p>
          <a:p>
            <a:pPr marL="495300" indent="-495300" eaLnBrk="1" hangingPunct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 smtClean="0">
                <a:solidFill>
                  <a:schemeClr val="bg1"/>
                </a:solidFill>
              </a:rPr>
              <a:t>Write to your own Representative</a:t>
            </a:r>
          </a:p>
          <a:p>
            <a:pPr marL="763588" lvl="1" indent="-419100" eaLnBrk="1" hangingPunct="1"/>
            <a:r>
              <a:rPr lang="en-US" sz="2200" smtClean="0">
                <a:solidFill>
                  <a:schemeClr val="bg1"/>
                </a:solidFill>
              </a:rPr>
              <a:t>Some offices don’t accept letters form out of their district</a:t>
            </a:r>
          </a:p>
          <a:p>
            <a:pPr marL="763588" lvl="1" indent="-419100" eaLnBrk="1" hangingPunct="1"/>
            <a:r>
              <a:rPr lang="en-US" sz="2200" smtClean="0">
                <a:solidFill>
                  <a:schemeClr val="bg1"/>
                </a:solidFill>
              </a:rPr>
              <a:t>To find your district, go to the Senate or House Web sites and type in your address</a:t>
            </a:r>
          </a:p>
          <a:p>
            <a:pPr marL="495300" indent="-495300" eaLnBrk="1" hangingPunct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 smtClean="0">
                <a:solidFill>
                  <a:schemeClr val="bg1"/>
                </a:solidFill>
              </a:rPr>
              <a:t>Don’t use a form letter</a:t>
            </a:r>
          </a:p>
          <a:p>
            <a:pPr marL="763588" lvl="1" indent="-419100" eaLnBrk="1" hangingPunct="1"/>
            <a:r>
              <a:rPr lang="en-US" sz="2200" smtClean="0">
                <a:solidFill>
                  <a:schemeClr val="bg1"/>
                </a:solidFill>
              </a:rPr>
              <a:t>Make your letter personal</a:t>
            </a:r>
          </a:p>
        </p:txBody>
      </p:sp>
      <p:sp>
        <p:nvSpPr>
          <p:cNvPr id="24579" name="Text Box 4"/>
          <p:cNvSpPr txBox="1">
            <a:spLocks noChangeArrowheads="1"/>
          </p:cNvSpPr>
          <p:nvPr/>
        </p:nvSpPr>
        <p:spPr bwMode="auto">
          <a:xfrm>
            <a:off x="7977188" y="6324600"/>
            <a:ext cx="10858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42 TM C2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747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Tips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76400"/>
            <a:ext cx="7620000" cy="5181600"/>
          </a:xfrm>
        </p:spPr>
        <p:txBody>
          <a:bodyPr lIns="92075" tIns="46038" rIns="92075" bIns="46038"/>
          <a:lstStyle/>
          <a:p>
            <a:pPr marL="495300" indent="-495300" eaLnBrk="1" hangingPunct="1"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 smtClean="0">
                <a:solidFill>
                  <a:schemeClr val="bg1"/>
                </a:solidFill>
              </a:rPr>
              <a:t>Keep it light</a:t>
            </a:r>
          </a:p>
          <a:p>
            <a:pPr marL="763588" lvl="1" indent="-419100" eaLnBrk="1" hangingPunct="1"/>
            <a:r>
              <a:rPr lang="en-US" sz="2200" smtClean="0">
                <a:solidFill>
                  <a:schemeClr val="bg1"/>
                </a:solidFill>
              </a:rPr>
              <a:t>Fell free to share personal stories</a:t>
            </a:r>
          </a:p>
          <a:p>
            <a:pPr marL="763588" lvl="1" indent="-419100" eaLnBrk="1" hangingPunct="1"/>
            <a:r>
              <a:rPr lang="en-US" sz="2200" smtClean="0">
                <a:solidFill>
                  <a:schemeClr val="bg1"/>
                </a:solidFill>
              </a:rPr>
              <a:t>Don’t criticize or get belligerent </a:t>
            </a:r>
          </a:p>
          <a:p>
            <a:pPr marL="495300" indent="-495300" eaLnBrk="1" hangingPunct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 smtClean="0">
                <a:solidFill>
                  <a:schemeClr val="bg1"/>
                </a:solidFill>
              </a:rPr>
              <a:t>Support your argument with examples</a:t>
            </a:r>
          </a:p>
          <a:p>
            <a:pPr marL="763588" lvl="1" indent="-419100" eaLnBrk="1" hangingPunct="1"/>
            <a:r>
              <a:rPr lang="en-US" sz="2200" smtClean="0">
                <a:solidFill>
                  <a:schemeClr val="bg1"/>
                </a:solidFill>
              </a:rPr>
              <a:t>Find facts to support what you are saying</a:t>
            </a:r>
          </a:p>
          <a:p>
            <a:pPr marL="495300" indent="-495300" eaLnBrk="1" hangingPunct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 smtClean="0">
                <a:solidFill>
                  <a:schemeClr val="bg1"/>
                </a:solidFill>
              </a:rPr>
              <a:t>Ask for a response</a:t>
            </a:r>
          </a:p>
          <a:p>
            <a:pPr marL="763588" lvl="1" indent="-419100" eaLnBrk="1" hangingPunct="1"/>
            <a:r>
              <a:rPr lang="en-US" sz="2200" smtClean="0">
                <a:solidFill>
                  <a:schemeClr val="bg1"/>
                </a:solidFill>
              </a:rPr>
              <a:t>If you want your letter addressed, always ask for a written response</a:t>
            </a:r>
          </a:p>
          <a:p>
            <a:pPr marL="763588" lvl="1" indent="-419100" eaLnBrk="1" hangingPunct="1"/>
            <a:r>
              <a:rPr lang="en-US" sz="2200" smtClean="0">
                <a:solidFill>
                  <a:schemeClr val="bg1"/>
                </a:solidFill>
              </a:rPr>
              <a:t>Include your phone number and mailing address</a:t>
            </a:r>
          </a:p>
          <a:p>
            <a:pPr marL="763588" lvl="1" indent="-419100" eaLnBrk="1" hangingPunct="1"/>
            <a:r>
              <a:rPr lang="en-US" sz="2200" smtClean="0">
                <a:solidFill>
                  <a:schemeClr val="bg1"/>
                </a:solidFill>
              </a:rPr>
              <a:t>A staff response is ok</a:t>
            </a:r>
          </a:p>
        </p:txBody>
      </p:sp>
      <p:sp>
        <p:nvSpPr>
          <p:cNvPr id="26627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10858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42 TM C3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68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76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768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768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build="p" bldLvl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020762"/>
          </a:xfrm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Tips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600200"/>
            <a:ext cx="7696200" cy="4953000"/>
          </a:xfrm>
        </p:spPr>
        <p:txBody>
          <a:bodyPr lIns="92075" tIns="46038" rIns="92075" bIns="46038"/>
          <a:lstStyle/>
          <a:p>
            <a:pPr marL="495300" indent="-495300" eaLnBrk="1" hangingPunct="1">
              <a:buFont typeface="Wingdings" pitchFamily="2" charset="2"/>
              <a:buNone/>
            </a:pPr>
            <a:r>
              <a:rPr lang="en-US" sz="2200" b="1" smtClean="0">
                <a:solidFill>
                  <a:schemeClr val="bg1"/>
                </a:solidFill>
              </a:rPr>
              <a:t>E-mail, Calls, Personal Contacts</a:t>
            </a:r>
          </a:p>
          <a:p>
            <a:pPr marL="495300" indent="-495300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US" sz="2200" smtClean="0">
                <a:solidFill>
                  <a:schemeClr val="bg1"/>
                </a:solidFill>
              </a:rPr>
              <a:t>You can call a representative’s office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web site (go to House or Senate site first)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legislative assistant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ask for a written response</a:t>
            </a:r>
          </a:p>
          <a:p>
            <a:pPr marL="1093788" lvl="2" indent="-400050" eaLnBrk="1" hangingPunct="1"/>
            <a:r>
              <a:rPr lang="en-US" sz="1900" smtClean="0">
                <a:solidFill>
                  <a:schemeClr val="bg1"/>
                </a:solidFill>
              </a:rPr>
              <a:t>give your name, number, and address</a:t>
            </a:r>
          </a:p>
          <a:p>
            <a:pPr marL="495300" indent="-495300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US" sz="2200" smtClean="0">
                <a:solidFill>
                  <a:schemeClr val="bg1"/>
                </a:solidFill>
              </a:rPr>
              <a:t>You can e-mail your representative</a:t>
            </a:r>
          </a:p>
          <a:p>
            <a:pPr marL="763588" lvl="1" indent="-419100" eaLnBrk="1" hangingPunct="1"/>
            <a:r>
              <a:rPr lang="en-US" sz="2000" smtClean="0">
                <a:solidFill>
                  <a:schemeClr val="bg1"/>
                </a:solidFill>
              </a:rPr>
              <a:t>Go to web page by finding name at www.house.gov and www.senate.gov</a:t>
            </a:r>
          </a:p>
          <a:p>
            <a:pPr marL="763588" lvl="1" indent="-419100" eaLnBrk="1" hangingPunct="1"/>
            <a:r>
              <a:rPr lang="en-US" sz="2000" smtClean="0">
                <a:solidFill>
                  <a:schemeClr val="bg1"/>
                </a:solidFill>
              </a:rPr>
              <a:t>Follow same format as letter</a:t>
            </a:r>
            <a:endParaRPr lang="en-US" sz="2000" b="1" smtClean="0">
              <a:solidFill>
                <a:schemeClr val="bg1"/>
              </a:solidFill>
            </a:endParaRPr>
          </a:p>
          <a:p>
            <a:pPr marL="495300" indent="-495300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US" sz="2200" b="1" smtClean="0">
                <a:solidFill>
                  <a:schemeClr val="bg1"/>
                </a:solidFill>
              </a:rPr>
              <a:t>And remember, be patient for a response!</a:t>
            </a:r>
            <a:r>
              <a:rPr lang="en-US" sz="220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8675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10858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42 TM C4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5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75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757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757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757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 bldLvl="5"/>
    </p:bldLst>
  </p:timing>
</p:sld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0C67A612-0EC2-4166-AB13-66FBE51FA26F}"/>
</file>

<file path=customXml/itemProps2.xml><?xml version="1.0" encoding="utf-8"?>
<ds:datastoreItem xmlns:ds="http://schemas.openxmlformats.org/officeDocument/2006/customXml" ds:itemID="{6352CFCA-9DA1-4095-AD7D-CA8C27321F69}"/>
</file>

<file path=customXml/itemProps3.xml><?xml version="1.0" encoding="utf-8"?>
<ds:datastoreItem xmlns:ds="http://schemas.openxmlformats.org/officeDocument/2006/customXml" ds:itemID="{3CB32A68-BEBD-4473-9C6D-534226E5F6D8}"/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24</TotalTime>
  <Words>428</Words>
  <Application>Microsoft PowerPoint</Application>
  <PresentationFormat>On-screen Show (4:3)</PresentationFormat>
  <Paragraphs>87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Times New Roman</vt:lpstr>
      <vt:lpstr>Wingdings</vt:lpstr>
      <vt:lpstr>AHS template</vt:lpstr>
      <vt:lpstr>AHS template</vt:lpstr>
      <vt:lpstr>Slide 1</vt:lpstr>
      <vt:lpstr>What do these quotes mean to you?</vt:lpstr>
      <vt:lpstr>How to contact your representative</vt:lpstr>
      <vt:lpstr>How to contact your representative</vt:lpstr>
      <vt:lpstr>Tips</vt:lpstr>
      <vt:lpstr>Tips</vt:lpstr>
      <vt:lpstr>Tips</vt:lpstr>
      <vt:lpstr>Tips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4</cp:revision>
  <cp:lastPrinted>1601-01-01T00:00:00Z</cp:lastPrinted>
  <dcterms:created xsi:type="dcterms:W3CDTF">2004-01-23T00:03:05Z</dcterms:created>
  <dcterms:modified xsi:type="dcterms:W3CDTF">2007-12-19T19:34:30Z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