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2"/>
  </p:notesMasterIdLst>
  <p:handoutMasterIdLst>
    <p:handoutMasterId r:id="rId13"/>
  </p:handoutMasterIdLst>
  <p:sldIdLst>
    <p:sldId id="263" r:id="rId2"/>
    <p:sldId id="257" r:id="rId3"/>
    <p:sldId id="264" r:id="rId4"/>
    <p:sldId id="259" r:id="rId5"/>
    <p:sldId id="265" r:id="rId6"/>
    <p:sldId id="260" r:id="rId7"/>
    <p:sldId id="266" r:id="rId8"/>
    <p:sldId id="261" r:id="rId9"/>
    <p:sldId id="262" r:id="rId10"/>
    <p:sldId id="267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6600"/>
    <a:srgbClr val="FFFF66"/>
    <a:srgbClr val="FFFF0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83" autoAdjust="0"/>
  </p:normalViewPr>
  <p:slideViewPr>
    <p:cSldViewPr>
      <p:cViewPr varScale="1">
        <p:scale>
          <a:sx n="99" d="100"/>
          <a:sy n="99" d="100"/>
        </p:scale>
        <p:origin x="-108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23784AE9-6749-4205-8066-B04650C871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43872639-EF3B-4986-9D8A-C2ECF9D57E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095DB6-1B53-4BC3-B3DD-1BDAD3241A75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1EE72869-EA2A-4836-8D93-E5FE778EE583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741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5314AAE5-B0BA-4F92-BE4A-A8CC86BD11FC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741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0EBCB9C9-BD33-4D1E-9EBF-84FD9337FCBE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741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2075C787-9D4C-4138-A678-4C6450347E6B}" type="slidenum">
              <a:rPr lang="en-US" sz="1200">
                <a:latin typeface="Times New Roman" pitchFamily="18" charset="0"/>
              </a:rPr>
              <a:pPr algn="r" eaLnBrk="0" hangingPunct="0"/>
              <a:t>10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7B5EF7-C051-4B3D-86DA-F4C3DB29ED72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458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487D1045-2CC7-4306-B690-DBD23314198A}" type="slidenum">
              <a:rPr lang="en-US" sz="1200">
                <a:latin typeface="Times New Roman" pitchFamily="18" charset="0"/>
              </a:rPr>
              <a:pPr algn="r" eaLnBrk="0" hangingPunct="0"/>
              <a:t>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8446AF-F5F3-4554-A489-DD1989091A4E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1506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EFBC2332-2D98-44BA-9197-9DBCAA1A5CEB}" type="slidenum">
              <a:rPr lang="en-US" sz="1200">
                <a:latin typeface="Times New Roman" pitchFamily="18" charset="0"/>
              </a:rPr>
              <a:pPr algn="r" eaLnBrk="0" hangingPunct="0"/>
              <a:t>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277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191122-6F87-4229-95EB-0598BFB9E32F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3554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BA18C4CC-C1A9-4E92-A2F0-47384FDFBADB}" type="slidenum">
              <a:rPr lang="en-US" sz="1200">
                <a:latin typeface="Times New Roman" pitchFamily="18" charset="0"/>
              </a:rPr>
              <a:pPr algn="r" eaLnBrk="0" hangingPunct="0"/>
              <a:t>7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481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DD7D26-7516-4F63-A9DA-FD5F34BE7BA5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5602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81670C-045A-4D5C-9984-9057680DC2AC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27650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9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1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2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3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4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5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6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7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8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9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1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2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3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4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5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6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77689-18A7-4709-81F6-414D382830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FD7414-0F0E-4F45-B204-B44080B3D7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8FE92-48B3-4EE2-B7EE-132B3573A0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A4799-B17F-4F2E-ADC3-2E86390C32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51D63-5BD0-44FD-B1D8-75C234B5FF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6F6E8-2516-43C6-B291-2BF832428D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ABB06-0920-47B5-AE63-0CAB9D85C8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9000A-0917-4331-80C9-2BACB46D6C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C929-60BE-4BF3-A743-BA70EB8453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1D0E0-13C0-4450-9523-502C2C61EF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29874-7244-4AD4-9817-D494E442BC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DF191-12F5-44CB-9993-C97760D5D4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8DAAC6CC-D1EB-4973-87CA-625A0D6B74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3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5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life knowledge no t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96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  <a:p>
            <a:r>
              <a:rPr lang="en-US" sz="1200" b="1">
                <a:solidFill>
                  <a:srgbClr val="FF0000"/>
                </a:solidFill>
              </a:rPr>
              <a:t>Stage Four of Development</a:t>
            </a:r>
            <a:br>
              <a:rPr lang="en-US" sz="1200" b="1">
                <a:solidFill>
                  <a:srgbClr val="FF0000"/>
                </a:solidFill>
              </a:rPr>
            </a:br>
            <a:r>
              <a:rPr lang="en-US" sz="1200" b="1">
                <a:solidFill>
                  <a:srgbClr val="FF0000"/>
                </a:solidFill>
              </a:rPr>
              <a:t>SERVE</a:t>
            </a:r>
          </a:p>
          <a:p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0000"/>
                </a:solidFill>
              </a:rPr>
              <a:t>AHS 48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143000" y="2971800"/>
            <a:ext cx="62484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FFA: An integral component of agricultural education</a:t>
            </a:r>
          </a:p>
        </p:txBody>
      </p:sp>
      <p:sp>
        <p:nvSpPr>
          <p:cNvPr id="16390" name="WordArt 7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75438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Developing Partners</a:t>
            </a:r>
          </a:p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For Your</a:t>
            </a:r>
          </a:p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FFA Chapter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22238"/>
            <a:ext cx="7543800" cy="1020762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Five Steps to Success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3400" y="1676400"/>
            <a:ext cx="7696200" cy="4953000"/>
          </a:xfrm>
        </p:spPr>
        <p:txBody>
          <a:bodyPr lIns="92075" tIns="46038" rIns="92075" bIns="46038"/>
          <a:lstStyle/>
          <a:p>
            <a:pPr marL="495300" indent="-495300" eaLnBrk="1" hangingPunct="1">
              <a:spcBef>
                <a:spcPct val="75000"/>
              </a:spcBef>
              <a:buClr>
                <a:srgbClr val="FFFF00"/>
              </a:buClr>
              <a:buFont typeface="Wingdings" pitchFamily="2" charset="2"/>
              <a:buAutoNum type="arabicPeriod" startAt="5"/>
            </a:pPr>
            <a:r>
              <a:rPr lang="en-US" sz="2100" b="1" smtClean="0">
                <a:solidFill>
                  <a:schemeClr val="bg1"/>
                </a:solidFill>
              </a:rPr>
              <a:t>Reward partners by recognizing their contributions and support.</a:t>
            </a:r>
            <a:r>
              <a:rPr lang="en-US" sz="2100" smtClean="0">
                <a:solidFill>
                  <a:schemeClr val="bg1"/>
                </a:solidFill>
              </a:rPr>
              <a:t> 	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100" smtClean="0">
                <a:solidFill>
                  <a:schemeClr val="bg1"/>
                </a:solidFill>
              </a:rPr>
              <a:t>Use media coverage and recognize partner efforts.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100" smtClean="0">
                <a:solidFill>
                  <a:schemeClr val="bg1"/>
                </a:solidFill>
              </a:rPr>
              <a:t>Invite partners to chapter banquets or formal project functions and recognize them for their efforts.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100" smtClean="0">
                <a:solidFill>
                  <a:schemeClr val="bg1"/>
                </a:solidFill>
              </a:rPr>
              <a:t>Make sure their superiors know their involvement when appropriate.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100" smtClean="0">
                <a:solidFill>
                  <a:schemeClr val="bg1"/>
                </a:solidFill>
              </a:rPr>
              <a:t>Keep in constant contact with partners and update them on your goals and accomplishments.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48 TM C3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Develop Partners to </a:t>
            </a:r>
            <a:br>
              <a:rPr lang="en-US" smtClean="0">
                <a:solidFill>
                  <a:srgbClr val="FFFF00"/>
                </a:solidFill>
              </a:rPr>
            </a:br>
            <a:r>
              <a:rPr lang="en-US" smtClean="0">
                <a:solidFill>
                  <a:srgbClr val="FFFF00"/>
                </a:solidFill>
              </a:rPr>
              <a:t>Strengthen Your Program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752600"/>
            <a:ext cx="6858000" cy="4800600"/>
          </a:xfrm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None/>
            </a:pPr>
            <a:endParaRPr lang="en-US" sz="2600" smtClean="0">
              <a:solidFill>
                <a:schemeClr val="bg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en-US" sz="2600" smtClean="0">
              <a:solidFill>
                <a:schemeClr val="bg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600" smtClean="0">
                <a:solidFill>
                  <a:schemeClr val="bg1"/>
                </a:solidFill>
              </a:rPr>
              <a:t>What is a</a:t>
            </a:r>
            <a:r>
              <a:rPr lang="en-US" sz="2600" b="1" smtClean="0">
                <a:solidFill>
                  <a:schemeClr val="bg1"/>
                </a:solidFill>
              </a:rPr>
              <a:t> </a:t>
            </a:r>
            <a:r>
              <a:rPr lang="en-US" sz="2600" smtClean="0">
                <a:solidFill>
                  <a:schemeClr val="bg1"/>
                </a:solidFill>
              </a:rPr>
              <a:t>partner?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sz="2200" smtClean="0">
                <a:solidFill>
                  <a:schemeClr val="bg1"/>
                </a:solidFill>
              </a:rPr>
              <a:t>Those who are engaged in supporting an interest to obtain results by working together through collaboration. </a:t>
            </a:r>
          </a:p>
          <a:p>
            <a:pPr eaLnBrk="1" hangingPunct="1">
              <a:spcBef>
                <a:spcPct val="75000"/>
              </a:spcBef>
              <a:buFont typeface="Wingdings" pitchFamily="2" charset="2"/>
              <a:buNone/>
            </a:pPr>
            <a:endParaRPr lang="en-US" sz="2600" smtClean="0">
              <a:solidFill>
                <a:schemeClr val="bg1"/>
              </a:solidFill>
            </a:endParaRPr>
          </a:p>
        </p:txBody>
      </p:sp>
      <p:sp>
        <p:nvSpPr>
          <p:cNvPr id="18435" name="Text Box 89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48 TM A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Develop Partners to </a:t>
            </a:r>
            <a:br>
              <a:rPr lang="en-US" smtClean="0">
                <a:solidFill>
                  <a:srgbClr val="FFFF00"/>
                </a:solidFill>
              </a:rPr>
            </a:br>
            <a:r>
              <a:rPr lang="en-US" smtClean="0">
                <a:solidFill>
                  <a:srgbClr val="FFFF00"/>
                </a:solidFill>
              </a:rPr>
              <a:t>Strengthen Your Program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43000" y="1752600"/>
            <a:ext cx="6858000" cy="4800600"/>
          </a:xfrm>
        </p:spPr>
        <p:txBody>
          <a:bodyPr lIns="92075" tIns="46038" rIns="92075" bIns="46038"/>
          <a:lstStyle/>
          <a:p>
            <a:pPr eaLnBrk="1" hangingPunct="1">
              <a:spcBef>
                <a:spcPct val="75000"/>
              </a:spcBef>
              <a:buFont typeface="Wingdings" pitchFamily="2" charset="2"/>
              <a:buNone/>
            </a:pPr>
            <a:endParaRPr lang="en-US" sz="2600" smtClean="0">
              <a:solidFill>
                <a:schemeClr val="bg1"/>
              </a:solidFill>
            </a:endParaRPr>
          </a:p>
          <a:p>
            <a:pPr eaLnBrk="1" hangingPunct="1">
              <a:spcBef>
                <a:spcPct val="75000"/>
              </a:spcBef>
              <a:buFont typeface="Wingdings" pitchFamily="2" charset="2"/>
              <a:buNone/>
            </a:pPr>
            <a:r>
              <a:rPr lang="en-US" sz="2600" smtClean="0">
                <a:solidFill>
                  <a:schemeClr val="bg1"/>
                </a:solidFill>
              </a:rPr>
              <a:t>Why build partnerships?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sz="2200" smtClean="0">
                <a:solidFill>
                  <a:schemeClr val="bg1"/>
                </a:solidFill>
              </a:rPr>
              <a:t>Opportunities to share resources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sz="2200" smtClean="0">
                <a:solidFill>
                  <a:schemeClr val="bg1"/>
                </a:solidFill>
              </a:rPr>
              <a:t>Identify ways to assist each other as partners.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sz="2200" smtClean="0">
                <a:solidFill>
                  <a:schemeClr val="bg1"/>
                </a:solidFill>
              </a:rPr>
              <a:t>More recognition by the community for both partners.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sz="2200" smtClean="0">
                <a:solidFill>
                  <a:schemeClr val="bg1"/>
                </a:solidFill>
              </a:rPr>
              <a:t>Discover additional partners as a result of connecting activities.</a:t>
            </a:r>
          </a:p>
        </p:txBody>
      </p:sp>
      <p:sp>
        <p:nvSpPr>
          <p:cNvPr id="29700" name="Text Box 89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48 TM A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Potential Key Partners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524000"/>
            <a:ext cx="8153400" cy="5334000"/>
          </a:xfrm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chemeClr val="bg1"/>
                </a:solidFill>
              </a:rPr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chemeClr val="bg1"/>
                </a:solidFill>
              </a:rPr>
              <a:t>FFA resources that can assist in identification of potential partners</a:t>
            </a:r>
          </a:p>
          <a:p>
            <a:pPr lvl="1" eaLnBrk="1" hangingPunct="1"/>
            <a:r>
              <a:rPr lang="en-US" sz="2000" smtClean="0">
                <a:solidFill>
                  <a:schemeClr val="bg1"/>
                </a:solidFill>
              </a:rPr>
              <a:t>Get Connected Partner Handbook </a:t>
            </a:r>
          </a:p>
          <a:p>
            <a:pPr lvl="2" eaLnBrk="1" hangingPunct="1"/>
            <a:r>
              <a:rPr lang="en-US" sz="1900" smtClean="0">
                <a:solidFill>
                  <a:schemeClr val="bg1"/>
                </a:solidFill>
              </a:rPr>
              <a:t>Developing a Partner List: page VIII, document pages10-13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chemeClr val="bg1"/>
                </a:solidFill>
              </a:rPr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chemeClr val="bg1"/>
                </a:solidFill>
              </a:rPr>
              <a:t>Local Program Resource CD-ROM, Partner section</a:t>
            </a:r>
          </a:p>
          <a:p>
            <a:pPr lvl="1" eaLnBrk="1" hangingPunct="1"/>
            <a:r>
              <a:rPr lang="en-US" sz="2000" smtClean="0">
                <a:solidFill>
                  <a:schemeClr val="bg1"/>
                </a:solidFill>
              </a:rPr>
              <a:t>Partner needs assessment, 14-10</a:t>
            </a:r>
          </a:p>
          <a:p>
            <a:pPr lvl="1" eaLnBrk="1" hangingPunct="1"/>
            <a:r>
              <a:rPr lang="en-US" sz="2000" smtClean="0">
                <a:solidFill>
                  <a:schemeClr val="bg1"/>
                </a:solidFill>
              </a:rPr>
              <a:t>Partner Priority list, 4-11</a:t>
            </a:r>
          </a:p>
          <a:p>
            <a:pPr lvl="1" eaLnBrk="1" hangingPunct="1"/>
            <a:r>
              <a:rPr lang="en-US" sz="2000" smtClean="0">
                <a:solidFill>
                  <a:schemeClr val="bg1"/>
                </a:solidFill>
              </a:rPr>
              <a:t>Partner needs and resources worksheet, 4-12</a:t>
            </a:r>
          </a:p>
          <a:p>
            <a:pPr lvl="1" eaLnBrk="1" hangingPunct="1"/>
            <a:r>
              <a:rPr lang="en-US" sz="2000" smtClean="0">
                <a:solidFill>
                  <a:schemeClr val="bg1"/>
                </a:solidFill>
              </a:rPr>
              <a:t>Partner core group worksheet, 4-15, 17-5</a:t>
            </a:r>
          </a:p>
        </p:txBody>
      </p:sp>
      <p:sp>
        <p:nvSpPr>
          <p:cNvPr id="20483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48 TM B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22238"/>
            <a:ext cx="7543800" cy="1020762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Potential Key Partners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1981200"/>
            <a:ext cx="8153400" cy="4876800"/>
          </a:xfrm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chemeClr val="bg1"/>
                </a:solidFill>
              </a:rPr>
              <a:t>Local Program Success Guide, Section 4</a:t>
            </a:r>
          </a:p>
          <a:p>
            <a:pPr lvl="1" eaLnBrk="1" hangingPunct="1"/>
            <a:r>
              <a:rPr lang="en-US" sz="2000" smtClean="0">
                <a:solidFill>
                  <a:schemeClr val="bg1"/>
                </a:solidFill>
              </a:rPr>
              <a:t>Partnerships: Becoming a “Manger of Resources”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chemeClr val="bg1"/>
                </a:solidFill>
              </a:rPr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chemeClr val="bg1"/>
                </a:solidFill>
              </a:rPr>
              <a:t>Agriculture Teachers Manual, Section 17</a:t>
            </a:r>
          </a:p>
          <a:p>
            <a:pPr lvl="1" eaLnBrk="1" hangingPunct="1"/>
            <a:r>
              <a:rPr lang="en-US" sz="2000" smtClean="0">
                <a:solidFill>
                  <a:schemeClr val="bg1"/>
                </a:solidFill>
              </a:rPr>
              <a:t>Explore your business community, 17-2</a:t>
            </a:r>
          </a:p>
          <a:p>
            <a:pPr lvl="1" eaLnBrk="1" hangingPunct="1"/>
            <a:r>
              <a:rPr lang="en-US" sz="2000" smtClean="0">
                <a:solidFill>
                  <a:schemeClr val="bg1"/>
                </a:solidFill>
              </a:rPr>
              <a:t>Involve the Business Community, 17-4</a:t>
            </a:r>
          </a:p>
          <a:p>
            <a:pPr lvl="1" eaLnBrk="1" hangingPunct="1"/>
            <a:r>
              <a:rPr lang="en-US" sz="2000" smtClean="0">
                <a:solidFill>
                  <a:schemeClr val="bg1"/>
                </a:solidFill>
              </a:rPr>
              <a:t>Ten tips to Staying in Touch with Your Business Community, 17-5</a:t>
            </a:r>
          </a:p>
        </p:txBody>
      </p:sp>
      <p:sp>
        <p:nvSpPr>
          <p:cNvPr id="31748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48 TM B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Five Steps to Success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76400"/>
            <a:ext cx="7391400" cy="4953000"/>
          </a:xfrm>
        </p:spPr>
        <p:txBody>
          <a:bodyPr lIns="92075" tIns="46038" rIns="92075" bIns="46038"/>
          <a:lstStyle/>
          <a:p>
            <a:pPr marL="495300" indent="-495300" eaLnBrk="1" hangingPunct="1"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sz="2400" b="1" smtClean="0">
                <a:solidFill>
                  <a:schemeClr val="bg1"/>
                </a:solidFill>
              </a:rPr>
              <a:t>Identify Potential Partners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Identify prominent people and get to know them.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Ask others to identify key decision makers in the community.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Research who sits on boards of businesses and organizations.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Ask local bankers and community leaders to identify prospective partners.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Use tools to record information you receive such as the Developing a Partner List</a:t>
            </a:r>
          </a:p>
        </p:txBody>
      </p:sp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7977188" y="64008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48 TM C1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22238"/>
            <a:ext cx="7543800" cy="944562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Five Steps to Success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371600" y="2209800"/>
            <a:ext cx="7391400" cy="4419600"/>
          </a:xfrm>
        </p:spPr>
        <p:txBody>
          <a:bodyPr lIns="92075" tIns="46038" rIns="92075" bIns="46038"/>
          <a:lstStyle/>
          <a:p>
            <a:pPr marL="495300" indent="-495300" eaLnBrk="1" hangingPunct="1">
              <a:spcBef>
                <a:spcPct val="75000"/>
              </a:spcBef>
              <a:buClr>
                <a:srgbClr val="FFFF00"/>
              </a:buClr>
              <a:buFont typeface="Wingdings" pitchFamily="2" charset="2"/>
              <a:buAutoNum type="arabicPeriod" startAt="2"/>
            </a:pPr>
            <a:r>
              <a:rPr lang="en-US" sz="2400" b="1" smtClean="0">
                <a:solidFill>
                  <a:schemeClr val="bg1"/>
                </a:solidFill>
              </a:rPr>
              <a:t>Identify Benefits</a:t>
            </a:r>
            <a:endParaRPr lang="en-US" sz="2400" smtClean="0">
              <a:solidFill>
                <a:schemeClr val="bg1"/>
              </a:solidFill>
            </a:endParaRP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Ask potential partners what you can do to assist them.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Make a list of benefits for both sides and share the list.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To get an in depth look use the Partner Needs Assessment Sheet, 4-10</a:t>
            </a:r>
          </a:p>
        </p:txBody>
      </p:sp>
      <p:sp>
        <p:nvSpPr>
          <p:cNvPr id="33796" name="Text Box 6"/>
          <p:cNvSpPr txBox="1">
            <a:spLocks noChangeArrowheads="1"/>
          </p:cNvSpPr>
          <p:nvPr/>
        </p:nvSpPr>
        <p:spPr bwMode="auto">
          <a:xfrm>
            <a:off x="7977188" y="64008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48 TM C1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22238"/>
            <a:ext cx="7772400" cy="792162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Five Steps to Success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295400"/>
            <a:ext cx="8763000" cy="5486400"/>
          </a:xfrm>
        </p:spPr>
        <p:txBody>
          <a:bodyPr lIns="92075" tIns="46038" rIns="92075" bIns="46038"/>
          <a:lstStyle/>
          <a:p>
            <a:pPr marL="495300" indent="-495300" eaLnBrk="1" hangingPunct="1">
              <a:buClr>
                <a:srgbClr val="FFFF00"/>
              </a:buClr>
              <a:buFont typeface="Wingdings" pitchFamily="2" charset="2"/>
              <a:buAutoNum type="arabicPeriod" startAt="3"/>
            </a:pPr>
            <a:r>
              <a:rPr lang="en-US" sz="2000" b="1" smtClean="0">
                <a:solidFill>
                  <a:schemeClr val="bg1"/>
                </a:solidFill>
              </a:rPr>
              <a:t>Present benefits to potential partners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Schedule a meeting with key influencers to discuss benefits of agricultural education, SAE and FFA.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Review your list of general benefits for the partner that appeal to them.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Practice explaining how Ag-Ed, FFA and SAE deliver benefits. 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Identify</a:t>
            </a:r>
            <a:r>
              <a:rPr lang="en-US" sz="1800" smtClean="0">
                <a:solidFill>
                  <a:schemeClr val="bg1"/>
                </a:solidFill>
              </a:rPr>
              <a:t> </a:t>
            </a:r>
            <a:r>
              <a:rPr lang="en-US" sz="2000" smtClean="0">
                <a:solidFill>
                  <a:schemeClr val="bg1"/>
                </a:solidFill>
              </a:rPr>
              <a:t>potential questions they may ask.</a:t>
            </a:r>
          </a:p>
          <a:p>
            <a:pPr marL="1093788" lvl="2" indent="-400050"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1700" smtClean="0">
                <a:solidFill>
                  <a:schemeClr val="bg1"/>
                </a:solidFill>
              </a:rPr>
              <a:t>What do I hope to accomplish with the help of key partners?</a:t>
            </a:r>
          </a:p>
          <a:p>
            <a:pPr marL="1093788" lvl="2" indent="-400050"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1700" smtClean="0">
                <a:solidFill>
                  <a:schemeClr val="bg1"/>
                </a:solidFill>
              </a:rPr>
              <a:t>What are the program priorities?</a:t>
            </a:r>
          </a:p>
          <a:p>
            <a:pPr marL="1093788" lvl="2" indent="-400050"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1700" smtClean="0">
                <a:solidFill>
                  <a:schemeClr val="bg1"/>
                </a:solidFill>
              </a:rPr>
              <a:t>What do I want partners to do as a result of this visit?</a:t>
            </a:r>
          </a:p>
          <a:p>
            <a:pPr marL="1093788" lvl="2" indent="-400050"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1700" smtClean="0">
                <a:solidFill>
                  <a:schemeClr val="bg1"/>
                </a:solidFill>
              </a:rPr>
              <a:t>What do they want me to do for them?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At the meeting: Set joint, measurable goals and timeline.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Let them know when you will follow up and how you will keep them connected.</a:t>
            </a:r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7977188" y="63246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48 TM C2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Five Steps to Success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76400"/>
            <a:ext cx="7696200" cy="4953000"/>
          </a:xfrm>
        </p:spPr>
        <p:txBody>
          <a:bodyPr lIns="92075" tIns="46038" rIns="92075" bIns="46038"/>
          <a:lstStyle/>
          <a:p>
            <a:pPr marL="495300" indent="-495300" eaLnBrk="1" hangingPunct="1">
              <a:buClr>
                <a:srgbClr val="FFFF00"/>
              </a:buClr>
              <a:buFont typeface="Wingdings" pitchFamily="2" charset="2"/>
              <a:buAutoNum type="arabicPeriod" startAt="4"/>
            </a:pPr>
            <a:r>
              <a:rPr lang="en-US" sz="2100" b="1" smtClean="0">
                <a:solidFill>
                  <a:schemeClr val="bg1"/>
                </a:solidFill>
              </a:rPr>
              <a:t>Plan development for involving key partners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100" smtClean="0">
                <a:solidFill>
                  <a:schemeClr val="bg1"/>
                </a:solidFill>
              </a:rPr>
              <a:t>Make a list of all program needs.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100" smtClean="0">
                <a:solidFill>
                  <a:schemeClr val="bg1"/>
                </a:solidFill>
              </a:rPr>
              <a:t>Review lists to determine who would be best to involve as key partners in the project.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100" smtClean="0">
                <a:solidFill>
                  <a:schemeClr val="bg1"/>
                </a:solidFill>
              </a:rPr>
              <a:t>Contact potential partners to determine who can commit to the project.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100" smtClean="0">
                <a:solidFill>
                  <a:schemeClr val="bg1"/>
                </a:solidFill>
              </a:rPr>
              <a:t>Communicate with those who are committed and provide time lines and agenda.</a:t>
            </a:r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48 TM C3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9921D2-D2C0-457E-8A40-4B94A4BB2CCF}"/>
</file>

<file path=customXml/itemProps2.xml><?xml version="1.0" encoding="utf-8"?>
<ds:datastoreItem xmlns:ds="http://schemas.openxmlformats.org/officeDocument/2006/customXml" ds:itemID="{9A87E7AB-0F9E-4A1A-86D6-E1DB37FF94B3}"/>
</file>

<file path=customXml/itemProps3.xml><?xml version="1.0" encoding="utf-8"?>
<ds:datastoreItem xmlns:ds="http://schemas.openxmlformats.org/officeDocument/2006/customXml" ds:itemID="{66FC5B7E-3E77-4C32-8CB4-BC0766CDF7F7}"/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26</TotalTime>
  <Words>564</Words>
  <Application>Microsoft PowerPoint</Application>
  <PresentationFormat>On-screen Show (4:3)</PresentationFormat>
  <Paragraphs>102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Wingdings</vt:lpstr>
      <vt:lpstr>AHS template</vt:lpstr>
      <vt:lpstr>AHS template</vt:lpstr>
      <vt:lpstr>Slide 1</vt:lpstr>
      <vt:lpstr>Develop Partners to  Strengthen Your Program</vt:lpstr>
      <vt:lpstr>Develop Partners to  Strengthen Your Program</vt:lpstr>
      <vt:lpstr>Potential Key Partners</vt:lpstr>
      <vt:lpstr>Potential Key Partners</vt:lpstr>
      <vt:lpstr>Five Steps to Success</vt:lpstr>
      <vt:lpstr>Five Steps to Success</vt:lpstr>
      <vt:lpstr>Five Steps to Success</vt:lpstr>
      <vt:lpstr>Five Steps to Success</vt:lpstr>
      <vt:lpstr>Five Steps to Success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4</cp:revision>
  <cp:lastPrinted>1601-01-01T00:00:00Z</cp:lastPrinted>
  <dcterms:created xsi:type="dcterms:W3CDTF">2004-01-23T04:55:34Z</dcterms:created>
  <dcterms:modified xsi:type="dcterms:W3CDTF">2007-12-20T13:20:36Z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