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1"/>
  </p:notesMasterIdLst>
  <p:handoutMasterIdLst>
    <p:handoutMasterId r:id="rId12"/>
  </p:handoutMasterIdLst>
  <p:sldIdLst>
    <p:sldId id="276" r:id="rId2"/>
    <p:sldId id="269" r:id="rId3"/>
    <p:sldId id="271" r:id="rId4"/>
    <p:sldId id="270" r:id="rId5"/>
    <p:sldId id="273" r:id="rId6"/>
    <p:sldId id="272" r:id="rId7"/>
    <p:sldId id="274" r:id="rId8"/>
    <p:sldId id="275" r:id="rId9"/>
    <p:sldId id="277" r:id="rId1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000000"/>
    <a:srgbClr val="FF0000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7" autoAdjust="0"/>
    <p:restoredTop sz="94683" autoAdjust="0"/>
  </p:normalViewPr>
  <p:slideViewPr>
    <p:cSldViewPr>
      <p:cViewPr varScale="1">
        <p:scale>
          <a:sx n="100" d="100"/>
          <a:sy n="100" d="100"/>
        </p:scale>
        <p:origin x="-126" y="-2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AE407FAD-1C93-4001-B76F-5A7436EE9B5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F897DED5-8D43-4ED1-ABC3-2F8FC512672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1CFBC2-088F-4CA3-B711-9F34EF836828}" type="slidenum">
              <a:rPr lang="en-US"/>
              <a:pPr/>
              <a:t>1</a:t>
            </a:fld>
            <a:endParaRPr lang="en-US"/>
          </a:p>
        </p:txBody>
      </p:sp>
      <p:sp>
        <p:nvSpPr>
          <p:cNvPr id="8601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8B6A70-8B5C-4018-965F-E2B81054EDCF}" type="slidenum">
              <a:rPr lang="en-US"/>
              <a:pPr/>
              <a:t>2</a:t>
            </a:fld>
            <a:endParaRPr lang="en-US"/>
          </a:p>
        </p:txBody>
      </p:sp>
      <p:sp>
        <p:nvSpPr>
          <p:cNvPr id="8704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DBD19D-CF8C-4D5C-B122-2093588FC43B}" type="slidenum">
              <a:rPr lang="en-US"/>
              <a:pPr/>
              <a:t>3</a:t>
            </a:fld>
            <a:endParaRPr lang="en-US"/>
          </a:p>
        </p:txBody>
      </p:sp>
      <p:sp>
        <p:nvSpPr>
          <p:cNvPr id="8806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1FD45A-D1F1-4E97-88B7-09B18C9B821F}" type="slidenum">
              <a:rPr lang="en-US"/>
              <a:pPr/>
              <a:t>4</a:t>
            </a:fld>
            <a:endParaRPr lang="en-US"/>
          </a:p>
        </p:txBody>
      </p:sp>
      <p:sp>
        <p:nvSpPr>
          <p:cNvPr id="8909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F42B86-51B0-49CD-9403-56845B080C0A}" type="slidenum">
              <a:rPr lang="en-US"/>
              <a:pPr/>
              <a:t>5</a:t>
            </a:fld>
            <a:endParaRPr lang="en-US"/>
          </a:p>
        </p:txBody>
      </p:sp>
      <p:sp>
        <p:nvSpPr>
          <p:cNvPr id="9011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90D296-AB38-4751-88DB-8B70E4526E35}" type="slidenum">
              <a:rPr lang="en-US"/>
              <a:pPr/>
              <a:t>6</a:t>
            </a:fld>
            <a:endParaRPr lang="en-US"/>
          </a:p>
        </p:txBody>
      </p:sp>
      <p:sp>
        <p:nvSpPr>
          <p:cNvPr id="9113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290FD11-D077-4BEC-B49A-A889D0DB5401}" type="slidenum">
              <a:rPr lang="en-US"/>
              <a:pPr/>
              <a:t>7</a:t>
            </a:fld>
            <a:endParaRPr lang="en-US"/>
          </a:p>
        </p:txBody>
      </p:sp>
      <p:sp>
        <p:nvSpPr>
          <p:cNvPr id="9216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7747B7-BCCC-468E-B39A-1D90EF5786DE}" type="slidenum">
              <a:rPr lang="en-US"/>
              <a:pPr/>
              <a:t>8</a:t>
            </a:fld>
            <a:endParaRPr lang="en-US"/>
          </a:p>
        </p:txBody>
      </p:sp>
      <p:sp>
        <p:nvSpPr>
          <p:cNvPr id="9318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E25AC90-3B49-4626-8AE6-9379A220D3E4}" type="slidenum">
              <a:rPr lang="en-US"/>
              <a:pPr/>
              <a:t>9</a:t>
            </a:fld>
            <a:endParaRPr lang="en-US"/>
          </a:p>
        </p:txBody>
      </p:sp>
      <p:sp>
        <p:nvSpPr>
          <p:cNvPr id="9933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AutoShape 2"/>
          <p:cNvSpPr>
            <a:spLocks noChangeArrowheads="1"/>
          </p:cNvSpPr>
          <p:nvPr/>
        </p:nvSpPr>
        <p:spPr bwMode="auto">
          <a:xfrm>
            <a:off x="228600" y="381000"/>
            <a:ext cx="8686800" cy="5638800"/>
          </a:xfrm>
          <a:prstGeom prst="roundRect">
            <a:avLst>
              <a:gd name="adj" fmla="val 7912"/>
            </a:avLst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96259" name="AutoShape 3"/>
          <p:cNvSpPr>
            <a:spLocks noChangeArrowheads="1"/>
          </p:cNvSpPr>
          <p:nvPr/>
        </p:nvSpPr>
        <p:spPr bwMode="white">
          <a:xfrm>
            <a:off x="327025" y="488950"/>
            <a:ext cx="8435975" cy="4768850"/>
          </a:xfrm>
          <a:prstGeom prst="roundRect">
            <a:avLst>
              <a:gd name="adj" fmla="val 7310"/>
            </a:avLst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96260" name="AutoShape 4"/>
          <p:cNvSpPr>
            <a:spLocks noChangeArrowheads="1"/>
          </p:cNvSpPr>
          <p:nvPr/>
        </p:nvSpPr>
        <p:spPr bwMode="blackWhite">
          <a:xfrm>
            <a:off x="1371600" y="3338513"/>
            <a:ext cx="6400800" cy="2286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08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9626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5800" y="857250"/>
            <a:ext cx="7772400" cy="2266950"/>
          </a:xfrm>
        </p:spPr>
        <p:txBody>
          <a:bodyPr anchor="ctr" anchorCtr="1"/>
          <a:lstStyle>
            <a:lvl1pPr algn="ctr">
              <a:defRPr sz="4100" i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626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752600" y="3567113"/>
            <a:ext cx="5410200" cy="19050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 sz="33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6264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 b="1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 b="1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533400"/>
            <a:ext cx="192405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533400"/>
            <a:ext cx="561975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 b="1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696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62000" y="1905000"/>
            <a:ext cx="76962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" y="4000500"/>
            <a:ext cx="76962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68580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 b="1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 b="1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 b="1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905000"/>
            <a:ext cx="37719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905000"/>
            <a:ext cx="37719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 b="1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 b="1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 b="1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 b="1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 b="1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 b="1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533400"/>
            <a:ext cx="7696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905000"/>
            <a:ext cx="76962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grpSp>
        <p:nvGrpSpPr>
          <p:cNvPr id="95239" name="Group 7"/>
          <p:cNvGrpSpPr>
            <a:grpSpLocks/>
          </p:cNvGrpSpPr>
          <p:nvPr/>
        </p:nvGrpSpPr>
        <p:grpSpPr bwMode="auto">
          <a:xfrm>
            <a:off x="168275" y="228600"/>
            <a:ext cx="8823325" cy="6096000"/>
            <a:chOff x="106" y="144"/>
            <a:chExt cx="5558" cy="3840"/>
          </a:xfrm>
        </p:grpSpPr>
        <p:sp>
          <p:nvSpPr>
            <p:cNvPr id="95240" name="AutoShape 8"/>
            <p:cNvSpPr>
              <a:spLocks noChangeArrowheads="1"/>
            </p:cNvSpPr>
            <p:nvPr/>
          </p:nvSpPr>
          <p:spPr bwMode="auto">
            <a:xfrm>
              <a:off x="106" y="144"/>
              <a:ext cx="5558" cy="3840"/>
            </a:xfrm>
            <a:prstGeom prst="roundRect">
              <a:avLst>
                <a:gd name="adj" fmla="val 11046"/>
              </a:avLst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95241" name="Line 9"/>
            <p:cNvSpPr>
              <a:spLocks noChangeShapeType="1"/>
            </p:cNvSpPr>
            <p:nvPr/>
          </p:nvSpPr>
          <p:spPr bwMode="auto">
            <a:xfrm>
              <a:off x="480" y="1077"/>
              <a:ext cx="484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5242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8580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buFont typeface="Courier New" pitchFamily="49" charset="0"/>
              <a:buNone/>
              <a:defRPr i="1">
                <a:solidFill>
                  <a:srgbClr val="FF0000"/>
                </a:solidFill>
                <a:latin typeface="Brush Script MT" pitchFamily="66" charset="0"/>
              </a:defRPr>
            </a:lvl1pPr>
          </a:lstStyle>
          <a:p>
            <a:r>
              <a:rPr lang="en-US"/>
              <a:t>Life</a:t>
            </a:r>
            <a:r>
              <a:rPr lang="en-US" sz="1400" b="1"/>
              <a:t>Knowledge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3300">
          <a:solidFill>
            <a:srgbClr val="00000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300">
          <a:solidFill>
            <a:srgbClr val="000000"/>
          </a:solidFill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300">
          <a:solidFill>
            <a:srgbClr val="000000"/>
          </a:solidFill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300">
          <a:solidFill>
            <a:srgbClr val="000000"/>
          </a:solidFill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300">
          <a:solidFill>
            <a:srgbClr val="000000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300">
          <a:solidFill>
            <a:srgbClr val="000000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300">
          <a:solidFill>
            <a:srgbClr val="000000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300">
          <a:solidFill>
            <a:srgbClr val="000000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300">
          <a:solidFill>
            <a:srgbClr val="000000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itchFamily="2" charset="2"/>
        <a:buChar char="l"/>
        <a:defRPr sz="31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50000"/>
        <a:buChar char="•"/>
        <a:defRPr sz="2600">
          <a:solidFill>
            <a:srgbClr val="000000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50000"/>
        <a:buChar char="•"/>
        <a:defRPr sz="2200">
          <a:solidFill>
            <a:srgbClr val="000000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50000"/>
        <a:buChar char="•"/>
        <a:defRPr sz="2000">
          <a:solidFill>
            <a:srgbClr val="000000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rgbClr val="0000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rgbClr val="0000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rgbClr val="0000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 b="1">
                <a:latin typeface="Arial" charset="0"/>
              </a:rPr>
              <a:t>Knowledge</a:t>
            </a:r>
          </a:p>
        </p:txBody>
      </p:sp>
      <p:sp>
        <p:nvSpPr>
          <p:cNvPr id="83970" name="Rectangle 2"/>
          <p:cNvSpPr>
            <a:spLocks noChangeArrowheads="1"/>
          </p:cNvSpPr>
          <p:nvPr>
            <p:ph type="ctrTitle"/>
          </p:nvPr>
        </p:nvSpPr>
        <p:spPr>
          <a:xfrm>
            <a:off x="762000" y="1219200"/>
            <a:ext cx="7543800" cy="1600200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/>
              <a:t>Strategies to Include Others on Teams</a:t>
            </a:r>
          </a:p>
        </p:txBody>
      </p:sp>
      <p:sp>
        <p:nvSpPr>
          <p:cNvPr id="83971" name="Rectangle 3"/>
          <p:cNvSpPr>
            <a:spLocks noChangeArrowheads="1"/>
          </p:cNvSpPr>
          <p:nvPr>
            <p:ph type="subTitle" idx="1"/>
          </p:nvPr>
        </p:nvSpPr>
        <p:spPr>
          <a:xfrm>
            <a:off x="1676400" y="3581400"/>
            <a:ext cx="6324600" cy="1752600"/>
          </a:xfrm>
          <a:noFill/>
          <a:ln/>
        </p:spPr>
        <p:txBody>
          <a:bodyPr lIns="92075" tIns="46038" rIns="92075" bIns="46038"/>
          <a:lstStyle/>
          <a:p>
            <a:r>
              <a:rPr lang="en-US"/>
              <a:t>How do we play as a team?</a:t>
            </a:r>
          </a:p>
          <a:p>
            <a:endParaRPr lang="en-US"/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-76200" y="62182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</a:rPr>
              <a:t>Stage Two of Development</a:t>
            </a:r>
            <a:br>
              <a:rPr lang="en-US" sz="1200" b="1">
                <a:solidFill>
                  <a:srgbClr val="000000"/>
                </a:solidFill>
              </a:rPr>
            </a:br>
            <a:r>
              <a:rPr lang="en-US" sz="1200" b="1">
                <a:solidFill>
                  <a:srgbClr val="000000"/>
                </a:solidFill>
              </a:rPr>
              <a:t>WE </a:t>
            </a:r>
          </a:p>
        </p:txBody>
      </p:sp>
      <p:sp>
        <p:nvSpPr>
          <p:cNvPr id="83973" name="Text Box 5"/>
          <p:cNvSpPr txBox="1">
            <a:spLocks noChangeArrowheads="1"/>
          </p:cNvSpPr>
          <p:nvPr/>
        </p:nvSpPr>
        <p:spPr bwMode="auto">
          <a:xfrm>
            <a:off x="0" y="59436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</a:rPr>
              <a:t>HS 73</a:t>
            </a:r>
          </a:p>
        </p:txBody>
      </p:sp>
      <p:pic>
        <p:nvPicPr>
          <p:cNvPr id="83974" name="Picture 6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34200" y="5119688"/>
            <a:ext cx="2209800" cy="1738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 b="1">
                <a:latin typeface="Arial" charset="0"/>
              </a:rPr>
              <a:t>Knowledge</a:t>
            </a:r>
          </a:p>
        </p:txBody>
      </p:sp>
      <p:sp>
        <p:nvSpPr>
          <p:cNvPr id="76802" name="Rectangle 2"/>
          <p:cNvSpPr>
            <a:spLocks noChangeArrowheads="1"/>
          </p:cNvSpPr>
          <p:nvPr>
            <p:ph type="title"/>
          </p:nvPr>
        </p:nvSpPr>
        <p:spPr>
          <a:xfrm>
            <a:off x="762000" y="304800"/>
            <a:ext cx="7620000" cy="14478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>
                <a:cs typeface="Times New Roman" pitchFamily="18" charset="0"/>
              </a:rPr>
              <a:t>Strategies to </a:t>
            </a:r>
            <a:r>
              <a:rPr lang="en-US" b="1">
                <a:cs typeface="Times New Roman" pitchFamily="18" charset="0"/>
              </a:rPr>
              <a:t>include others</a:t>
            </a:r>
            <a:r>
              <a:rPr lang="en-US">
                <a:cs typeface="Times New Roman" pitchFamily="18" charset="0"/>
              </a:rPr>
              <a:t> on teams </a:t>
            </a:r>
          </a:p>
        </p:txBody>
      </p:sp>
      <p:sp>
        <p:nvSpPr>
          <p:cNvPr id="76803" name="Text Box 3"/>
          <p:cNvSpPr txBox="1">
            <a:spLocks noChangeArrowheads="1"/>
          </p:cNvSpPr>
          <p:nvPr/>
        </p:nvSpPr>
        <p:spPr bwMode="auto">
          <a:xfrm>
            <a:off x="0" y="64008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73 TM A1 </a:t>
            </a:r>
          </a:p>
        </p:txBody>
      </p:sp>
      <p:sp>
        <p:nvSpPr>
          <p:cNvPr id="76804" name="Rectangle 4"/>
          <p:cNvSpPr>
            <a:spLocks noChangeArrowheads="1"/>
          </p:cNvSpPr>
          <p:nvPr/>
        </p:nvSpPr>
        <p:spPr bwMode="auto">
          <a:xfrm>
            <a:off x="1524000" y="2133600"/>
            <a:ext cx="6477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</a:pPr>
            <a:r>
              <a:rPr lang="en-US" sz="3200">
                <a:cs typeface="Times New Roman" pitchFamily="18" charset="0"/>
              </a:rPr>
              <a:t>1. </a:t>
            </a:r>
            <a:r>
              <a:rPr lang="en-US" sz="3200" b="1">
                <a:solidFill>
                  <a:srgbClr val="FF0000"/>
                </a:solidFill>
                <a:cs typeface="Times New Roman" pitchFamily="18" charset="0"/>
              </a:rPr>
              <a:t>Know</a:t>
            </a:r>
            <a:r>
              <a:rPr lang="en-US" sz="3200">
                <a:cs typeface="Times New Roman" pitchFamily="18" charset="0"/>
              </a:rPr>
              <a:t> the individuals’</a:t>
            </a:r>
            <a:endParaRPr lang="en-US" sz="2800" b="1"/>
          </a:p>
        </p:txBody>
      </p:sp>
      <p:sp>
        <p:nvSpPr>
          <p:cNvPr id="76809" name="Text Box 9"/>
          <p:cNvSpPr txBox="1">
            <a:spLocks noChangeArrowheads="1"/>
          </p:cNvSpPr>
          <p:nvPr/>
        </p:nvSpPr>
        <p:spPr bwMode="auto">
          <a:xfrm>
            <a:off x="3124200" y="2971800"/>
            <a:ext cx="5334000" cy="144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r>
              <a:rPr lang="en-US" sz="2400">
                <a:cs typeface="Times New Roman" pitchFamily="18" charset="0"/>
              </a:rPr>
              <a:t> Needs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r>
              <a:rPr lang="en-US" sz="2400">
                <a:cs typeface="Times New Roman" pitchFamily="18" charset="0"/>
              </a:rPr>
              <a:t> Desires 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r>
              <a:rPr lang="en-US" sz="2400">
                <a:cs typeface="Times New Roman" pitchFamily="18" charset="0"/>
              </a:rPr>
              <a:t> Reasons for joining the team</a:t>
            </a:r>
            <a:r>
              <a:rPr lang="en-US" sz="2400" b="1">
                <a:cs typeface="Times New Roman" pitchFamily="18" charset="0"/>
              </a:rPr>
              <a:t> </a:t>
            </a:r>
            <a:r>
              <a:rPr lang="en-US" sz="2400" b="1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 b="1">
                <a:latin typeface="Arial" charset="0"/>
              </a:rPr>
              <a:t>Knowledge</a:t>
            </a:r>
          </a:p>
        </p:txBody>
      </p:sp>
      <p:sp>
        <p:nvSpPr>
          <p:cNvPr id="78850" name="Rectangle 2"/>
          <p:cNvSpPr>
            <a:spLocks noChangeArrowheads="1"/>
          </p:cNvSpPr>
          <p:nvPr>
            <p:ph type="title"/>
          </p:nvPr>
        </p:nvSpPr>
        <p:spPr>
          <a:xfrm>
            <a:off x="685800" y="304800"/>
            <a:ext cx="7620000" cy="14478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>
                <a:cs typeface="Times New Roman" pitchFamily="18" charset="0"/>
              </a:rPr>
              <a:t>Strategies to </a:t>
            </a: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include others</a:t>
            </a:r>
            <a:r>
              <a:rPr lang="en-US">
                <a:cs typeface="Times New Roman" pitchFamily="18" charset="0"/>
              </a:rPr>
              <a:t> on teams </a:t>
            </a:r>
          </a:p>
        </p:txBody>
      </p:sp>
      <p:sp>
        <p:nvSpPr>
          <p:cNvPr id="78851" name="Text Box 3"/>
          <p:cNvSpPr txBox="1">
            <a:spLocks noChangeArrowheads="1"/>
          </p:cNvSpPr>
          <p:nvPr/>
        </p:nvSpPr>
        <p:spPr bwMode="auto">
          <a:xfrm>
            <a:off x="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73 TM A2 </a:t>
            </a:r>
          </a:p>
        </p:txBody>
      </p:sp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914400" y="2743200"/>
            <a:ext cx="6477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1" hangingPunct="1">
              <a:spcBef>
                <a:spcPct val="20000"/>
              </a:spcBef>
              <a:buFontTx/>
              <a:buAutoNum type="arabicPeriod" startAt="2"/>
            </a:pPr>
            <a:r>
              <a:rPr lang="en-US" sz="3200">
                <a:cs typeface="Times New Roman" pitchFamily="18" charset="0"/>
              </a:rPr>
              <a:t>Create a </a:t>
            </a:r>
            <a:r>
              <a:rPr lang="en-US" sz="3200" b="1">
                <a:solidFill>
                  <a:srgbClr val="FF0000"/>
                </a:solidFill>
                <a:cs typeface="Times New Roman" pitchFamily="18" charset="0"/>
              </a:rPr>
              <a:t>shared vision</a:t>
            </a:r>
            <a:r>
              <a:rPr lang="en-US" sz="3200">
                <a:cs typeface="Times New Roman" pitchFamily="18" charset="0"/>
              </a:rPr>
              <a:t> </a:t>
            </a:r>
            <a:endParaRPr lang="en-US" sz="2800"/>
          </a:p>
          <a:p>
            <a:pPr marL="914400" lvl="1" indent="-457200" eaLnBrk="1" hangingPunct="1">
              <a:spcBef>
                <a:spcPct val="50000"/>
              </a:spcBef>
            </a:pPr>
            <a:endParaRPr lang="en-US" sz="3200" b="1"/>
          </a:p>
          <a:p>
            <a:pPr marL="457200" indent="-457200" eaLnBrk="1" hangingPunct="1">
              <a:spcBef>
                <a:spcPct val="20000"/>
              </a:spcBef>
            </a:pPr>
            <a:endParaRPr lang="en-US" sz="2800" b="1"/>
          </a:p>
        </p:txBody>
      </p:sp>
      <p:pic>
        <p:nvPicPr>
          <p:cNvPr id="78854" name="Picture 6" descr="MCj0297401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200" y="3505200"/>
            <a:ext cx="3352800" cy="2667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 b="1">
                <a:latin typeface="Arial" charset="0"/>
              </a:rPr>
              <a:t>Knowledge</a:t>
            </a:r>
          </a:p>
        </p:txBody>
      </p:sp>
      <p:sp>
        <p:nvSpPr>
          <p:cNvPr id="77826" name="Rectangle 2"/>
          <p:cNvSpPr>
            <a:spLocks noChangeArrowheads="1"/>
          </p:cNvSpPr>
          <p:nvPr>
            <p:ph type="title"/>
          </p:nvPr>
        </p:nvSpPr>
        <p:spPr>
          <a:xfrm>
            <a:off x="762000" y="381000"/>
            <a:ext cx="7620000" cy="14478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>
                <a:cs typeface="Times New Roman" pitchFamily="18" charset="0"/>
              </a:rPr>
              <a:t>Strategies to </a:t>
            </a:r>
            <a:r>
              <a:rPr lang="en-US" b="1">
                <a:cs typeface="Times New Roman" pitchFamily="18" charset="0"/>
              </a:rPr>
              <a:t>include others</a:t>
            </a:r>
            <a:r>
              <a:rPr lang="en-US">
                <a:cs typeface="Times New Roman" pitchFamily="18" charset="0"/>
              </a:rPr>
              <a:t> on teams </a:t>
            </a:r>
          </a:p>
        </p:txBody>
      </p:sp>
      <p:sp>
        <p:nvSpPr>
          <p:cNvPr id="77827" name="Text Box 3"/>
          <p:cNvSpPr txBox="1">
            <a:spLocks noChangeArrowheads="1"/>
          </p:cNvSpPr>
          <p:nvPr/>
        </p:nvSpPr>
        <p:spPr bwMode="auto">
          <a:xfrm>
            <a:off x="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73 TM A3 </a:t>
            </a:r>
          </a:p>
        </p:txBody>
      </p:sp>
      <p:sp>
        <p:nvSpPr>
          <p:cNvPr id="77828" name="Rectangle 4"/>
          <p:cNvSpPr>
            <a:spLocks noChangeArrowheads="1"/>
          </p:cNvSpPr>
          <p:nvPr/>
        </p:nvSpPr>
        <p:spPr bwMode="auto">
          <a:xfrm>
            <a:off x="1828800" y="2667000"/>
            <a:ext cx="6477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1" hangingPunct="1">
              <a:spcBef>
                <a:spcPct val="20000"/>
              </a:spcBef>
              <a:buFontTx/>
              <a:buAutoNum type="arabicPeriod" startAt="3"/>
            </a:pPr>
            <a:r>
              <a:rPr lang="en-US" sz="3200">
                <a:cs typeface="Times New Roman" pitchFamily="18" charset="0"/>
              </a:rPr>
              <a:t>Define </a:t>
            </a:r>
            <a:r>
              <a:rPr lang="en-US" sz="3200" b="1">
                <a:solidFill>
                  <a:srgbClr val="FF0000"/>
                </a:solidFill>
                <a:cs typeface="Times New Roman" pitchFamily="18" charset="0"/>
              </a:rPr>
              <a:t>roles</a:t>
            </a:r>
            <a:r>
              <a:rPr lang="en-US" sz="3200" b="1">
                <a:cs typeface="Times New Roman" pitchFamily="18" charset="0"/>
              </a:rPr>
              <a:t> </a:t>
            </a:r>
            <a:endParaRPr lang="en-US" sz="2800" b="1"/>
          </a:p>
          <a:p>
            <a:pPr marL="914400" lvl="1" indent="-457200" eaLnBrk="1" hangingPunct="1">
              <a:spcBef>
                <a:spcPct val="50000"/>
              </a:spcBef>
              <a:buFontTx/>
              <a:buAutoNum type="arabicPeriod" startAt="3"/>
            </a:pPr>
            <a:endParaRPr lang="en-US" sz="3200" b="1"/>
          </a:p>
          <a:p>
            <a:pPr marL="457200" indent="-457200" eaLnBrk="1" hangingPunct="1">
              <a:spcBef>
                <a:spcPct val="20000"/>
              </a:spcBef>
              <a:buFontTx/>
              <a:buChar char="•"/>
            </a:pPr>
            <a:endParaRPr lang="en-US" sz="28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 b="1">
                <a:latin typeface="Arial" charset="0"/>
              </a:rPr>
              <a:t>Knowledge</a:t>
            </a:r>
          </a:p>
        </p:txBody>
      </p:sp>
      <p:sp>
        <p:nvSpPr>
          <p:cNvPr id="80898" name="Rectangle 2"/>
          <p:cNvSpPr>
            <a:spLocks noChangeArrowheads="1"/>
          </p:cNvSpPr>
          <p:nvPr>
            <p:ph type="title"/>
          </p:nvPr>
        </p:nvSpPr>
        <p:spPr>
          <a:xfrm>
            <a:off x="609600" y="304800"/>
            <a:ext cx="7620000" cy="14478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>
                <a:cs typeface="Times New Roman" pitchFamily="18" charset="0"/>
              </a:rPr>
              <a:t>Strategies to </a:t>
            </a:r>
            <a:r>
              <a:rPr lang="en-US" b="1">
                <a:cs typeface="Times New Roman" pitchFamily="18" charset="0"/>
              </a:rPr>
              <a:t>include others</a:t>
            </a:r>
            <a:r>
              <a:rPr lang="en-US">
                <a:cs typeface="Times New Roman" pitchFamily="18" charset="0"/>
              </a:rPr>
              <a:t> on teams </a:t>
            </a:r>
          </a:p>
        </p:txBody>
      </p:sp>
      <p:sp>
        <p:nvSpPr>
          <p:cNvPr id="80899" name="Text Box 3"/>
          <p:cNvSpPr txBox="1">
            <a:spLocks noChangeArrowheads="1"/>
          </p:cNvSpPr>
          <p:nvPr/>
        </p:nvSpPr>
        <p:spPr bwMode="auto">
          <a:xfrm>
            <a:off x="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73 TM A4 </a:t>
            </a:r>
          </a:p>
        </p:txBody>
      </p:sp>
      <p:sp>
        <p:nvSpPr>
          <p:cNvPr id="80900" name="Rectangle 4"/>
          <p:cNvSpPr>
            <a:spLocks noChangeArrowheads="1"/>
          </p:cNvSpPr>
          <p:nvPr/>
        </p:nvSpPr>
        <p:spPr bwMode="auto">
          <a:xfrm>
            <a:off x="1828800" y="2438400"/>
            <a:ext cx="6477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1" hangingPunct="1">
              <a:spcBef>
                <a:spcPct val="20000"/>
              </a:spcBef>
              <a:buFontTx/>
              <a:buAutoNum type="arabicPeriod" startAt="4"/>
            </a:pPr>
            <a:r>
              <a:rPr lang="en-US" sz="3200">
                <a:cs typeface="Times New Roman" pitchFamily="18" charset="0"/>
              </a:rPr>
              <a:t>Create a </a:t>
            </a:r>
            <a:r>
              <a:rPr lang="en-US" sz="3200" b="1">
                <a:solidFill>
                  <a:srgbClr val="FF0000"/>
                </a:solidFill>
                <a:cs typeface="Times New Roman" pitchFamily="18" charset="0"/>
              </a:rPr>
              <a:t>team identity</a:t>
            </a:r>
            <a:endParaRPr lang="en-US" sz="2800" b="1">
              <a:solidFill>
                <a:srgbClr val="FF0000"/>
              </a:solidFill>
            </a:endParaRPr>
          </a:p>
        </p:txBody>
      </p:sp>
      <p:sp>
        <p:nvSpPr>
          <p:cNvPr id="80902" name="Text Box 6"/>
          <p:cNvSpPr txBox="1">
            <a:spLocks noChangeArrowheads="1"/>
          </p:cNvSpPr>
          <p:nvPr/>
        </p:nvSpPr>
        <p:spPr bwMode="auto">
          <a:xfrm>
            <a:off x="2895600" y="3429000"/>
            <a:ext cx="5334000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r>
              <a:rPr lang="en-US" sz="2400">
                <a:cs typeface="Times New Roman" pitchFamily="18" charset="0"/>
              </a:rPr>
              <a:t> Team-building activities </a:t>
            </a:r>
            <a:endParaRPr lang="en-US" sz="24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 b="1">
                <a:latin typeface="Arial" charset="0"/>
              </a:rPr>
              <a:t>Knowledge</a:t>
            </a:r>
          </a:p>
        </p:txBody>
      </p:sp>
      <p:sp>
        <p:nvSpPr>
          <p:cNvPr id="79874" name="Rectangle 2"/>
          <p:cNvSpPr>
            <a:spLocks noChangeArrowheads="1"/>
          </p:cNvSpPr>
          <p:nvPr>
            <p:ph type="title"/>
          </p:nvPr>
        </p:nvSpPr>
        <p:spPr>
          <a:xfrm>
            <a:off x="838200" y="304800"/>
            <a:ext cx="7620000" cy="14478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b="1">
                <a:cs typeface="Times New Roman" pitchFamily="18" charset="0"/>
              </a:rPr>
              <a:t>Strategies to include others on teams </a:t>
            </a:r>
          </a:p>
        </p:txBody>
      </p:sp>
      <p:sp>
        <p:nvSpPr>
          <p:cNvPr id="79875" name="Text Box 3"/>
          <p:cNvSpPr txBox="1">
            <a:spLocks noChangeArrowheads="1"/>
          </p:cNvSpPr>
          <p:nvPr/>
        </p:nvSpPr>
        <p:spPr bwMode="auto">
          <a:xfrm>
            <a:off x="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73 TM A4 </a:t>
            </a:r>
          </a:p>
        </p:txBody>
      </p:sp>
      <p:sp>
        <p:nvSpPr>
          <p:cNvPr id="79876" name="Rectangle 4"/>
          <p:cNvSpPr>
            <a:spLocks noChangeArrowheads="1"/>
          </p:cNvSpPr>
          <p:nvPr/>
        </p:nvSpPr>
        <p:spPr bwMode="auto">
          <a:xfrm>
            <a:off x="1600200" y="2438400"/>
            <a:ext cx="6477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1" hangingPunct="1">
              <a:spcBef>
                <a:spcPct val="20000"/>
              </a:spcBef>
              <a:buFontTx/>
              <a:buAutoNum type="arabicPeriod" startAt="5"/>
            </a:pPr>
            <a:r>
              <a:rPr lang="en-US" sz="3200">
                <a:cs typeface="Times New Roman" pitchFamily="18" charset="0"/>
              </a:rPr>
              <a:t>Create a </a:t>
            </a:r>
            <a:r>
              <a:rPr lang="en-US" sz="3200" b="1">
                <a:solidFill>
                  <a:srgbClr val="FF0000"/>
                </a:solidFill>
                <a:cs typeface="Times New Roman" pitchFamily="18" charset="0"/>
              </a:rPr>
              <a:t>sense of ownership</a:t>
            </a:r>
            <a:r>
              <a:rPr lang="en-US" sz="3200">
                <a:cs typeface="Times New Roman" pitchFamily="18" charset="0"/>
              </a:rPr>
              <a:t> </a:t>
            </a:r>
            <a:endParaRPr lang="en-US" sz="2800"/>
          </a:p>
          <a:p>
            <a:pPr marL="914400" lvl="1" indent="-457200" eaLnBrk="1" hangingPunct="1">
              <a:spcBef>
                <a:spcPct val="50000"/>
              </a:spcBef>
              <a:buFontTx/>
              <a:buAutoNum type="arabicPeriod" startAt="5"/>
            </a:pPr>
            <a:endParaRPr lang="en-US" sz="3200" b="1"/>
          </a:p>
          <a:p>
            <a:pPr marL="457200" indent="-457200" eaLnBrk="1" hangingPunct="1">
              <a:spcBef>
                <a:spcPct val="20000"/>
              </a:spcBef>
              <a:buFontTx/>
              <a:buChar char="•"/>
            </a:pPr>
            <a:endParaRPr lang="en-US" sz="28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 b="1">
                <a:latin typeface="Arial" charset="0"/>
              </a:rPr>
              <a:t>Knowledge</a:t>
            </a:r>
          </a:p>
        </p:txBody>
      </p:sp>
      <p:sp>
        <p:nvSpPr>
          <p:cNvPr id="81922" name="Rectangle 2"/>
          <p:cNvSpPr>
            <a:spLocks noChangeArrowheads="1"/>
          </p:cNvSpPr>
          <p:nvPr>
            <p:ph type="title"/>
          </p:nvPr>
        </p:nvSpPr>
        <p:spPr>
          <a:xfrm>
            <a:off x="762000" y="304800"/>
            <a:ext cx="7620000" cy="14478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>
                <a:cs typeface="Times New Roman" pitchFamily="18" charset="0"/>
              </a:rPr>
              <a:t>Strategies to </a:t>
            </a:r>
            <a:r>
              <a:rPr lang="en-US" b="1">
                <a:cs typeface="Times New Roman" pitchFamily="18" charset="0"/>
              </a:rPr>
              <a:t>include others</a:t>
            </a:r>
            <a:r>
              <a:rPr lang="en-US">
                <a:cs typeface="Times New Roman" pitchFamily="18" charset="0"/>
              </a:rPr>
              <a:t> on teams </a:t>
            </a:r>
          </a:p>
        </p:txBody>
      </p:sp>
      <p:sp>
        <p:nvSpPr>
          <p:cNvPr id="81923" name="Text Box 3"/>
          <p:cNvSpPr txBox="1">
            <a:spLocks noChangeArrowheads="1"/>
          </p:cNvSpPr>
          <p:nvPr/>
        </p:nvSpPr>
        <p:spPr bwMode="auto">
          <a:xfrm>
            <a:off x="0" y="64008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73 TM A5 </a:t>
            </a:r>
          </a:p>
        </p:txBody>
      </p:sp>
      <p:sp>
        <p:nvSpPr>
          <p:cNvPr id="81924" name="Rectangle 4"/>
          <p:cNvSpPr>
            <a:spLocks noChangeArrowheads="1"/>
          </p:cNvSpPr>
          <p:nvPr/>
        </p:nvSpPr>
        <p:spPr bwMode="auto">
          <a:xfrm>
            <a:off x="838200" y="2514600"/>
            <a:ext cx="7696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1" hangingPunct="1">
              <a:spcBef>
                <a:spcPct val="20000"/>
              </a:spcBef>
              <a:buFontTx/>
              <a:buAutoNum type="arabicPeriod" startAt="6"/>
            </a:pPr>
            <a:r>
              <a:rPr lang="en-US" sz="3200" b="1">
                <a:solidFill>
                  <a:srgbClr val="FF0000"/>
                </a:solidFill>
                <a:cs typeface="Times New Roman" pitchFamily="18" charset="0"/>
              </a:rPr>
              <a:t>Communicate</a:t>
            </a:r>
            <a:r>
              <a:rPr lang="en-US" sz="3200">
                <a:cs typeface="Times New Roman" pitchFamily="18" charset="0"/>
              </a:rPr>
              <a:t> with everyone involved</a:t>
            </a:r>
            <a:endParaRPr lang="en-US" sz="3200" b="1"/>
          </a:p>
          <a:p>
            <a:pPr marL="457200" indent="-457200" eaLnBrk="1" hangingPunct="1">
              <a:spcBef>
                <a:spcPct val="20000"/>
              </a:spcBef>
              <a:buFontTx/>
              <a:buChar char="•"/>
            </a:pPr>
            <a:endParaRPr lang="en-US" sz="2800" b="1"/>
          </a:p>
        </p:txBody>
      </p:sp>
      <p:pic>
        <p:nvPicPr>
          <p:cNvPr id="81928" name="Picture 8" descr="MCj0424788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33800" y="4343400"/>
            <a:ext cx="1682750" cy="1828800"/>
          </a:xfrm>
          <a:prstGeom prst="rect">
            <a:avLst/>
          </a:prstGeom>
          <a:noFill/>
        </p:spPr>
      </p:pic>
      <p:pic>
        <p:nvPicPr>
          <p:cNvPr id="81929" name="Picture 9" descr="MCj04241620000[1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3200400"/>
            <a:ext cx="1390650" cy="1835150"/>
          </a:xfrm>
          <a:prstGeom prst="rect">
            <a:avLst/>
          </a:prstGeom>
          <a:noFill/>
        </p:spPr>
      </p:pic>
      <p:pic>
        <p:nvPicPr>
          <p:cNvPr id="81931" name="Picture 11" descr="MCj04246120000[1]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10400" y="3429000"/>
            <a:ext cx="1466850" cy="1892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 b="1">
                <a:latin typeface="Arial" charset="0"/>
              </a:rPr>
              <a:t>Knowledge</a:t>
            </a:r>
          </a:p>
        </p:txBody>
      </p:sp>
      <p:sp>
        <p:nvSpPr>
          <p:cNvPr id="82946" name="Rectangle 2"/>
          <p:cNvSpPr>
            <a:spLocks noChangeArrowheads="1"/>
          </p:cNvSpPr>
          <p:nvPr>
            <p:ph type="title"/>
          </p:nvPr>
        </p:nvSpPr>
        <p:spPr>
          <a:xfrm>
            <a:off x="685800" y="304800"/>
            <a:ext cx="7620000" cy="14478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>
                <a:cs typeface="Times New Roman" pitchFamily="18" charset="0"/>
              </a:rPr>
              <a:t>Strategies to </a:t>
            </a:r>
            <a:r>
              <a:rPr lang="en-US" b="1">
                <a:cs typeface="Times New Roman" pitchFamily="18" charset="0"/>
              </a:rPr>
              <a:t>include others</a:t>
            </a:r>
            <a:r>
              <a:rPr lang="en-US">
                <a:cs typeface="Times New Roman" pitchFamily="18" charset="0"/>
              </a:rPr>
              <a:t> on teams </a:t>
            </a:r>
          </a:p>
        </p:txBody>
      </p:sp>
      <p:sp>
        <p:nvSpPr>
          <p:cNvPr id="82947" name="Text Box 3"/>
          <p:cNvSpPr txBox="1">
            <a:spLocks noChangeArrowheads="1"/>
          </p:cNvSpPr>
          <p:nvPr/>
        </p:nvSpPr>
        <p:spPr bwMode="auto">
          <a:xfrm>
            <a:off x="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73 TM A7 </a:t>
            </a:r>
          </a:p>
        </p:txBody>
      </p:sp>
      <p:sp>
        <p:nvSpPr>
          <p:cNvPr id="82948" name="Rectangle 4"/>
          <p:cNvSpPr>
            <a:spLocks noChangeArrowheads="1"/>
          </p:cNvSpPr>
          <p:nvPr/>
        </p:nvSpPr>
        <p:spPr bwMode="auto">
          <a:xfrm>
            <a:off x="1828800" y="3048000"/>
            <a:ext cx="6477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1" hangingPunct="1">
              <a:spcBef>
                <a:spcPct val="20000"/>
              </a:spcBef>
              <a:buFontTx/>
              <a:buAutoNum type="arabicPeriod" startAt="7"/>
            </a:pPr>
            <a:r>
              <a:rPr lang="en-US" sz="3200">
                <a:cs typeface="Times New Roman" pitchFamily="18" charset="0"/>
              </a:rPr>
              <a:t>Continual </a:t>
            </a:r>
            <a:r>
              <a:rPr lang="en-US" sz="3200" b="1">
                <a:solidFill>
                  <a:srgbClr val="FF0000"/>
                </a:solidFill>
                <a:cs typeface="Times New Roman" pitchFamily="18" charset="0"/>
              </a:rPr>
              <a:t>improvement</a:t>
            </a:r>
            <a:r>
              <a:rPr lang="en-US" sz="2800"/>
              <a:t> </a:t>
            </a:r>
            <a:endParaRPr lang="en-US" sz="3200" b="1"/>
          </a:p>
          <a:p>
            <a:pPr marL="457200" indent="-457200" eaLnBrk="1" hangingPunct="1">
              <a:spcBef>
                <a:spcPct val="20000"/>
              </a:spcBef>
              <a:buFontTx/>
              <a:buChar char="•"/>
            </a:pPr>
            <a:endParaRPr lang="en-US" sz="28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 b="1">
                <a:latin typeface="Arial" charset="0"/>
              </a:rPr>
              <a:t>Knowledge</a:t>
            </a:r>
          </a:p>
        </p:txBody>
      </p:sp>
      <p:sp>
        <p:nvSpPr>
          <p:cNvPr id="98306" name="Rectangle 2"/>
          <p:cNvSpPr>
            <a:spLocks noChangeArrowheads="1"/>
          </p:cNvSpPr>
          <p:nvPr>
            <p:ph type="title"/>
          </p:nvPr>
        </p:nvSpPr>
        <p:spPr>
          <a:xfrm>
            <a:off x="685800" y="0"/>
            <a:ext cx="7620000" cy="14478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sz="5500">
                <a:cs typeface="Times New Roman" pitchFamily="18" charset="0"/>
              </a:rPr>
              <a:t>True or False </a:t>
            </a:r>
          </a:p>
        </p:txBody>
      </p:sp>
      <p:sp>
        <p:nvSpPr>
          <p:cNvPr id="98307" name="Text Box 3"/>
          <p:cNvSpPr txBox="1">
            <a:spLocks noChangeArrowheads="1"/>
          </p:cNvSpPr>
          <p:nvPr/>
        </p:nvSpPr>
        <p:spPr bwMode="auto">
          <a:xfrm>
            <a:off x="0" y="6400800"/>
            <a:ext cx="13716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73 Assess </a:t>
            </a:r>
          </a:p>
        </p:txBody>
      </p:sp>
      <p:sp>
        <p:nvSpPr>
          <p:cNvPr id="98309" name="Text Box 5"/>
          <p:cNvSpPr txBox="1">
            <a:spLocks noChangeArrowheads="1"/>
          </p:cNvSpPr>
          <p:nvPr/>
        </p:nvSpPr>
        <p:spPr bwMode="auto">
          <a:xfrm>
            <a:off x="762000" y="2133600"/>
            <a:ext cx="7848600" cy="366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____________1. Creating a shared vision is one way to include others on a team.</a:t>
            </a:r>
            <a:br>
              <a:rPr lang="en-US"/>
            </a:br>
            <a:r>
              <a:rPr lang="en-US"/>
              <a:t/>
            </a:r>
            <a:br>
              <a:rPr lang="en-US"/>
            </a:br>
            <a:r>
              <a:rPr lang="en-US"/>
              <a:t>____________2. Excluding people from joining a team creates an instant critic of that team.</a:t>
            </a:r>
            <a:br>
              <a:rPr lang="en-US"/>
            </a:br>
            <a:r>
              <a:rPr lang="en-US"/>
              <a:t/>
            </a:r>
            <a:br>
              <a:rPr lang="en-US"/>
            </a:br>
            <a:r>
              <a:rPr lang="en-US"/>
              <a:t>____________3. Exclusion builds people’s self-confidence.</a:t>
            </a:r>
            <a:br>
              <a:rPr lang="en-US"/>
            </a:br>
            <a:r>
              <a:rPr lang="en-US"/>
              <a:t/>
            </a:r>
            <a:br>
              <a:rPr lang="en-US"/>
            </a:br>
            <a:r>
              <a:rPr lang="en-US"/>
              <a:t>____________4. A mascot and team colors are strategies you could use to include others on your team.</a:t>
            </a:r>
            <a:br>
              <a:rPr lang="en-US"/>
            </a:br>
            <a:r>
              <a:rPr lang="en-US"/>
              <a:t/>
            </a:r>
            <a:br>
              <a:rPr lang="en-US"/>
            </a:br>
            <a:r>
              <a:rPr lang="en-US"/>
              <a:t>____________5. Sincerely getting to know people on your team helps make them feel included.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k studio">
  <a:themeElements>
    <a:clrScheme name="lk studio 1">
      <a:dk1>
        <a:srgbClr val="000000"/>
      </a:dk1>
      <a:lt1>
        <a:srgbClr val="FFFFFF"/>
      </a:lt1>
      <a:dk2>
        <a:srgbClr val="336666"/>
      </a:dk2>
      <a:lt2>
        <a:srgbClr val="CCCC99"/>
      </a:lt2>
      <a:accent1>
        <a:srgbClr val="97CDCC"/>
      </a:accent1>
      <a:accent2>
        <a:srgbClr val="D6E0E0"/>
      </a:accent2>
      <a:accent3>
        <a:srgbClr val="FFFFFF"/>
      </a:accent3>
      <a:accent4>
        <a:srgbClr val="000000"/>
      </a:accent4>
      <a:accent5>
        <a:srgbClr val="C9E3E2"/>
      </a:accent5>
      <a:accent6>
        <a:srgbClr val="C2CBCB"/>
      </a:accent6>
      <a:hlink>
        <a:srgbClr val="99CC00"/>
      </a:hlink>
      <a:folHlink>
        <a:srgbClr val="336666"/>
      </a:folHlink>
    </a:clrScheme>
    <a:fontScheme name="lk studio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lk studio 1">
        <a:dk1>
          <a:srgbClr val="000000"/>
        </a:dk1>
        <a:lt1>
          <a:srgbClr val="FFFFFF"/>
        </a:lt1>
        <a:dk2>
          <a:srgbClr val="336666"/>
        </a:dk2>
        <a:lt2>
          <a:srgbClr val="CCCC99"/>
        </a:lt2>
        <a:accent1>
          <a:srgbClr val="97CDCC"/>
        </a:accent1>
        <a:accent2>
          <a:srgbClr val="D6E0E0"/>
        </a:accent2>
        <a:accent3>
          <a:srgbClr val="FFFFFF"/>
        </a:accent3>
        <a:accent4>
          <a:srgbClr val="000000"/>
        </a:accent4>
        <a:accent5>
          <a:srgbClr val="C9E3E2"/>
        </a:accent5>
        <a:accent6>
          <a:srgbClr val="C2CBCB"/>
        </a:accent6>
        <a:hlink>
          <a:srgbClr val="99CC00"/>
        </a:hlink>
        <a:folHlink>
          <a:srgbClr val="3366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studio 2">
        <a:dk1>
          <a:srgbClr val="000000"/>
        </a:dk1>
        <a:lt1>
          <a:srgbClr val="FFFFFF"/>
        </a:lt1>
        <a:dk2>
          <a:srgbClr val="3732A0"/>
        </a:dk2>
        <a:lt2>
          <a:srgbClr val="666699"/>
        </a:lt2>
        <a:accent1>
          <a:srgbClr val="CCCCFF"/>
        </a:accent1>
        <a:accent2>
          <a:srgbClr val="009999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8A8A"/>
        </a:accent6>
        <a:hlink>
          <a:srgbClr val="3366CC"/>
        </a:hlink>
        <a:folHlink>
          <a:srgbClr val="9094B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studio 3">
        <a:dk1>
          <a:srgbClr val="000000"/>
        </a:dk1>
        <a:lt1>
          <a:srgbClr val="FFFFFF"/>
        </a:lt1>
        <a:dk2>
          <a:srgbClr val="CD0505"/>
        </a:dk2>
        <a:lt2>
          <a:srgbClr val="5F5F5F"/>
        </a:lt2>
        <a:accent1>
          <a:srgbClr val="D2D5DE"/>
        </a:accent1>
        <a:accent2>
          <a:srgbClr val="D55757"/>
        </a:accent2>
        <a:accent3>
          <a:srgbClr val="FFFFFF"/>
        </a:accent3>
        <a:accent4>
          <a:srgbClr val="000000"/>
        </a:accent4>
        <a:accent5>
          <a:srgbClr val="E5E7EC"/>
        </a:accent5>
        <a:accent6>
          <a:srgbClr val="C14E4E"/>
        </a:accent6>
        <a:hlink>
          <a:srgbClr val="F42D1E"/>
        </a:hlink>
        <a:folHlink>
          <a:srgbClr val="7C84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studio 4">
        <a:dk1>
          <a:srgbClr val="000000"/>
        </a:dk1>
        <a:lt1>
          <a:srgbClr val="FFFFFF"/>
        </a:lt1>
        <a:dk2>
          <a:srgbClr val="551A07"/>
        </a:dk2>
        <a:lt2>
          <a:srgbClr val="CC3300"/>
        </a:lt2>
        <a:accent1>
          <a:srgbClr val="F4B400"/>
        </a:accent1>
        <a:accent2>
          <a:srgbClr val="993300"/>
        </a:accent2>
        <a:accent3>
          <a:srgbClr val="FFFFFF"/>
        </a:accent3>
        <a:accent4>
          <a:srgbClr val="000000"/>
        </a:accent4>
        <a:accent5>
          <a:srgbClr val="F8D6AA"/>
        </a:accent5>
        <a:accent6>
          <a:srgbClr val="8A2D00"/>
        </a:accent6>
        <a:hlink>
          <a:srgbClr val="FF33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studio 5">
        <a:dk1>
          <a:srgbClr val="000000"/>
        </a:dk1>
        <a:lt1>
          <a:srgbClr val="FFFFFF"/>
        </a:lt1>
        <a:dk2>
          <a:srgbClr val="FF0000"/>
        </a:dk2>
        <a:lt2>
          <a:srgbClr val="FFCC00"/>
        </a:lt2>
        <a:accent1>
          <a:srgbClr val="66CC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008A00"/>
        </a:accent6>
        <a:hlink>
          <a:srgbClr val="FF3300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studio 6">
        <a:dk1>
          <a:srgbClr val="666633"/>
        </a:dk1>
        <a:lt1>
          <a:srgbClr val="FFFFFF"/>
        </a:lt1>
        <a:dk2>
          <a:srgbClr val="000000"/>
        </a:dk2>
        <a:lt2>
          <a:srgbClr val="CC3300"/>
        </a:lt2>
        <a:accent1>
          <a:srgbClr val="8080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C0C0AA"/>
        </a:accent5>
        <a:accent6>
          <a:srgbClr val="E78A00"/>
        </a:accent6>
        <a:hlink>
          <a:srgbClr val="CC6600"/>
        </a:hlink>
        <a:folHlink>
          <a:srgbClr val="434B1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studio 7">
        <a:dk1>
          <a:srgbClr val="766997"/>
        </a:dk1>
        <a:lt1>
          <a:srgbClr val="FFFFFF"/>
        </a:lt1>
        <a:dk2>
          <a:srgbClr val="530901"/>
        </a:dk2>
        <a:lt2>
          <a:srgbClr val="FFFFFF"/>
        </a:lt2>
        <a:accent1>
          <a:srgbClr val="FF3300"/>
        </a:accent1>
        <a:accent2>
          <a:srgbClr val="CC6600"/>
        </a:accent2>
        <a:accent3>
          <a:srgbClr val="B3AAAA"/>
        </a:accent3>
        <a:accent4>
          <a:srgbClr val="DADADA"/>
        </a:accent4>
        <a:accent5>
          <a:srgbClr val="FFADAA"/>
        </a:accent5>
        <a:accent6>
          <a:srgbClr val="B95C00"/>
        </a:accent6>
        <a:hlink>
          <a:srgbClr val="FF9900"/>
        </a:hlink>
        <a:folHlink>
          <a:srgbClr val="99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studio 8">
        <a:dk1>
          <a:srgbClr val="666699"/>
        </a:dk1>
        <a:lt1>
          <a:srgbClr val="FFFFFF"/>
        </a:lt1>
        <a:dk2>
          <a:srgbClr val="4C004C"/>
        </a:dk2>
        <a:lt2>
          <a:srgbClr val="FFFFFF"/>
        </a:lt2>
        <a:accent1>
          <a:srgbClr val="0099CC"/>
        </a:accent1>
        <a:accent2>
          <a:srgbClr val="993366"/>
        </a:accent2>
        <a:accent3>
          <a:srgbClr val="B2AAB2"/>
        </a:accent3>
        <a:accent4>
          <a:srgbClr val="DADADA"/>
        </a:accent4>
        <a:accent5>
          <a:srgbClr val="AACAE2"/>
        </a:accent5>
        <a:accent6>
          <a:srgbClr val="8A2D5C"/>
        </a:accent6>
        <a:hlink>
          <a:srgbClr val="99CC00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studio 9">
        <a:dk1>
          <a:srgbClr val="565682"/>
        </a:dk1>
        <a:lt1>
          <a:srgbClr val="FFFFFF"/>
        </a:lt1>
        <a:dk2>
          <a:srgbClr val="1E1551"/>
        </a:dk2>
        <a:lt2>
          <a:srgbClr val="CCFFFF"/>
        </a:lt2>
        <a:accent1>
          <a:srgbClr val="33CCCC"/>
        </a:accent1>
        <a:accent2>
          <a:srgbClr val="009999"/>
        </a:accent2>
        <a:accent3>
          <a:srgbClr val="ABAAB3"/>
        </a:accent3>
        <a:accent4>
          <a:srgbClr val="DADADA"/>
        </a:accent4>
        <a:accent5>
          <a:srgbClr val="ADE2E2"/>
        </a:accent5>
        <a:accent6>
          <a:srgbClr val="008A8A"/>
        </a:accent6>
        <a:hlink>
          <a:srgbClr val="FF9900"/>
        </a:hlink>
        <a:folHlink>
          <a:srgbClr val="00598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studio 10">
        <a:dk1>
          <a:srgbClr val="CCCC99"/>
        </a:dk1>
        <a:lt1>
          <a:srgbClr val="FFFFFF"/>
        </a:lt1>
        <a:dk2>
          <a:srgbClr val="2E5D5C"/>
        </a:dk2>
        <a:lt2>
          <a:srgbClr val="FFFFFF"/>
        </a:lt2>
        <a:accent1>
          <a:srgbClr val="0099CC"/>
        </a:accent1>
        <a:accent2>
          <a:srgbClr val="D6E0E0"/>
        </a:accent2>
        <a:accent3>
          <a:srgbClr val="ADB6B5"/>
        </a:accent3>
        <a:accent4>
          <a:srgbClr val="DADADA"/>
        </a:accent4>
        <a:accent5>
          <a:srgbClr val="AACAE2"/>
        </a:accent5>
        <a:accent6>
          <a:srgbClr val="C2CBCB"/>
        </a:accent6>
        <a:hlink>
          <a:srgbClr val="CCCC99"/>
        </a:hlink>
        <a:folHlink>
          <a:srgbClr val="428A8C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5E1F2C2-7A0F-4068-AEE9-4CD8C965FCC3}"/>
</file>

<file path=customXml/itemProps2.xml><?xml version="1.0" encoding="utf-8"?>
<ds:datastoreItem xmlns:ds="http://schemas.openxmlformats.org/officeDocument/2006/customXml" ds:itemID="{8E60A42C-7072-4488-9A16-B453B79EA66F}"/>
</file>

<file path=customXml/itemProps3.xml><?xml version="1.0" encoding="utf-8"?>
<ds:datastoreItem xmlns:ds="http://schemas.openxmlformats.org/officeDocument/2006/customXml" ds:itemID="{AFB9FECA-5D0A-47E2-958E-84CAE3FA8CAC}"/>
</file>

<file path=docProps/app.xml><?xml version="1.0" encoding="utf-8"?>
<Properties xmlns="http://schemas.openxmlformats.org/officeDocument/2006/extended-properties" xmlns:vt="http://schemas.openxmlformats.org/officeDocument/2006/docPropsVTypes">
  <Template>Studio</Template>
  <TotalTime>1483</TotalTime>
  <Words>208</Words>
  <Application>Microsoft PowerPoint</Application>
  <PresentationFormat>On-screen Show (4:3)</PresentationFormat>
  <Paragraphs>39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Times New Roman</vt:lpstr>
      <vt:lpstr>Arial Black</vt:lpstr>
      <vt:lpstr>Arial</vt:lpstr>
      <vt:lpstr>Wingdings</vt:lpstr>
      <vt:lpstr>Brush Script MT</vt:lpstr>
      <vt:lpstr>Courier New</vt:lpstr>
      <vt:lpstr>lk studio</vt:lpstr>
      <vt:lpstr>Strategies to Include Others on Teams</vt:lpstr>
      <vt:lpstr>Strategies to include others on teams </vt:lpstr>
      <vt:lpstr>Strategies to include others on teams </vt:lpstr>
      <vt:lpstr>Strategies to include others on teams </vt:lpstr>
      <vt:lpstr>Strategies to include others on teams </vt:lpstr>
      <vt:lpstr>Strategies to include others on teams </vt:lpstr>
      <vt:lpstr>Strategies to include others on teams </vt:lpstr>
      <vt:lpstr>Strategies to include others on teams </vt:lpstr>
      <vt:lpstr>True or False </vt:lpstr>
    </vt:vector>
  </TitlesOfParts>
  <Company>Centre Pointe Education,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kblankenship</cp:lastModifiedBy>
  <cp:revision>12</cp:revision>
  <cp:lastPrinted>1601-01-01T00:00:00Z</cp:lastPrinted>
  <dcterms:created xsi:type="dcterms:W3CDTF">2003-11-25T06:13:37Z</dcterms:created>
  <dcterms:modified xsi:type="dcterms:W3CDTF">2008-01-04T15:18:53Z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