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4" r:id="rId3"/>
    <p:sldId id="266" r:id="rId4"/>
    <p:sldId id="267" r:id="rId5"/>
    <p:sldId id="268" r:id="rId6"/>
    <p:sldId id="270" r:id="rId7"/>
    <p:sldId id="269" r:id="rId8"/>
    <p:sldId id="271" r:id="rId9"/>
    <p:sldId id="272"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350A53-865C-43E3-B426-93A13D47AD98}" v="5" dt="2025-06-24T18:14:14.172"/>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107" d="100"/>
          <a:sy n="107" d="100"/>
        </p:scale>
        <p:origin x="498"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ir, Breanna" userId="6c389244-bf39-4a31-a997-ffd4d3b69dfd" providerId="ADAL" clId="{75350A53-865C-43E3-B426-93A13D47AD98}"/>
    <pc:docChg chg="addSld modSld">
      <pc:chgData name="Pastir, Breanna" userId="6c389244-bf39-4a31-a997-ffd4d3b69dfd" providerId="ADAL" clId="{75350A53-865C-43E3-B426-93A13D47AD98}" dt="2025-06-24T18:14:14.168" v="38"/>
      <pc:docMkLst>
        <pc:docMk/>
      </pc:docMkLst>
      <pc:sldChg chg="modSp add mod">
        <pc:chgData name="Pastir, Breanna" userId="6c389244-bf39-4a31-a997-ffd4d3b69dfd" providerId="ADAL" clId="{75350A53-865C-43E3-B426-93A13D47AD98}" dt="2025-06-24T18:13:48.628" v="36" actId="20577"/>
        <pc:sldMkLst>
          <pc:docMk/>
          <pc:sldMk cId="1258405119" sldId="265"/>
        </pc:sldMkLst>
        <pc:spChg chg="mod">
          <ac:chgData name="Pastir, Breanna" userId="6c389244-bf39-4a31-a997-ffd4d3b69dfd" providerId="ADAL" clId="{75350A53-865C-43E3-B426-93A13D47AD98}" dt="2025-06-24T18:13:48.628" v="36" actId="20577"/>
          <ac:spMkLst>
            <pc:docMk/>
            <pc:sldMk cId="1258405119" sldId="265"/>
            <ac:spMk id="3" creationId="{9EC64A58-3AC1-9F85-F22F-E86AF1A174C1}"/>
          </ac:spMkLst>
        </pc:spChg>
      </pc:sldChg>
      <pc:sldChg chg="add">
        <pc:chgData name="Pastir, Breanna" userId="6c389244-bf39-4a31-a997-ffd4d3b69dfd" providerId="ADAL" clId="{75350A53-865C-43E3-B426-93A13D47AD98}" dt="2025-06-24T18:12:58.120" v="1"/>
        <pc:sldMkLst>
          <pc:docMk/>
          <pc:sldMk cId="4055752423" sldId="266"/>
        </pc:sldMkLst>
      </pc:sldChg>
      <pc:sldChg chg="add">
        <pc:chgData name="Pastir, Breanna" userId="6c389244-bf39-4a31-a997-ffd4d3b69dfd" providerId="ADAL" clId="{75350A53-865C-43E3-B426-93A13D47AD98}" dt="2025-06-24T18:12:58.669" v="2"/>
        <pc:sldMkLst>
          <pc:docMk/>
          <pc:sldMk cId="1786172686" sldId="267"/>
        </pc:sldMkLst>
      </pc:sldChg>
      <pc:sldChg chg="add">
        <pc:chgData name="Pastir, Breanna" userId="6c389244-bf39-4a31-a997-ffd4d3b69dfd" providerId="ADAL" clId="{75350A53-865C-43E3-B426-93A13D47AD98}" dt="2025-06-24T18:14:13.320" v="37"/>
        <pc:sldMkLst>
          <pc:docMk/>
          <pc:sldMk cId="2505005473" sldId="268"/>
        </pc:sldMkLst>
      </pc:sldChg>
      <pc:sldChg chg="add">
        <pc:chgData name="Pastir, Breanna" userId="6c389244-bf39-4a31-a997-ffd4d3b69dfd" providerId="ADAL" clId="{75350A53-865C-43E3-B426-93A13D47AD98}" dt="2025-06-24T18:14:14.168" v="38"/>
        <pc:sldMkLst>
          <pc:docMk/>
          <pc:sldMk cId="2518245832" sldId="26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17/12/2025</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CC1C0AB-59D1-85C3-6027-1C52A164C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4243" y="3710857"/>
            <a:ext cx="4263513" cy="28423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a:xfrm>
            <a:off x="1524000" y="2704291"/>
            <a:ext cx="9144000" cy="1090613"/>
          </a:xfrm>
        </p:spPr>
        <p:txBody>
          <a:bodyPr>
            <a:normAutofit fontScale="90000"/>
          </a:bodyPr>
          <a:lstStyle/>
          <a:p>
            <a:r>
              <a:rPr lang="en-GB" dirty="0"/>
              <a:t>Introduction to </a:t>
            </a:r>
            <a:br>
              <a:rPr lang="en-GB" dirty="0"/>
            </a:br>
            <a:r>
              <a:rPr lang="en-GB" dirty="0"/>
              <a:t>Electrical Circuit Notes</a:t>
            </a:r>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BFE01-B91A-5E83-1A30-4AC69EA6D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90BE6C-F30B-C2B5-DA77-04427002AAAD}"/>
              </a:ext>
            </a:extLst>
          </p:cNvPr>
          <p:cNvSpPr>
            <a:spLocks noGrp="1"/>
          </p:cNvSpPr>
          <p:nvPr>
            <p:ph type="title"/>
          </p:nvPr>
        </p:nvSpPr>
        <p:spPr>
          <a:xfrm>
            <a:off x="838200" y="824664"/>
            <a:ext cx="10515600" cy="791376"/>
          </a:xfrm>
        </p:spPr>
        <p:txBody>
          <a:bodyPr/>
          <a:lstStyle/>
          <a:p>
            <a:r>
              <a:rPr lang="en-GB" dirty="0"/>
              <a:t>Wire </a:t>
            </a:r>
            <a:r>
              <a:rPr lang="en-GB" dirty="0" err="1"/>
              <a:t>Colors</a:t>
            </a:r>
            <a:endParaRPr lang="en-GB" dirty="0"/>
          </a:p>
        </p:txBody>
      </p:sp>
      <p:sp>
        <p:nvSpPr>
          <p:cNvPr id="3" name="Content Placeholder 2">
            <a:extLst>
              <a:ext uri="{FF2B5EF4-FFF2-40B4-BE49-F238E27FC236}">
                <a16:creationId xmlns:a16="http://schemas.microsoft.com/office/drawing/2014/main" id="{B513AE5C-F6C3-6915-4818-7B4DF27A8FB1}"/>
              </a:ext>
            </a:extLst>
          </p:cNvPr>
          <p:cNvSpPr>
            <a:spLocks noGrp="1"/>
          </p:cNvSpPr>
          <p:nvPr>
            <p:ph idx="1"/>
          </p:nvPr>
        </p:nvSpPr>
        <p:spPr>
          <a:xfrm>
            <a:off x="838200" y="1560056"/>
            <a:ext cx="10515600" cy="4738108"/>
          </a:xfrm>
        </p:spPr>
        <p:txBody>
          <a:bodyPr>
            <a:normAutofit/>
          </a:bodyPr>
          <a:lstStyle/>
          <a:p>
            <a:pPr marL="0" indent="0">
              <a:buNone/>
            </a:pPr>
            <a:r>
              <a:rPr lang="en-US" sz="1800" dirty="0">
                <a:solidFill>
                  <a:srgbClr val="000000"/>
                </a:solidFill>
              </a:rPr>
              <a:t>B. </a:t>
            </a:r>
            <a:r>
              <a:rPr lang="en-US" sz="1800" b="0" i="0" u="none" strike="noStrike" dirty="0">
                <a:solidFill>
                  <a:srgbClr val="000000"/>
                </a:solidFill>
                <a:effectLst/>
              </a:rPr>
              <a:t>Colors of Terminals on Electrical Equipment</a:t>
            </a:r>
            <a:br>
              <a:rPr lang="en-US" sz="1800" b="0" i="0" u="none" strike="noStrike" dirty="0">
                <a:solidFill>
                  <a:srgbClr val="000000"/>
                </a:solidFill>
                <a:effectLst/>
              </a:rPr>
            </a:br>
            <a:r>
              <a:rPr lang="en-US" sz="1800" b="0" i="0" u="none" strike="noStrike" dirty="0">
                <a:solidFill>
                  <a:srgbClr val="000000"/>
                </a:solidFill>
                <a:effectLst/>
              </a:rPr>
              <a:t> </a:t>
            </a:r>
            <a:endParaRPr lang="en-US" sz="1800" dirty="0">
              <a:solidFill>
                <a:srgbClr val="000000"/>
              </a:solidFill>
            </a:endParaRPr>
          </a:p>
          <a:p>
            <a:pPr marL="857250" lvl="1" indent="-400050">
              <a:buFont typeface="+mj-lt"/>
              <a:buAutoNum type="romanUcPeriod"/>
            </a:pPr>
            <a:r>
              <a:rPr lang="en-US" sz="1400" b="0" i="0" u="none" strike="noStrike" dirty="0">
                <a:solidFill>
                  <a:srgbClr val="000000"/>
                </a:solidFill>
                <a:effectLst/>
              </a:rPr>
              <a:t>Natural copper or brass terminals are for "hot" wires only.</a:t>
            </a:r>
            <a:endParaRPr lang="en-US" sz="1400" dirty="0">
              <a:solidFill>
                <a:srgbClr val="000000"/>
              </a:solidFill>
            </a:endParaRPr>
          </a:p>
          <a:p>
            <a:pPr marL="857250" lvl="1" indent="-400050">
              <a:buFont typeface="+mj-lt"/>
              <a:buAutoNum type="romanUcPeriod"/>
            </a:pPr>
            <a:r>
              <a:rPr lang="en-US" sz="1400" b="0" i="0" u="none" strike="noStrike" dirty="0">
                <a:solidFill>
                  <a:srgbClr val="000000"/>
                </a:solidFill>
                <a:effectLst/>
              </a:rPr>
              <a:t>Terminals of a whitish color (such as nickel, tin or zinc- plated) are for grounded wires only.</a:t>
            </a:r>
            <a:endParaRPr lang="en-US" sz="1400" dirty="0">
              <a:solidFill>
                <a:srgbClr val="000000"/>
              </a:solidFill>
            </a:endParaRPr>
          </a:p>
          <a:p>
            <a:pPr marL="857250" lvl="1" indent="-400050">
              <a:buFont typeface="+mj-lt"/>
              <a:buAutoNum type="romanUcPeriod"/>
            </a:pPr>
            <a:r>
              <a:rPr lang="en-US" sz="1400" b="0" i="0" u="none" strike="noStrike" dirty="0">
                <a:solidFill>
                  <a:srgbClr val="000000"/>
                </a:solidFill>
                <a:effectLst/>
              </a:rPr>
              <a:t>Terminals of a green color are for grounding wires only.</a:t>
            </a:r>
            <a:endParaRPr lang="en-US" sz="1400" dirty="0">
              <a:solidFill>
                <a:srgbClr val="000000"/>
              </a:solidFill>
            </a:endParaRPr>
          </a:p>
          <a:p>
            <a:pPr marL="857250" lvl="1" indent="-400050">
              <a:buFont typeface="+mj-lt"/>
              <a:buAutoNum type="romanUcPeriod"/>
            </a:pPr>
            <a:endParaRPr lang="en-US" sz="1400" b="0" i="0" u="none" strike="noStrike" dirty="0">
              <a:solidFill>
                <a:srgbClr val="000000"/>
              </a:solidFill>
              <a:effectLst/>
            </a:endParaRPr>
          </a:p>
          <a:p>
            <a:pPr lvl="1"/>
            <a:r>
              <a:rPr lang="en-US" sz="1400" b="0" i="0" u="none" strike="noStrike" dirty="0">
                <a:solidFill>
                  <a:srgbClr val="000000"/>
                </a:solidFill>
                <a:effectLst/>
              </a:rPr>
              <a:t>Grounding wires are those connected to the surface or shell of an appliance or tool to supply a </a:t>
            </a:r>
            <a:r>
              <a:rPr lang="en-US" sz="1400" b="0" i="0" u="none" strike="noStrike">
                <a:solidFill>
                  <a:srgbClr val="000000"/>
                </a:solidFill>
                <a:effectLst/>
              </a:rPr>
              <a:t>continuous low-resistance </a:t>
            </a:r>
            <a:r>
              <a:rPr lang="en-US" sz="1400" b="0" i="0" u="none" strike="noStrike" dirty="0">
                <a:solidFill>
                  <a:srgbClr val="000000"/>
                </a:solidFill>
                <a:effectLst/>
              </a:rPr>
              <a:t>path to ground should the surface of the tool or appliance accidentally </a:t>
            </a:r>
            <a:r>
              <a:rPr lang="en-US" sz="1400" b="0" i="0" u="none" strike="noStrike">
                <a:solidFill>
                  <a:srgbClr val="000000"/>
                </a:solidFill>
                <a:effectLst/>
              </a:rPr>
              <a:t>become energized.</a:t>
            </a:r>
            <a:endParaRPr lang="en-GB" sz="1300" dirty="0"/>
          </a:p>
        </p:txBody>
      </p:sp>
    </p:spTree>
    <p:extLst>
      <p:ext uri="{BB962C8B-B14F-4D97-AF65-F5344CB8AC3E}">
        <p14:creationId xmlns:p14="http://schemas.microsoft.com/office/powerpoint/2010/main" val="246727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a:t>Circuit Terms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4738108"/>
          </a:xfrm>
        </p:spPr>
        <p:txBody>
          <a:bodyPr>
            <a:normAutofit/>
          </a:bodyPr>
          <a:lstStyle/>
          <a:p>
            <a:pPr marL="342900" indent="-342900">
              <a:buFont typeface="+mj-lt"/>
              <a:buAutoNum type="alphaLcPeriod"/>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Simple Circuit: A simple circuit is a complete circle of current flow. It consists of a source of electricity, one wire to carry the current from the source to where it will be used and another wire to carry it back, plus an object of rated resistance (for example, a lamp) to use the voltage.</a:t>
            </a: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lphaLcPeriod"/>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Branch circuit: Branch circuits are circuits beginning from the service entrance panel and branching out into a variety of places for a variety of purposes.</a:t>
            </a: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lphaLcPeriod"/>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Open circuit</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 open circuit refers to a break in the circuit circle so that the current cannot flow through it.</a:t>
            </a:r>
          </a:p>
          <a:p>
            <a:pPr marL="342900" indent="-342900">
              <a:buFont typeface="+mj-lt"/>
              <a:buAutoNum type="alphaLcPeriod"/>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Short circuit: A short circuit is a current flow around the  circuit resistance and back to the source so rapidly that fuses blow, wire insulation burns and batteries drain.</a:t>
            </a:r>
            <a:endPar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lphaLcPeriod"/>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Grounding: Grounding is the practice of providing an additional connection between a piece of electrical equipment and the earth with a conductor called a ground wire in case the current gets out of the circuit.</a:t>
            </a:r>
            <a:endParaRPr lang="en-GB" sz="18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mj-lt"/>
              <a:buAutoNum type="alphaLcPeriod"/>
            </a:pPr>
            <a:endParaRPr lang="en-GB" sz="1700" dirty="0"/>
          </a:p>
        </p:txBody>
      </p:sp>
    </p:spTree>
    <p:extLst>
      <p:ext uri="{BB962C8B-B14F-4D97-AF65-F5344CB8AC3E}">
        <p14:creationId xmlns:p14="http://schemas.microsoft.com/office/powerpoint/2010/main" val="520703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A74D3-0DC4-B574-FE5E-FC6901A40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A64CA-8549-3804-B271-2A21281B996C}"/>
              </a:ext>
            </a:extLst>
          </p:cNvPr>
          <p:cNvSpPr>
            <a:spLocks noGrp="1"/>
          </p:cNvSpPr>
          <p:nvPr>
            <p:ph type="title"/>
          </p:nvPr>
        </p:nvSpPr>
        <p:spPr>
          <a:xfrm>
            <a:off x="838200" y="899312"/>
            <a:ext cx="10515600" cy="791376"/>
          </a:xfrm>
        </p:spPr>
        <p:txBody>
          <a:bodyPr anchor="ctr">
            <a:normAutofit/>
          </a:bodyPr>
          <a:lstStyle/>
          <a:p>
            <a:r>
              <a:rPr lang="en-GB" dirty="0"/>
              <a:t>Circuit Components</a:t>
            </a:r>
          </a:p>
        </p:txBody>
      </p:sp>
      <p:sp>
        <p:nvSpPr>
          <p:cNvPr id="3" name="Content Placeholder 2">
            <a:extLst>
              <a:ext uri="{FF2B5EF4-FFF2-40B4-BE49-F238E27FC236}">
                <a16:creationId xmlns:a16="http://schemas.microsoft.com/office/drawing/2014/main" id="{479507AA-D22C-2D40-DB66-DC71AF2FC020}"/>
              </a:ext>
            </a:extLst>
          </p:cNvPr>
          <p:cNvSpPr>
            <a:spLocks noGrp="1"/>
          </p:cNvSpPr>
          <p:nvPr>
            <p:ph sz="half" idx="1"/>
          </p:nvPr>
        </p:nvSpPr>
        <p:spPr>
          <a:xfrm>
            <a:off x="838200" y="1825625"/>
            <a:ext cx="5181600" cy="4351338"/>
          </a:xfrm>
        </p:spPr>
        <p:txBody>
          <a:bodyPr>
            <a:normAutofit/>
          </a:bodyPr>
          <a:lstStyle/>
          <a:p>
            <a:pPr marL="342900" indent="-342900">
              <a:buAutoNum type="arabicPeriod" startAt="2"/>
            </a:pPr>
            <a:r>
              <a:rPr lang="en-US" sz="1500" b="0" i="0" u="none" strike="noStrike" dirty="0">
                <a:effectLst/>
              </a:rPr>
              <a:t>Components of a Simple Two-Wire Circuit</a:t>
            </a:r>
            <a:br>
              <a:rPr lang="en-US" sz="1500" b="0" i="0" u="none" strike="noStrike" dirty="0">
                <a:effectLst/>
              </a:rPr>
            </a:br>
            <a:endParaRPr lang="en-US" sz="1500" b="0" i="0" u="none" strike="noStrike" dirty="0">
              <a:effectLst/>
            </a:endParaRPr>
          </a:p>
          <a:p>
            <a:pPr marL="342900" indent="-342900">
              <a:buFont typeface="+mj-lt"/>
              <a:buAutoNum type="alphaLcPeriod"/>
            </a:pPr>
            <a:r>
              <a:rPr lang="en-US" sz="1500" b="0" i="0" u="none" strike="noStrike" dirty="0">
                <a:effectLst/>
              </a:rPr>
              <a:t>Wires</a:t>
            </a:r>
            <a:r>
              <a:rPr lang="en-US" sz="1500" dirty="0"/>
              <a:t>: </a:t>
            </a:r>
            <a:r>
              <a:rPr lang="en-US" sz="1500" b="0" i="0" u="none" strike="noStrike" dirty="0">
                <a:effectLst/>
              </a:rPr>
              <a:t>A simple circuit has a white wire and a black wire.</a:t>
            </a:r>
            <a:endParaRPr lang="en-US" sz="1500" dirty="0"/>
          </a:p>
          <a:p>
            <a:pPr marL="342900" indent="-342900">
              <a:buFont typeface="+mj-lt"/>
              <a:buAutoNum type="alphaLcPeriod"/>
            </a:pPr>
            <a:r>
              <a:rPr lang="en-US" sz="1500" b="0" i="0" u="none" strike="noStrike" dirty="0">
                <a:effectLst/>
              </a:rPr>
              <a:t>The white wire is known as the neutral or grounded wire because it is always connected to an underground water pipe or a ground rod through the service-entrance panel.</a:t>
            </a:r>
            <a:br>
              <a:rPr lang="en-US" sz="1500" b="0" i="0" u="none" strike="noStrike" dirty="0">
                <a:effectLst/>
              </a:rPr>
            </a:br>
            <a:r>
              <a:rPr lang="en-US" sz="1500" b="0" i="0" u="none" strike="noStrike" dirty="0">
                <a:effectLst/>
              </a:rPr>
              <a:t> </a:t>
            </a:r>
            <a:endParaRPr lang="en-US" sz="1500" dirty="0"/>
          </a:p>
          <a:p>
            <a:pPr marL="857250" lvl="1" indent="-400050">
              <a:buFont typeface="+mj-lt"/>
              <a:buAutoNum type="romanUcPeriod"/>
            </a:pPr>
            <a:r>
              <a:rPr lang="en-US" sz="1500" dirty="0"/>
              <a:t>I</a:t>
            </a:r>
            <a:r>
              <a:rPr lang="en-US" sz="1500" b="0" i="0" u="none" strike="noStrike" dirty="0">
                <a:effectLst/>
              </a:rPr>
              <a:t>t must always run direct to every 120-volt outlet.</a:t>
            </a:r>
            <a:endParaRPr lang="en-US" sz="1500" dirty="0"/>
          </a:p>
          <a:p>
            <a:pPr marL="857250" lvl="1" indent="-400050">
              <a:buFont typeface="+mj-lt"/>
              <a:buAutoNum type="romanUcPeriod"/>
            </a:pPr>
            <a:r>
              <a:rPr lang="en-US" sz="1500" b="0" i="0" u="none" strike="noStrike" dirty="0">
                <a:effectLst/>
              </a:rPr>
              <a:t>It must always be connected to a neutral terminal (silver-colored).</a:t>
            </a:r>
            <a:endParaRPr lang="en-US" sz="1500" dirty="0"/>
          </a:p>
          <a:p>
            <a:pPr marL="857250" lvl="1" indent="-400050">
              <a:buFont typeface="+mj-lt"/>
              <a:buAutoNum type="romanUcPeriod"/>
            </a:pPr>
            <a:r>
              <a:rPr lang="en-US" sz="1500" b="0" i="0" u="none" strike="noStrike" dirty="0">
                <a:effectLst/>
              </a:rPr>
              <a:t>It never has a fuse or breaker.</a:t>
            </a:r>
            <a:endParaRPr lang="en-US" sz="1500" dirty="0"/>
          </a:p>
          <a:p>
            <a:pPr marL="857250" lvl="1" indent="-400050">
              <a:buFont typeface="+mj-lt"/>
              <a:buAutoNum type="romanUcPeriod"/>
            </a:pPr>
            <a:r>
              <a:rPr lang="en-US" sz="1500" b="0" i="0" u="none" strike="noStrike" dirty="0">
                <a:effectLst/>
              </a:rPr>
              <a:t>It never has a switch.</a:t>
            </a:r>
            <a:endParaRPr lang="en-US" sz="1500" dirty="0"/>
          </a:p>
          <a:p>
            <a:pPr marL="857250" lvl="1" indent="-400050">
              <a:buFont typeface="+mj-lt"/>
              <a:buAutoNum type="romanUcPeriod"/>
            </a:pPr>
            <a:r>
              <a:rPr lang="en-US" sz="1500" b="0" i="0" u="none" strike="noStrike" dirty="0">
                <a:effectLst/>
              </a:rPr>
              <a:t>It must be electrically continuous.</a:t>
            </a:r>
            <a:endParaRPr lang="en-GB" sz="1500" dirty="0"/>
          </a:p>
        </p:txBody>
      </p:sp>
      <p:pic>
        <p:nvPicPr>
          <p:cNvPr id="1026" name="Picture 2" descr="A close-up of a cable&#10;&#10;AI-generated content may be incorrect.">
            <a:extLst>
              <a:ext uri="{FF2B5EF4-FFF2-40B4-BE49-F238E27FC236}">
                <a16:creationId xmlns:a16="http://schemas.microsoft.com/office/drawing/2014/main" id="{84633F4C-924F-2D40-0F96-6B40C575A0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72200" y="2129441"/>
            <a:ext cx="5181600" cy="3743706"/>
          </a:xfrm>
          <a:prstGeom prst="rect">
            <a:avLst/>
          </a:prstGeom>
          <a:solidFill>
            <a:srgbClr val="FFFFFF"/>
          </a:solidFill>
        </p:spPr>
      </p:pic>
    </p:spTree>
    <p:extLst>
      <p:ext uri="{BB962C8B-B14F-4D97-AF65-F5344CB8AC3E}">
        <p14:creationId xmlns:p14="http://schemas.microsoft.com/office/powerpoint/2010/main" val="4055752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99EFD-5686-BE62-19EE-38BE5E100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023789-BCFB-EE87-3748-544A9D9ABC2D}"/>
              </a:ext>
            </a:extLst>
          </p:cNvPr>
          <p:cNvSpPr>
            <a:spLocks noGrp="1"/>
          </p:cNvSpPr>
          <p:nvPr>
            <p:ph type="title"/>
          </p:nvPr>
        </p:nvSpPr>
        <p:spPr>
          <a:xfrm>
            <a:off x="838200" y="899312"/>
            <a:ext cx="10515600" cy="791376"/>
          </a:xfrm>
        </p:spPr>
        <p:txBody>
          <a:bodyPr anchor="ctr">
            <a:normAutofit/>
          </a:bodyPr>
          <a:lstStyle/>
          <a:p>
            <a:r>
              <a:rPr lang="en-GB" dirty="0"/>
              <a:t>Circuit Components </a:t>
            </a:r>
          </a:p>
        </p:txBody>
      </p:sp>
      <p:sp>
        <p:nvSpPr>
          <p:cNvPr id="3" name="Content Placeholder 2">
            <a:extLst>
              <a:ext uri="{FF2B5EF4-FFF2-40B4-BE49-F238E27FC236}">
                <a16:creationId xmlns:a16="http://schemas.microsoft.com/office/drawing/2014/main" id="{1C370298-62A8-DB8C-3E38-658DADAE2D02}"/>
              </a:ext>
            </a:extLst>
          </p:cNvPr>
          <p:cNvSpPr>
            <a:spLocks noGrp="1"/>
          </p:cNvSpPr>
          <p:nvPr>
            <p:ph sz="half" idx="1"/>
          </p:nvPr>
        </p:nvSpPr>
        <p:spPr>
          <a:xfrm>
            <a:off x="838200" y="1825625"/>
            <a:ext cx="5181600" cy="4351338"/>
          </a:xfrm>
        </p:spPr>
        <p:txBody>
          <a:bodyPr>
            <a:normAutofit/>
          </a:bodyPr>
          <a:lstStyle/>
          <a:p>
            <a:r>
              <a:rPr lang="en-US" sz="2600" b="0" i="0" u="none" strike="noStrike" dirty="0">
                <a:effectLst/>
              </a:rPr>
              <a:t>The black wire is referred to as the "hot" wire.</a:t>
            </a:r>
            <a:endParaRPr lang="en-US" sz="2600" dirty="0"/>
          </a:p>
          <a:p>
            <a:r>
              <a:rPr lang="en-US" sz="2600" b="0" i="0" u="none" strike="noStrike" dirty="0">
                <a:effectLst/>
              </a:rPr>
              <a:t>One black wire and one white wire must run to every outlet.</a:t>
            </a:r>
            <a:endParaRPr lang="en-US" sz="2600" dirty="0"/>
          </a:p>
          <a:p>
            <a:r>
              <a:rPr lang="en-US" sz="2600" b="0" i="0" u="none" strike="noStrike" dirty="0">
                <a:effectLst/>
              </a:rPr>
              <a:t>Electrical potential always exists between the black wire and the white wire.</a:t>
            </a:r>
            <a:endParaRPr lang="en-GB" sz="2600" dirty="0"/>
          </a:p>
        </p:txBody>
      </p:sp>
      <p:pic>
        <p:nvPicPr>
          <p:cNvPr id="2050" name="Picture 2" descr="A close-up of a cable&#10;&#10;AI-generated content may be incorrect.">
            <a:extLst>
              <a:ext uri="{FF2B5EF4-FFF2-40B4-BE49-F238E27FC236}">
                <a16:creationId xmlns:a16="http://schemas.microsoft.com/office/drawing/2014/main" id="{BAC69DEC-BF37-4999-EFA0-28CB4F82936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72200" y="2129441"/>
            <a:ext cx="5181600" cy="3743706"/>
          </a:xfrm>
          <a:prstGeom prst="rect">
            <a:avLst/>
          </a:prstGeom>
          <a:solidFill>
            <a:srgbClr val="FFFFFF"/>
          </a:solidFill>
        </p:spPr>
      </p:pic>
    </p:spTree>
    <p:extLst>
      <p:ext uri="{BB962C8B-B14F-4D97-AF65-F5344CB8AC3E}">
        <p14:creationId xmlns:p14="http://schemas.microsoft.com/office/powerpoint/2010/main" val="1786172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03978-DF6E-D54F-9C5B-A430B4A5E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B0D8C-5F14-12AC-D54B-A24E39832EE6}"/>
              </a:ext>
            </a:extLst>
          </p:cNvPr>
          <p:cNvSpPr>
            <a:spLocks noGrp="1"/>
          </p:cNvSpPr>
          <p:nvPr>
            <p:ph type="title"/>
          </p:nvPr>
        </p:nvSpPr>
        <p:spPr>
          <a:xfrm>
            <a:off x="838200" y="899312"/>
            <a:ext cx="10515600" cy="791376"/>
          </a:xfrm>
        </p:spPr>
        <p:txBody>
          <a:bodyPr anchor="ctr">
            <a:normAutofit/>
          </a:bodyPr>
          <a:lstStyle/>
          <a:p>
            <a:r>
              <a:rPr lang="en-GB" dirty="0"/>
              <a:t>Circuit Components</a:t>
            </a:r>
          </a:p>
        </p:txBody>
      </p:sp>
      <p:sp>
        <p:nvSpPr>
          <p:cNvPr id="3" name="Content Placeholder 2">
            <a:extLst>
              <a:ext uri="{FF2B5EF4-FFF2-40B4-BE49-F238E27FC236}">
                <a16:creationId xmlns:a16="http://schemas.microsoft.com/office/drawing/2014/main" id="{2C500CDA-4158-2EBB-94E4-869F0B19D6B8}"/>
              </a:ext>
            </a:extLst>
          </p:cNvPr>
          <p:cNvSpPr>
            <a:spLocks noGrp="1"/>
          </p:cNvSpPr>
          <p:nvPr>
            <p:ph sz="half" idx="1"/>
          </p:nvPr>
        </p:nvSpPr>
        <p:spPr>
          <a:xfrm>
            <a:off x="838200" y="1825625"/>
            <a:ext cx="5181600" cy="4351338"/>
          </a:xfrm>
        </p:spPr>
        <p:txBody>
          <a:bodyPr>
            <a:normAutofit/>
          </a:bodyPr>
          <a:lstStyle/>
          <a:p>
            <a:r>
              <a:rPr lang="en-US" sz="2000" b="0" i="0" u="none" strike="noStrike" dirty="0">
                <a:effectLst/>
              </a:rPr>
              <a:t>Electrical Boxes: These are boxes made of either metal or plastic, rectangular or octagonal in shape, which have the following functions:</a:t>
            </a:r>
            <a:br>
              <a:rPr lang="en-US" sz="2000" b="0" i="0" u="none" strike="noStrike" dirty="0">
                <a:effectLst/>
              </a:rPr>
            </a:br>
            <a:r>
              <a:rPr lang="en-US" sz="2000" b="0" i="0" u="none" strike="noStrike" dirty="0">
                <a:effectLst/>
              </a:rPr>
              <a:t> </a:t>
            </a:r>
          </a:p>
          <a:p>
            <a:pPr marL="971550" lvl="1" indent="-514350">
              <a:buFont typeface="+mj-lt"/>
              <a:buAutoNum type="romanUcPeriod"/>
            </a:pPr>
            <a:r>
              <a:rPr lang="en-US" sz="1600" b="0" i="0" u="none" strike="noStrike" dirty="0">
                <a:effectLst/>
              </a:rPr>
              <a:t>They anchor the cable or conduit so stress cannot be placed on wire connections.</a:t>
            </a:r>
            <a:endParaRPr lang="en-US" sz="1600" dirty="0"/>
          </a:p>
          <a:p>
            <a:pPr marL="971550" lvl="1" indent="-514350">
              <a:buFont typeface="+mj-lt"/>
              <a:buAutoNum type="romanUcPeriod"/>
            </a:pPr>
            <a:r>
              <a:rPr lang="en-US" sz="1600" b="0" i="0" u="none" strike="noStrike" dirty="0">
                <a:effectLst/>
              </a:rPr>
              <a:t>They are nailed, screwed or clamped to the building in order to support outlets, switches or fixtures.</a:t>
            </a:r>
            <a:endParaRPr lang="en-US" sz="1600" dirty="0"/>
          </a:p>
          <a:p>
            <a:pPr marL="971550" lvl="1" indent="-514350">
              <a:buFont typeface="+mj-lt"/>
              <a:buAutoNum type="romanUcPeriod"/>
            </a:pPr>
            <a:r>
              <a:rPr lang="en-US" sz="1600" b="0" i="0" u="none" strike="noStrike" dirty="0">
                <a:effectLst/>
              </a:rPr>
              <a:t>They contain all wire connections made outside of fixtures.</a:t>
            </a:r>
            <a:endParaRPr lang="en-GB" sz="1600" dirty="0"/>
          </a:p>
        </p:txBody>
      </p:sp>
      <p:pic>
        <p:nvPicPr>
          <p:cNvPr id="3074" name="Picture 2" descr="Several different types of electrical components&#10;&#10;AI-generated content may be incorrect.">
            <a:extLst>
              <a:ext uri="{FF2B5EF4-FFF2-40B4-BE49-F238E27FC236}">
                <a16:creationId xmlns:a16="http://schemas.microsoft.com/office/drawing/2014/main" id="{BE72C1E9-01C1-380F-A8CA-27400D8AFA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87331" y="1825625"/>
            <a:ext cx="4351338" cy="4351338"/>
          </a:xfrm>
          <a:prstGeom prst="rect">
            <a:avLst/>
          </a:prstGeom>
          <a:solidFill>
            <a:srgbClr val="FFFFFF"/>
          </a:solidFill>
        </p:spPr>
      </p:pic>
    </p:spTree>
    <p:extLst>
      <p:ext uri="{BB962C8B-B14F-4D97-AF65-F5344CB8AC3E}">
        <p14:creationId xmlns:p14="http://schemas.microsoft.com/office/powerpoint/2010/main" val="250500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C2384-40EA-42CF-3DBF-52B494F92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546EA-8787-4090-18F4-28AAF118D400}"/>
              </a:ext>
            </a:extLst>
          </p:cNvPr>
          <p:cNvSpPr>
            <a:spLocks noGrp="1"/>
          </p:cNvSpPr>
          <p:nvPr>
            <p:ph type="title"/>
          </p:nvPr>
        </p:nvSpPr>
        <p:spPr>
          <a:xfrm>
            <a:off x="838200" y="824664"/>
            <a:ext cx="10515600" cy="791376"/>
          </a:xfrm>
        </p:spPr>
        <p:txBody>
          <a:bodyPr/>
          <a:lstStyle/>
          <a:p>
            <a:r>
              <a:rPr lang="en-GB" dirty="0"/>
              <a:t>Circuit Components</a:t>
            </a:r>
          </a:p>
        </p:txBody>
      </p:sp>
      <p:sp>
        <p:nvSpPr>
          <p:cNvPr id="3" name="Content Placeholder 2">
            <a:extLst>
              <a:ext uri="{FF2B5EF4-FFF2-40B4-BE49-F238E27FC236}">
                <a16:creationId xmlns:a16="http://schemas.microsoft.com/office/drawing/2014/main" id="{74404ABA-1207-927D-69F8-C0A28F204F4A}"/>
              </a:ext>
            </a:extLst>
          </p:cNvPr>
          <p:cNvSpPr>
            <a:spLocks noGrp="1"/>
          </p:cNvSpPr>
          <p:nvPr>
            <p:ph idx="1"/>
          </p:nvPr>
        </p:nvSpPr>
        <p:spPr>
          <a:xfrm>
            <a:off x="838200" y="1560056"/>
            <a:ext cx="5329687" cy="4738108"/>
          </a:xfrm>
        </p:spPr>
        <p:txBody>
          <a:bodyPr>
            <a:normAutofit/>
          </a:bodyPr>
          <a:lstStyle/>
          <a:p>
            <a:r>
              <a:rPr lang="en-US" sz="1800" b="0" i="0" u="none" strike="noStrike" dirty="0">
                <a:solidFill>
                  <a:srgbClr val="000000"/>
                </a:solidFill>
                <a:effectLst/>
                <a:latin typeface="Calibri" panose="020F0502020204030204" pitchFamily="34" charset="0"/>
              </a:rPr>
              <a:t>Outlets: The most common outlet is the duplex receptacle wired so that both of its outlets are on the same circuit.</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Outlets are wired across the black wire and the white wire.</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The current enters the outlet on the black wire, flows from one screw through a metal strap to the other screw and continues on to the next electrical box.</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One outlet in a duplex receptacle may be switched by breaking the metal strap between the two screws, but they must be on the same circuit breaker.</a:t>
            </a:r>
            <a:endParaRPr lang="en-GB" sz="1700" dirty="0"/>
          </a:p>
        </p:txBody>
      </p:sp>
      <p:pic>
        <p:nvPicPr>
          <p:cNvPr id="4100" name="Picture 4">
            <a:extLst>
              <a:ext uri="{FF2B5EF4-FFF2-40B4-BE49-F238E27FC236}">
                <a16:creationId xmlns:a16="http://schemas.microsoft.com/office/drawing/2014/main" id="{A04E4B91-7932-363C-AC0D-C27811092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7344" y="2016303"/>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707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C15FD-30C8-69B3-9B7A-67FA2AB6E4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FA47B-90A3-E582-4259-DBFDD3587CFB}"/>
              </a:ext>
            </a:extLst>
          </p:cNvPr>
          <p:cNvSpPr>
            <a:spLocks noGrp="1"/>
          </p:cNvSpPr>
          <p:nvPr>
            <p:ph type="title"/>
          </p:nvPr>
        </p:nvSpPr>
        <p:spPr>
          <a:xfrm>
            <a:off x="838200" y="824664"/>
            <a:ext cx="10515600" cy="791376"/>
          </a:xfrm>
        </p:spPr>
        <p:txBody>
          <a:bodyPr/>
          <a:lstStyle/>
          <a:p>
            <a:r>
              <a:rPr lang="en-GB" dirty="0"/>
              <a:t>Circuit Components</a:t>
            </a:r>
          </a:p>
        </p:txBody>
      </p:sp>
      <p:sp>
        <p:nvSpPr>
          <p:cNvPr id="3" name="Content Placeholder 2">
            <a:extLst>
              <a:ext uri="{FF2B5EF4-FFF2-40B4-BE49-F238E27FC236}">
                <a16:creationId xmlns:a16="http://schemas.microsoft.com/office/drawing/2014/main" id="{B8DB8CEF-4A64-2E5D-F340-C51C71C87661}"/>
              </a:ext>
            </a:extLst>
          </p:cNvPr>
          <p:cNvSpPr>
            <a:spLocks noGrp="1"/>
          </p:cNvSpPr>
          <p:nvPr>
            <p:ph idx="1"/>
          </p:nvPr>
        </p:nvSpPr>
        <p:spPr>
          <a:xfrm>
            <a:off x="838200" y="1560056"/>
            <a:ext cx="10515600" cy="4738108"/>
          </a:xfrm>
        </p:spPr>
        <p:txBody>
          <a:bodyPr>
            <a:normAutofit/>
          </a:bodyPr>
          <a:lstStyle/>
          <a:p>
            <a:r>
              <a:rPr lang="en-US" sz="1800" b="0" i="0" u="none" strike="noStrike" dirty="0">
                <a:solidFill>
                  <a:srgbClr val="000000"/>
                </a:solidFill>
                <a:effectLst/>
                <a:latin typeface="Calibri" panose="020F0502020204030204" pitchFamily="34" charset="0"/>
              </a:rPr>
              <a:t>Fixtures</a:t>
            </a:r>
            <a:r>
              <a:rPr lang="en-US" sz="1800" dirty="0">
                <a:solidFill>
                  <a:srgbClr val="000000"/>
                </a:solidFill>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They are bases or housings for light bulbs, fan motors and other such electrical devices.</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Switches: They are electrical devices which provide a means to open a circuit to stop electron flow to outlets or lights and to close it again to allow current flow.</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 </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The wire is usually black except in a switch loop.</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Their amperage and voltage ratings must match those of the circuit.</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Their number of poles indicates how many hot wires feed through the switch.</a:t>
            </a:r>
            <a:endParaRPr lang="en-US" sz="1800" dirty="0">
              <a:solidFill>
                <a:srgbClr val="000000"/>
              </a:solidFill>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Their number of throws indicates from how many locations a switch can be operated.</a:t>
            </a:r>
            <a:br>
              <a:rPr lang="en-US" sz="1800" b="0" i="0" u="none" strike="noStrike" dirty="0">
                <a:solidFill>
                  <a:srgbClr val="000000"/>
                </a:solidFill>
                <a:effectLst/>
                <a:latin typeface="Calibri" panose="020F0502020204030204" pitchFamily="34" charset="0"/>
              </a:rPr>
            </a:br>
            <a:endParaRPr lang="en-GB" sz="1700" dirty="0"/>
          </a:p>
        </p:txBody>
      </p:sp>
    </p:spTree>
    <p:extLst>
      <p:ext uri="{BB962C8B-B14F-4D97-AF65-F5344CB8AC3E}">
        <p14:creationId xmlns:p14="http://schemas.microsoft.com/office/powerpoint/2010/main" val="2518245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3EA98-0F98-A833-2DF8-01837D2D4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EF955A-DD14-259B-AE81-DF6D8AF83A2D}"/>
              </a:ext>
            </a:extLst>
          </p:cNvPr>
          <p:cNvSpPr>
            <a:spLocks noGrp="1"/>
          </p:cNvSpPr>
          <p:nvPr>
            <p:ph type="title"/>
          </p:nvPr>
        </p:nvSpPr>
        <p:spPr>
          <a:xfrm>
            <a:off x="838200" y="899312"/>
            <a:ext cx="10515600" cy="791376"/>
          </a:xfrm>
        </p:spPr>
        <p:txBody>
          <a:bodyPr anchor="ctr">
            <a:normAutofit/>
          </a:bodyPr>
          <a:lstStyle/>
          <a:p>
            <a:r>
              <a:rPr lang="en-GB" dirty="0"/>
              <a:t>Circuit Components</a:t>
            </a:r>
          </a:p>
        </p:txBody>
      </p:sp>
      <p:sp>
        <p:nvSpPr>
          <p:cNvPr id="3" name="Content Placeholder 2">
            <a:extLst>
              <a:ext uri="{FF2B5EF4-FFF2-40B4-BE49-F238E27FC236}">
                <a16:creationId xmlns:a16="http://schemas.microsoft.com/office/drawing/2014/main" id="{4D24BA17-A29C-EB90-BBEC-AC814AD93866}"/>
              </a:ext>
            </a:extLst>
          </p:cNvPr>
          <p:cNvSpPr>
            <a:spLocks noGrp="1"/>
          </p:cNvSpPr>
          <p:nvPr>
            <p:ph sz="half" idx="1"/>
          </p:nvPr>
        </p:nvSpPr>
        <p:spPr>
          <a:xfrm>
            <a:off x="838200" y="1825625"/>
            <a:ext cx="5181600" cy="4351338"/>
          </a:xfrm>
        </p:spPr>
        <p:txBody>
          <a:bodyPr>
            <a:normAutofit/>
          </a:bodyPr>
          <a:lstStyle/>
          <a:p>
            <a:r>
              <a:rPr lang="en-US" b="0" i="0" u="none" strike="noStrike" dirty="0">
                <a:effectLst/>
              </a:rPr>
              <a:t>Overcurrent Protection Devices: Fuses and breakers are always wired to the black (hot) wire.</a:t>
            </a:r>
            <a:endParaRPr lang="en-US" dirty="0"/>
          </a:p>
          <a:p>
            <a:r>
              <a:rPr lang="en-US" b="0" i="0" u="none" strike="noStrike" dirty="0">
                <a:effectLst/>
              </a:rPr>
              <a:t>Entrance Switch: It is a switch placed ahead of the fuse in the hot wire where electricity enters the building.</a:t>
            </a:r>
            <a:endParaRPr lang="en-GB" dirty="0"/>
          </a:p>
        </p:txBody>
      </p:sp>
      <p:pic>
        <p:nvPicPr>
          <p:cNvPr id="5122" name="Picture 2">
            <a:extLst>
              <a:ext uri="{FF2B5EF4-FFF2-40B4-BE49-F238E27FC236}">
                <a16:creationId xmlns:a16="http://schemas.microsoft.com/office/drawing/2014/main" id="{E217279F-8574-D45E-C198-F37023E8E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88" r="3" b="7251"/>
          <a:stretch>
            <a:fillRect/>
          </a:stretch>
        </p:blipFill>
        <p:spPr bwMode="auto">
          <a:xfrm>
            <a:off x="6172202" y="3620389"/>
            <a:ext cx="3196593" cy="2684394"/>
          </a:xfrm>
          <a:prstGeom prst="rect">
            <a:avLst/>
          </a:prstGeom>
          <a:solidFill>
            <a:srgbClr val="FFFFFF"/>
          </a:solidFill>
        </p:spPr>
      </p:pic>
      <p:pic>
        <p:nvPicPr>
          <p:cNvPr id="5124" name="Picture 4">
            <a:extLst>
              <a:ext uri="{FF2B5EF4-FFF2-40B4-BE49-F238E27FC236}">
                <a16:creationId xmlns:a16="http://schemas.microsoft.com/office/drawing/2014/main" id="{BDA546EF-DBEB-2558-9712-CF3DF2890F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2723" y="671240"/>
            <a:ext cx="2721077" cy="272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312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71A6E-8934-741F-3E51-038E3468E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A00D4-06B4-6035-2598-40B46BED542F}"/>
              </a:ext>
            </a:extLst>
          </p:cNvPr>
          <p:cNvSpPr>
            <a:spLocks noGrp="1"/>
          </p:cNvSpPr>
          <p:nvPr>
            <p:ph type="title"/>
          </p:nvPr>
        </p:nvSpPr>
        <p:spPr>
          <a:xfrm>
            <a:off x="838200" y="824664"/>
            <a:ext cx="10515600" cy="791376"/>
          </a:xfrm>
        </p:spPr>
        <p:txBody>
          <a:bodyPr/>
          <a:lstStyle/>
          <a:p>
            <a:r>
              <a:rPr lang="en-GB" dirty="0"/>
              <a:t>Wire </a:t>
            </a:r>
            <a:r>
              <a:rPr lang="en-GB" dirty="0" err="1"/>
              <a:t>Colors</a:t>
            </a:r>
            <a:endParaRPr lang="en-GB" dirty="0"/>
          </a:p>
        </p:txBody>
      </p:sp>
      <p:sp>
        <p:nvSpPr>
          <p:cNvPr id="3" name="Content Placeholder 2">
            <a:extLst>
              <a:ext uri="{FF2B5EF4-FFF2-40B4-BE49-F238E27FC236}">
                <a16:creationId xmlns:a16="http://schemas.microsoft.com/office/drawing/2014/main" id="{BEF7D680-9117-7EA1-3FA1-0171253EB061}"/>
              </a:ext>
            </a:extLst>
          </p:cNvPr>
          <p:cNvSpPr>
            <a:spLocks noGrp="1"/>
          </p:cNvSpPr>
          <p:nvPr>
            <p:ph idx="1"/>
          </p:nvPr>
        </p:nvSpPr>
        <p:spPr>
          <a:xfrm>
            <a:off x="838200" y="1560056"/>
            <a:ext cx="10515600" cy="4738108"/>
          </a:xfrm>
        </p:spPr>
        <p:txBody>
          <a:bodyPr>
            <a:normAutofit/>
          </a:bodyPr>
          <a:lstStyle/>
          <a:p>
            <a:pPr marL="342900" indent="-342900">
              <a:buAutoNum type="arabicPeriod" startAt="3"/>
            </a:pPr>
            <a:r>
              <a:rPr lang="en-US" sz="1800" b="0" i="0" u="none" strike="noStrike" dirty="0">
                <a:solidFill>
                  <a:srgbClr val="000000"/>
                </a:solidFill>
                <a:effectLst/>
              </a:rPr>
              <a:t>Colors of Wires and Terminals in Structural Wiring</a:t>
            </a:r>
          </a:p>
          <a:p>
            <a:pPr marL="800100" lvl="1" indent="-342900">
              <a:buFont typeface="+mj-lt"/>
              <a:buAutoNum type="alphaLcPeriod"/>
            </a:pPr>
            <a:r>
              <a:rPr lang="en-US" sz="1400" b="0" i="0" u="none" strike="noStrike" dirty="0">
                <a:solidFill>
                  <a:srgbClr val="000000"/>
                </a:solidFill>
                <a:effectLst/>
              </a:rPr>
              <a:t>Colors of Wires</a:t>
            </a:r>
            <a:br>
              <a:rPr lang="en-US" sz="1400" b="0" i="0" u="none" strike="noStrike" dirty="0">
                <a:solidFill>
                  <a:srgbClr val="000000"/>
                </a:solidFill>
                <a:effectLst/>
              </a:rPr>
            </a:br>
            <a:r>
              <a:rPr lang="en-US" sz="1400" b="0" i="0" u="none" strike="noStrike" dirty="0">
                <a:solidFill>
                  <a:srgbClr val="000000"/>
                </a:solidFill>
                <a:effectLst/>
              </a:rPr>
              <a:t> </a:t>
            </a:r>
          </a:p>
          <a:p>
            <a:pPr marL="1314450" lvl="2" indent="-400050">
              <a:buFont typeface="+mj-lt"/>
              <a:buAutoNum type="romanUcPeriod"/>
            </a:pPr>
            <a:r>
              <a:rPr lang="en-US" sz="1500" b="0" i="0" u="none" strike="noStrike" dirty="0">
                <a:solidFill>
                  <a:srgbClr val="000000"/>
                </a:solidFill>
                <a:effectLst/>
              </a:rPr>
              <a:t>White (sometimes natural gray) colored wire must be used only for the ground wire.</a:t>
            </a:r>
            <a:endParaRPr lang="en-US" sz="1500" dirty="0">
              <a:solidFill>
                <a:srgbClr val="000000"/>
              </a:solidFill>
            </a:endParaRPr>
          </a:p>
          <a:p>
            <a:pPr marL="1314450" lvl="2" indent="-400050">
              <a:buFont typeface="+mj-lt"/>
              <a:buAutoNum type="romanUcPeriod"/>
            </a:pPr>
            <a:r>
              <a:rPr lang="en-US" sz="1500" b="0" i="0" u="none" strike="noStrike" dirty="0">
                <a:solidFill>
                  <a:srgbClr val="000000"/>
                </a:solidFill>
                <a:effectLst/>
              </a:rPr>
              <a:t>Additional grounding conductors may be green, green with one or more yellow stripes or a bare wire.</a:t>
            </a:r>
            <a:endParaRPr lang="en-US" sz="1500" dirty="0">
              <a:solidFill>
                <a:srgbClr val="000000"/>
              </a:solidFill>
            </a:endParaRPr>
          </a:p>
          <a:p>
            <a:pPr marL="1314450" lvl="2" indent="-400050">
              <a:buFont typeface="+mj-lt"/>
              <a:buAutoNum type="romanUcPeriod"/>
            </a:pPr>
            <a:r>
              <a:rPr lang="en-US" sz="1500" b="0" i="0" u="none" strike="noStrike" dirty="0">
                <a:solidFill>
                  <a:srgbClr val="000000"/>
                </a:solidFill>
                <a:effectLst/>
              </a:rPr>
              <a:t>Wiring for the "hot" wires may be any other color, but it is most frequently black or red.</a:t>
            </a:r>
            <a:endParaRPr lang="en-US" sz="1500" dirty="0">
              <a:solidFill>
                <a:srgbClr val="000000"/>
              </a:solidFill>
            </a:endParaRPr>
          </a:p>
          <a:p>
            <a:pPr marL="1314450" lvl="2" indent="-400050">
              <a:buFont typeface="+mj-lt"/>
              <a:buAutoNum type="romanUcPeriod"/>
            </a:pPr>
            <a:r>
              <a:rPr lang="en-US" sz="1500" dirty="0">
                <a:solidFill>
                  <a:srgbClr val="000000"/>
                </a:solidFill>
              </a:rPr>
              <a:t>T</a:t>
            </a:r>
            <a:r>
              <a:rPr lang="en-US" sz="1500" b="0" i="0" u="none" strike="noStrike" dirty="0">
                <a:solidFill>
                  <a:srgbClr val="000000"/>
                </a:solidFill>
                <a:effectLst/>
              </a:rPr>
              <a:t>he color schemes most often used for structural wiring are:</a:t>
            </a:r>
            <a:br>
              <a:rPr lang="en-US" sz="1500" b="0" i="0" u="none" strike="noStrike" dirty="0">
                <a:solidFill>
                  <a:srgbClr val="000000"/>
                </a:solidFill>
                <a:effectLst/>
              </a:rPr>
            </a:br>
            <a:r>
              <a:rPr lang="en-US" sz="1500" b="0" i="0" u="none" strike="noStrike" dirty="0">
                <a:solidFill>
                  <a:srgbClr val="000000"/>
                </a:solidFill>
                <a:effectLst/>
              </a:rPr>
              <a:t> </a:t>
            </a:r>
            <a:endParaRPr lang="en-US" sz="1500" dirty="0">
              <a:solidFill>
                <a:srgbClr val="000000"/>
              </a:solidFill>
            </a:endParaRPr>
          </a:p>
          <a:p>
            <a:pPr marL="1714500" lvl="3" indent="-342900">
              <a:buFont typeface="+mj-lt"/>
              <a:buAutoNum type="alphaLcPeriod"/>
            </a:pPr>
            <a:r>
              <a:rPr lang="en-US" sz="1300" b="0" i="0" u="none" strike="noStrike" dirty="0">
                <a:solidFill>
                  <a:srgbClr val="000000"/>
                </a:solidFill>
                <a:effectLst/>
              </a:rPr>
              <a:t>Two-wire circuit: white and black</a:t>
            </a:r>
            <a:endParaRPr lang="en-US" sz="1300" dirty="0">
              <a:solidFill>
                <a:srgbClr val="000000"/>
              </a:solidFill>
            </a:endParaRPr>
          </a:p>
          <a:p>
            <a:pPr marL="1714500" lvl="3" indent="-342900">
              <a:buFont typeface="+mj-lt"/>
              <a:buAutoNum type="alphaLcPeriod"/>
            </a:pPr>
            <a:r>
              <a:rPr lang="en-US" sz="1300" b="0" i="0" u="none" strike="noStrike" dirty="0">
                <a:solidFill>
                  <a:srgbClr val="000000"/>
                </a:solidFill>
                <a:effectLst/>
              </a:rPr>
              <a:t>Three-wire circuit: white, black and red</a:t>
            </a:r>
            <a:endParaRPr lang="en-US" sz="1300" dirty="0">
              <a:solidFill>
                <a:srgbClr val="000000"/>
              </a:solidFill>
            </a:endParaRPr>
          </a:p>
          <a:p>
            <a:pPr marL="1714500" lvl="3" indent="-342900">
              <a:buFont typeface="+mj-lt"/>
              <a:buAutoNum type="alphaLcPeriod"/>
            </a:pPr>
            <a:r>
              <a:rPr lang="en-US" sz="1300" b="0" i="0" u="none" strike="noStrike" dirty="0">
                <a:solidFill>
                  <a:srgbClr val="000000"/>
                </a:solidFill>
                <a:effectLst/>
              </a:rPr>
              <a:t>Four-wire circuit</a:t>
            </a:r>
            <a:r>
              <a:rPr lang="en-US" sz="1300" dirty="0">
                <a:solidFill>
                  <a:srgbClr val="000000"/>
                </a:solidFill>
              </a:rPr>
              <a:t>:</a:t>
            </a:r>
            <a:r>
              <a:rPr lang="en-US" sz="1300" b="0" i="0" u="none" strike="noStrike" dirty="0">
                <a:solidFill>
                  <a:srgbClr val="000000"/>
                </a:solidFill>
                <a:effectLst/>
              </a:rPr>
              <a:t> white, black, red and blue</a:t>
            </a:r>
            <a:endParaRPr lang="en-US" sz="1300" dirty="0">
              <a:solidFill>
                <a:srgbClr val="000000"/>
              </a:solidFill>
            </a:endParaRPr>
          </a:p>
          <a:p>
            <a:pPr marL="1714500" lvl="3" indent="-342900">
              <a:buFont typeface="+mj-lt"/>
              <a:buAutoNum type="alphaLcPeriod"/>
            </a:pPr>
            <a:r>
              <a:rPr lang="en-US" sz="1300" b="0" i="0" u="none" strike="noStrike" dirty="0">
                <a:solidFill>
                  <a:srgbClr val="000000"/>
                </a:solidFill>
                <a:effectLst/>
              </a:rPr>
              <a:t>Five-wire circuit</a:t>
            </a:r>
            <a:r>
              <a:rPr lang="en-US" sz="1300" dirty="0">
                <a:solidFill>
                  <a:srgbClr val="000000"/>
                </a:solidFill>
              </a:rPr>
              <a:t>:</a:t>
            </a:r>
            <a:r>
              <a:rPr lang="en-US" sz="1300" b="0" i="0" u="none" strike="noStrike" dirty="0">
                <a:solidFill>
                  <a:srgbClr val="000000"/>
                </a:solidFill>
                <a:effectLst/>
              </a:rPr>
              <a:t> white, black, red, blue and yellow</a:t>
            </a:r>
            <a:endParaRPr lang="en-GB" sz="1300" dirty="0"/>
          </a:p>
        </p:txBody>
      </p:sp>
    </p:spTree>
    <p:extLst>
      <p:ext uri="{BB962C8B-B14F-4D97-AF65-F5344CB8AC3E}">
        <p14:creationId xmlns:p14="http://schemas.microsoft.com/office/powerpoint/2010/main" val="3730083063"/>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351</TotalTime>
  <Words>864</Words>
  <Application>Microsoft Office PowerPoint</Application>
  <PresentationFormat>Widescreen</PresentationFormat>
  <Paragraphs>59</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Anton</vt:lpstr>
      <vt:lpstr>Arial</vt:lpstr>
      <vt:lpstr>Calibri</vt:lpstr>
      <vt:lpstr>Montserrat</vt:lpstr>
      <vt:lpstr>Office Theme</vt:lpstr>
      <vt:lpstr>Introduction to  Electrical Circuit Notes</vt:lpstr>
      <vt:lpstr>Circuit Terms</vt:lpstr>
      <vt:lpstr>Circuit Components</vt:lpstr>
      <vt:lpstr>Circuit Components </vt:lpstr>
      <vt:lpstr>Circuit Components</vt:lpstr>
      <vt:lpstr>Circuit Components</vt:lpstr>
      <vt:lpstr>Circuit Components</vt:lpstr>
      <vt:lpstr>Circuit Components</vt:lpstr>
      <vt:lpstr>Wire Colors</vt:lpstr>
      <vt:lpstr>Wire Colors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 Amber</dc:creator>
  <cp:lastModifiedBy>Haley Hampton</cp:lastModifiedBy>
  <cp:revision>11</cp:revision>
  <dcterms:created xsi:type="dcterms:W3CDTF">2024-09-16T14:05:32Z</dcterms:created>
  <dcterms:modified xsi:type="dcterms:W3CDTF">2025-12-17T17:47:29Z</dcterms:modified>
</cp:coreProperties>
</file>