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0AF584-8253-4498-ADCC-D9627A98D12B}" v="184" dt="2023-05-17T14:56:21.2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7FAA00-4058-DCA2-4058-A83A7BBF4A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7EEE0A-7566-39B0-8F39-FD20942CA6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F2FE7-81F4-48FE-82B2-3E4E00DB7BCC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45C1F-1A10-224C-A711-282808F8B5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47B79A-6288-F4A9-E11E-F636075938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FA340-5D46-4480-AA5A-AA8FD3F0E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84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38F82-C760-483B-9898-88BFE1AE79C0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9CB1B-0B1B-4117-B42A-2D7222585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0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electric blue, blue&#10;&#10;Description automatically generated">
            <a:extLst>
              <a:ext uri="{FF2B5EF4-FFF2-40B4-BE49-F238E27FC236}">
                <a16:creationId xmlns:a16="http://schemas.microsoft.com/office/drawing/2014/main" id="{AC3E6979-094A-D515-3693-A8B76D91D8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087" cy="2486025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940733B-D62C-ECD8-160E-F61A0811F1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543" y="4705349"/>
            <a:ext cx="9144000" cy="119062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6" name="Picture 15" descr="A picture containing emblem, text, symbol, crest&#10;&#10;Description automatically generated">
            <a:extLst>
              <a:ext uri="{FF2B5EF4-FFF2-40B4-BE49-F238E27FC236}">
                <a16:creationId xmlns:a16="http://schemas.microsoft.com/office/drawing/2014/main" id="{15A2373C-790C-B4C6-84D5-BD80733549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574" y="166776"/>
            <a:ext cx="2074852" cy="2647950"/>
          </a:xfrm>
          <a:prstGeom prst="rect">
            <a:avLst/>
          </a:prstGeom>
        </p:spPr>
      </p:pic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49FEFB99-932D-71E8-F6DB-5CF9A0E68E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CA6428E1-5C36-8C87-5D61-74A4EF46D1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3543" y="2486025"/>
            <a:ext cx="9144000" cy="2219324"/>
          </a:xfrm>
        </p:spPr>
        <p:txBody>
          <a:bodyPr/>
          <a:lstStyle>
            <a:lvl1pPr algn="ctr"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3698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7E45A-645F-43FD-226D-E5AF8B12A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214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66DB2-8307-5DA9-E113-F2F96A232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876550"/>
            <a:ext cx="10515600" cy="3462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9294A89-BBE2-2F9A-CDD9-A9FFF2C458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91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C41E92-E49D-2021-39B7-DA50CD319650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1438274"/>
            <a:ext cx="2628900" cy="4933950"/>
          </a:xfrm>
        </p:spPr>
        <p:txBody>
          <a:bodyPr vert="eaVer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983995-8D69-8F55-7542-0DECE02C1D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38275"/>
            <a:ext cx="7734300" cy="4933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628C7-E2ED-5E9F-9D79-628F899F02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148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73E69-F02C-92E1-24B3-85ED11662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13047"/>
            <a:ext cx="10515600" cy="10296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41082-A4C6-7603-F3C5-BB4A3BBA5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10515600" cy="3881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3A9B5EA-8A2E-2CA0-E74A-FAD21523F5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69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F83E4-4992-B9DB-88F2-F3778161BE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E39E4-FCFA-4512-F3B3-E19CF4CC8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174E69E-9D15-359D-28F0-23DD09DC7B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59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F185C-8E78-8B29-E8ED-858B9731FA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32609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FB7F0-D0F4-6333-3DDF-24AD2E7DBC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76550"/>
            <a:ext cx="5181600" cy="3471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F9748D-9ECE-3ECF-B3AB-853C486AC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76549"/>
            <a:ext cx="5181600" cy="3471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2230BB-C4ED-7CA9-E9DE-FCA6DE9160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739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1B082-043A-88D2-CC90-4CCD986E2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31064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C32DA-3AAB-AC6D-7982-C813E1F1B88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813777"/>
            <a:ext cx="5157787" cy="579438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AF32AB-DB82-4261-5358-AA84F2A39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513954"/>
            <a:ext cx="5157787" cy="2829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2273E9-AADF-0A2E-5F07-3469976EA33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813775"/>
            <a:ext cx="5183188" cy="579439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A20C3D-D7C9-421B-A6C7-4F20020CF4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513953"/>
            <a:ext cx="5183188" cy="2829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B1D838A-E34F-1773-8BDC-A86E8489CA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85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8D671-DEC6-83AF-3640-6754A0B4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089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911BA-EB78-33F2-3705-A2E43C5164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4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FA3D78-0CD2-673F-556B-B57A2B1935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483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CD398-CFC5-310F-1553-A3E07483D4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424912"/>
            <a:ext cx="3932237" cy="1454727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75E0-F3EC-25F0-2E31-2F164030F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424912"/>
            <a:ext cx="6172200" cy="48901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26A0D-5F88-8E89-A34C-AC7C0B1983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79638"/>
            <a:ext cx="3932237" cy="34354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923E8-272D-952F-38C8-158D25878F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8FF0-8C20-AAFB-7860-6816E196BD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387474"/>
            <a:ext cx="3932237" cy="154622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3930E7-2996-28B3-3A51-BAA21A567B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8747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218328-290E-5753-7989-E95961245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28950"/>
            <a:ext cx="3932237" cy="3240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C312E8-BC58-E654-5CA2-BC6D5522A8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79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1AAFBC2-6CDD-7740-B862-65046EC41B5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7260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7A525-8F11-6F71-29B9-794BA2EA7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0643"/>
            <a:ext cx="10515600" cy="10215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4DD01-5BCB-85BC-E782-0EBDB4C68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95370"/>
            <a:ext cx="10515600" cy="3781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 descr="A picture containing emblem, text, symbol, crest&#10;&#10;Description automatically generated">
            <a:extLst>
              <a:ext uri="{FF2B5EF4-FFF2-40B4-BE49-F238E27FC236}">
                <a16:creationId xmlns:a16="http://schemas.microsoft.com/office/drawing/2014/main" id="{B6C35330-9DA8-C2DE-6AA8-7420C812D8F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3858"/>
            <a:ext cx="781050" cy="996785"/>
          </a:xfrm>
          <a:prstGeom prst="rect">
            <a:avLst/>
          </a:prstGeom>
        </p:spPr>
      </p:pic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11A249A2-86BC-9FAF-35DD-25A6C5FE3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51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62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spc="50" baseline="0">
          <a:solidFill>
            <a:schemeClr val="tx1"/>
          </a:solidFill>
          <a:latin typeface="Montserrat SemiBold" panose="000007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hyperlink" Target="https://www.nrcs.usda.gov/conservation-basics/natural-resource-concerns/soils/soil-health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cs.usda.gov/conservation-basics/natural-resource-concerns/soils/soil-health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nrcs.usda.gov/conservation-basics/natural-resource-concerns/soils/soil-health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nrcs.usda.gov/conservation-basics/natural-resource-concerns/soils/soil-health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nrcs.usda.gov/conservation-basics/natural-resource-concerns/soils/soil-health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nrcs.usda.gov/conservation-basics/natural-resource-concerns/soils/soil-health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cs.usda.gov/conservation-basics/natural-resource-concerns/soils/soil-health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B964C65-E361-864A-F4E6-3774E61C11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National FFA Organization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81CC03-1200-E8AA-2B1E-3AF13C69C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543" y="3021873"/>
            <a:ext cx="9144000" cy="1683475"/>
          </a:xfrm>
        </p:spPr>
        <p:txBody>
          <a:bodyPr/>
          <a:lstStyle/>
          <a:p>
            <a:r>
              <a:rPr lang="en-US" dirty="0"/>
              <a:t>Introduction to </a:t>
            </a:r>
            <a:r>
              <a:rPr lang="en-US"/>
              <a:t>Soil Health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5347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ADC85-84B7-672C-3216-132A51224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2609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Soil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3C881-E701-5D59-67FA-EF840A390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76550"/>
            <a:ext cx="5181600" cy="3471862"/>
          </a:xfrm>
        </p:spPr>
        <p:txBody>
          <a:bodyPr>
            <a:normAutofit/>
          </a:bodyPr>
          <a:lstStyle/>
          <a:p>
            <a:r>
              <a:rPr lang="en-US" sz="2200" b="1" dirty="0"/>
              <a:t>Soil health </a:t>
            </a:r>
            <a:r>
              <a:rPr lang="en-US" sz="2200" dirty="0"/>
              <a:t>is defined as the continued capacity of soil to function as a vital living ecosystem that sustains plants, animals and humans. </a:t>
            </a:r>
          </a:p>
          <a:p>
            <a:pPr lvl="1"/>
            <a:r>
              <a:rPr lang="en-US" sz="2200" dirty="0"/>
              <a:t>Healthy soil gives us clean air and water, bountiful crops and forests, productive grazing lands, diverse wildlife and beautiful landscapes.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A7B423-F447-48A3-4B6E-22C640B3F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2" y="2247395"/>
            <a:ext cx="5181600" cy="3458718"/>
          </a:xfrm>
          <a:prstGeom prst="rect">
            <a:avLst/>
          </a:prstGeom>
          <a:noFill/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A4872A4-E83F-E21B-94A5-68CD426169CD}"/>
              </a:ext>
            </a:extLst>
          </p:cNvPr>
          <p:cNvSpPr txBox="1">
            <a:spLocks/>
          </p:cNvSpPr>
          <p:nvPr/>
        </p:nvSpPr>
        <p:spPr>
          <a:xfrm>
            <a:off x="546462" y="6212133"/>
            <a:ext cx="10661469" cy="509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i="1" dirty="0"/>
              <a:t>Source: </a:t>
            </a:r>
            <a:r>
              <a:rPr lang="en-US" sz="1600" i="1" dirty="0"/>
              <a:t>United States Department of Agriculture, Natural Resources Conservation Service</a:t>
            </a:r>
          </a:p>
          <a:p>
            <a:pPr marL="0" indent="0" algn="ctr">
              <a:buNone/>
            </a:pPr>
            <a:r>
              <a:rPr lang="en-US" sz="1600" i="1" dirty="0">
                <a:hlinkClick r:id="rId4"/>
              </a:rPr>
              <a:t>https://www.nrcs.usda.gov/conservation-basics/natural-resource-concerns/soils/soil-health</a:t>
            </a:r>
            <a:r>
              <a:rPr lang="en-US" sz="1600" i="1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123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4EC9F-342B-8D76-FD22-EA367C51F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Five Essential Functions of Soil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0EEF8-E2A1-E79D-718C-1F2F70EAB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10515600" cy="3566265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+mn-lt"/>
              </a:rPr>
              <a:t>Regulating water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+mn-lt"/>
              </a:rPr>
              <a:t>Sustaining plant and animal life</a:t>
            </a:r>
            <a:endParaRPr lang="en-US" dirty="0">
              <a:solidFill>
                <a:srgbClr val="000000"/>
              </a:solidFill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+mn-lt"/>
              </a:rPr>
              <a:t>Filtering and buffering potential pollutants</a:t>
            </a:r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+mn-lt"/>
              </a:rPr>
              <a:t>Cycling nutrients</a:t>
            </a:r>
            <a:endParaRPr lang="en-US" dirty="0">
              <a:solidFill>
                <a:srgbClr val="000000"/>
              </a:solidFill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+mn-lt"/>
              </a:rPr>
              <a:t>Providing physical stability and support</a:t>
            </a:r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E4CEF4D-E304-AEBD-A4BA-80B3D0151DA9}"/>
              </a:ext>
            </a:extLst>
          </p:cNvPr>
          <p:cNvSpPr txBox="1">
            <a:spLocks/>
          </p:cNvSpPr>
          <p:nvPr/>
        </p:nvSpPr>
        <p:spPr>
          <a:xfrm>
            <a:off x="546462" y="6212133"/>
            <a:ext cx="10661469" cy="509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i="1" dirty="0"/>
              <a:t>Source: </a:t>
            </a:r>
            <a:r>
              <a:rPr lang="en-US" sz="1600" i="1" dirty="0"/>
              <a:t>United States Department of Agriculture, Natural Resources Conservation Service</a:t>
            </a:r>
          </a:p>
          <a:p>
            <a:pPr marL="0" indent="0" algn="ctr">
              <a:buNone/>
            </a:pPr>
            <a:r>
              <a:rPr lang="en-US" sz="1600" i="1" dirty="0">
                <a:hlinkClick r:id="rId2"/>
              </a:rPr>
              <a:t>https://www.nrcs.usda.gov/conservation-basics/natural-resource-concerns/soils/soil-health</a:t>
            </a:r>
            <a:r>
              <a:rPr lang="en-US" sz="16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6748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17299-212A-5897-49EE-A6E6D068F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B369D-EB8A-97FF-F4AF-21756EC3A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Regulating water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7C251-49B1-148C-5646-21DE09336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257800" cy="3566265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Soil helps control where rain, snowmelt and irrigation water goes.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Water flows over the land or into and through the soil.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A9BA1B7-3310-A508-D9F1-3F3AC345F878}"/>
              </a:ext>
            </a:extLst>
          </p:cNvPr>
          <p:cNvSpPr txBox="1">
            <a:spLocks/>
          </p:cNvSpPr>
          <p:nvPr/>
        </p:nvSpPr>
        <p:spPr>
          <a:xfrm>
            <a:off x="546462" y="6212133"/>
            <a:ext cx="10661469" cy="509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i="1" dirty="0"/>
              <a:t>Source: </a:t>
            </a:r>
            <a:r>
              <a:rPr lang="en-US" sz="1600" i="1" dirty="0"/>
              <a:t>United States Department of Agriculture, Natural Resources Conservation Service</a:t>
            </a:r>
          </a:p>
          <a:p>
            <a:pPr marL="0" indent="0" algn="ctr">
              <a:buNone/>
            </a:pPr>
            <a:r>
              <a:rPr lang="en-US" sz="1600" i="1" dirty="0">
                <a:hlinkClick r:id="rId2"/>
              </a:rPr>
              <a:t>https://www.nrcs.usda.gov/conservation-basics/natural-resource-concerns/soils/soil-health</a:t>
            </a:r>
            <a:r>
              <a:rPr lang="en-US" sz="1600" i="1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4F5EC6-B255-D699-3190-23C88E348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653" y="2442648"/>
            <a:ext cx="5135043" cy="342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02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98899-757D-B55B-F684-C6B4F55D6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E4D17-C30E-7C58-414A-ACCA15B9E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Sustaining plant and animal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7A837-7E02-066B-4D4F-84BBDDD73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3550" y="2442649"/>
            <a:ext cx="5810250" cy="3566265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+mn-lt"/>
              </a:rPr>
              <a:t>Soil is the foundation of all life.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Plants, animals, bacteria and fungi all rely on healthy soil to live and receive the nutrition they need to survive.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9E2D68-2FD8-304F-67D9-78C83F01D881}"/>
              </a:ext>
            </a:extLst>
          </p:cNvPr>
          <p:cNvSpPr txBox="1">
            <a:spLocks/>
          </p:cNvSpPr>
          <p:nvPr/>
        </p:nvSpPr>
        <p:spPr>
          <a:xfrm>
            <a:off x="546462" y="6212133"/>
            <a:ext cx="10661469" cy="509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i="1" dirty="0"/>
              <a:t>Source: </a:t>
            </a:r>
            <a:r>
              <a:rPr lang="en-US" sz="1600" i="1" dirty="0"/>
              <a:t>United States Department of Agriculture, Natural Resources Conservation Service</a:t>
            </a:r>
          </a:p>
          <a:p>
            <a:pPr marL="0" indent="0" algn="ctr">
              <a:buNone/>
            </a:pPr>
            <a:r>
              <a:rPr lang="en-US" sz="1600" i="1" dirty="0">
                <a:hlinkClick r:id="rId2"/>
              </a:rPr>
              <a:t>https://www.nrcs.usda.gov/conservation-basics/natural-resource-concerns/soils/soil-health</a:t>
            </a:r>
            <a:r>
              <a:rPr lang="en-US" sz="1600" i="1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69B435-8FCE-94A1-402E-C83AFCD8A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59" y="2442648"/>
            <a:ext cx="4917974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20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170D3-39B0-C0BD-7CEC-1557D2B9B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14483-8157-C2D9-1BED-FCB48ADAD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Filtering and buffering potential pollutants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F294E-B014-75E0-3EAF-8AA8CDEC6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553075" cy="3566265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The minerals and microbes in soil are responsible for filtering, buffering, degrading, immobilizing and detoxifying organic and inorganic materials, including industrial and municipal byproducts and atmospheric deposits.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0200586-D204-8734-E7F1-27E1CE2301DB}"/>
              </a:ext>
            </a:extLst>
          </p:cNvPr>
          <p:cNvSpPr txBox="1">
            <a:spLocks/>
          </p:cNvSpPr>
          <p:nvPr/>
        </p:nvSpPr>
        <p:spPr>
          <a:xfrm>
            <a:off x="546462" y="6212133"/>
            <a:ext cx="10661469" cy="509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i="1" dirty="0"/>
              <a:t>Source: </a:t>
            </a:r>
            <a:r>
              <a:rPr lang="en-US" sz="1600" i="1" dirty="0"/>
              <a:t>United States Department of Agriculture, Natural Resources Conservation Service</a:t>
            </a:r>
          </a:p>
          <a:p>
            <a:pPr marL="0" indent="0" algn="ctr">
              <a:buNone/>
            </a:pPr>
            <a:r>
              <a:rPr lang="en-US" sz="1600" i="1" dirty="0">
                <a:hlinkClick r:id="rId2"/>
              </a:rPr>
              <a:t>https://www.nrcs.usda.gov/conservation-basics/natural-resource-concerns/soils/soil-health</a:t>
            </a:r>
            <a:r>
              <a:rPr lang="en-US" sz="1600" i="1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E709C7-47AD-8209-C963-BB262469C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075" y="2370062"/>
            <a:ext cx="5086362" cy="339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44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D2485-0D70-FE42-BA52-FC46E01C3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5B590-C0FF-1126-4EE0-B1C22E249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Cycling nutrients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FF73D-4E37-F36A-3E92-B12BCA242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450" y="2442649"/>
            <a:ext cx="6991349" cy="3566265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Carbon, nitrogen, phosphorus and many other nutrients are stored, transformed and cycled in the soil.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4E072F4-6F32-2B59-5331-784AC14B244F}"/>
              </a:ext>
            </a:extLst>
          </p:cNvPr>
          <p:cNvSpPr txBox="1">
            <a:spLocks/>
          </p:cNvSpPr>
          <p:nvPr/>
        </p:nvSpPr>
        <p:spPr>
          <a:xfrm>
            <a:off x="546462" y="6212133"/>
            <a:ext cx="10661469" cy="509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i="1" dirty="0"/>
              <a:t>Source: </a:t>
            </a:r>
            <a:r>
              <a:rPr lang="en-US" sz="1600" i="1" dirty="0"/>
              <a:t>United States Department of Agriculture, Natural Resources Conservation Service</a:t>
            </a:r>
          </a:p>
          <a:p>
            <a:pPr marL="0" indent="0" algn="ctr">
              <a:buNone/>
            </a:pPr>
            <a:r>
              <a:rPr lang="en-US" sz="1600" i="1" dirty="0">
                <a:hlinkClick r:id="rId2"/>
              </a:rPr>
              <a:t>https://www.nrcs.usda.gov/conservation-basics/natural-resource-concerns/soils/soil-health</a:t>
            </a:r>
            <a:r>
              <a:rPr lang="en-US" sz="1600" i="1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3D75EE-67F3-77EA-8B20-9E137D7FA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2" y="2442648"/>
            <a:ext cx="2814638" cy="351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80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FA487-AD8A-B0C6-F57B-BA18A1A6C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428C6-B27B-2645-8112-7299AC7B4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Providing physical stability and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14F76-A245-9C10-2E2D-17C95D063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257800" cy="3566265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Soil structure provides a medium for plant roots.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Soils also provide support for human structures and protection for archeological treasures.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ED3971D-5285-8B30-CA06-B98690CF3B09}"/>
              </a:ext>
            </a:extLst>
          </p:cNvPr>
          <p:cNvSpPr txBox="1">
            <a:spLocks/>
          </p:cNvSpPr>
          <p:nvPr/>
        </p:nvSpPr>
        <p:spPr>
          <a:xfrm>
            <a:off x="546462" y="6212133"/>
            <a:ext cx="10661469" cy="509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i="1" dirty="0"/>
              <a:t>Source: </a:t>
            </a:r>
            <a:r>
              <a:rPr lang="en-US" sz="1600" i="1" dirty="0"/>
              <a:t>United States Department of Agriculture, Natural Resources Conservation Service</a:t>
            </a:r>
          </a:p>
          <a:p>
            <a:pPr marL="0" indent="0" algn="ctr">
              <a:buNone/>
            </a:pPr>
            <a:r>
              <a:rPr lang="en-US" sz="1600" i="1" dirty="0">
                <a:hlinkClick r:id="rId3"/>
              </a:rPr>
              <a:t>https://www.nrcs.usda.gov/conservation-basics/natural-resource-concerns/soils/soil-health</a:t>
            </a:r>
            <a:r>
              <a:rPr lang="en-US" sz="1600" i="1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DCAF81-F7F4-A889-35D0-7BDF5E1B4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475" y="2233984"/>
            <a:ext cx="4740456" cy="35553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66079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A Presentations">
      <a:majorFont>
        <a:latin typeface="Montserrat Semi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ducting Effective Performance Evaluations  A guide for supervisors 052023.pptx" id="{2B6930B1-4A63-4E0C-B39D-0CDC7BF44105}" vid="{EA93C7C5-9B96-4F62-91F4-B0D4BC9403F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Presentation-Emblem-BlueGold-Wave</Template>
  <TotalTime>16</TotalTime>
  <Words>432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Montserrat</vt:lpstr>
      <vt:lpstr>Montserrat SemiBold</vt:lpstr>
      <vt:lpstr>Times New Roman</vt:lpstr>
      <vt:lpstr>Office Theme</vt:lpstr>
      <vt:lpstr>Introduction to Soil Health</vt:lpstr>
      <vt:lpstr>Soil Health</vt:lpstr>
      <vt:lpstr>Five Essential Functions of Soil</vt:lpstr>
      <vt:lpstr>Regulating water</vt:lpstr>
      <vt:lpstr>Sustaining plant and animal life</vt:lpstr>
      <vt:lpstr>Filtering and buffering potential pollutants</vt:lpstr>
      <vt:lpstr>Cycling nutrients</vt:lpstr>
      <vt:lpstr>Providing physical stability and support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Govea, Isaiah</dc:creator>
  <cp:lastModifiedBy>Govea, Isaiah</cp:lastModifiedBy>
  <cp:revision>3</cp:revision>
  <dcterms:created xsi:type="dcterms:W3CDTF">2025-05-06T19:04:25Z</dcterms:created>
  <dcterms:modified xsi:type="dcterms:W3CDTF">2025-07-25T12:39:47Z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B6F9EF30-3479-4D68-BF65-FC07399DD232</vt:lpwstr>
  </property>
  <property fmtid="{D5CDD505-2E9C-101B-9397-08002B2CF9AE}" pid="3" name="ArticulatePath">
    <vt:lpwstr>Presentation2</vt:lpwstr>
  </property>
</Properties>
</file>