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handoutMasterIdLst>
    <p:handoutMasterId r:id="rId8"/>
  </p:handoutMasterIdLst>
  <p:sldIdLst>
    <p:sldId id="256" r:id="rId2"/>
    <p:sldId id="257" r:id="rId3"/>
    <p:sldId id="261" r:id="rId4"/>
    <p:sldId id="258" r:id="rId5"/>
    <p:sldId id="259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B301B821-A1FF-4177-AEE7-76D212191A09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9" autoAdjust="0"/>
    <p:restoredTop sz="94660"/>
  </p:normalViewPr>
  <p:slideViewPr>
    <p:cSldViewPr snapToGrid="0" showGuides="1">
      <p:cViewPr varScale="1">
        <p:scale>
          <a:sx n="111" d="100"/>
          <a:sy n="111" d="100"/>
        </p:scale>
        <p:origin x="420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84" d="100"/>
          <a:sy n="84" d="100"/>
        </p:scale>
        <p:origin x="3078" y="9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cGrady, Megan" userId="b36416f4-330c-41c8-9f9a-2042828a152e" providerId="ADAL" clId="{96A0B609-4FBC-4B00-8447-6801BBF14199}"/>
    <pc:docChg chg="modSld">
      <pc:chgData name="McGrady, Megan" userId="b36416f4-330c-41c8-9f9a-2042828a152e" providerId="ADAL" clId="{96A0B609-4FBC-4B00-8447-6801BBF14199}" dt="2022-06-21T16:18:50.311" v="1" actId="20577"/>
      <pc:docMkLst>
        <pc:docMk/>
      </pc:docMkLst>
      <pc:sldChg chg="modSp mod">
        <pc:chgData name="McGrady, Megan" userId="b36416f4-330c-41c8-9f9a-2042828a152e" providerId="ADAL" clId="{96A0B609-4FBC-4B00-8447-6801BBF14199}" dt="2022-06-21T16:18:50.311" v="1" actId="20577"/>
        <pc:sldMkLst>
          <pc:docMk/>
          <pc:sldMk cId="224495834" sldId="259"/>
        </pc:sldMkLst>
        <pc:spChg chg="mod">
          <ac:chgData name="McGrady, Megan" userId="b36416f4-330c-41c8-9f9a-2042828a152e" providerId="ADAL" clId="{96A0B609-4FBC-4B00-8447-6801BBF14199}" dt="2022-06-21T16:18:50.311" v="1" actId="20577"/>
          <ac:spMkLst>
            <pc:docMk/>
            <pc:sldMk cId="224495834" sldId="259"/>
            <ac:spMk id="3" creationId="{C8171054-6B23-40FD-824A-B61DF22B5559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8DCE3A53-9945-49B5-9F17-FDCA6A2BD11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BC7303B-8676-4A60-96F8-8FA10E6DAD4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5C4E57-C029-41FA-9628-A6C83FE020A1}" type="datetimeFigureOut">
              <a:rPr lang="en-GB" smtClean="0"/>
              <a:t>02/08/2022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3D3D82B-DD97-4DD4-B5A4-D9AE0646836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21CBC15-BCC4-4E91-BACF-932EBEE502C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954EA0-CD7C-49B4-84EC-46F022CFEAD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516540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B5E843-6423-462D-9509-143CD60ED4B2}" type="datetimeFigureOut">
              <a:rPr lang="en-GB" smtClean="0"/>
              <a:t>02/08/2022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1DAC8A-5181-41B9-A7EF-AE7F9F94949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1218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Yellow bar top">
            <a:extLst>
              <a:ext uri="{FF2B5EF4-FFF2-40B4-BE49-F238E27FC236}">
                <a16:creationId xmlns:a16="http://schemas.microsoft.com/office/drawing/2014/main" id="{61C7D2EB-389B-4B5D-BB76-E75293833A1D}"/>
              </a:ext>
            </a:extLst>
          </p:cNvPr>
          <p:cNvSpPr>
            <a:spLocks/>
          </p:cNvSpPr>
          <p:nvPr userDrawn="1"/>
        </p:nvSpPr>
        <p:spPr>
          <a:xfrm>
            <a:off x="0" y="1285880"/>
            <a:ext cx="12192000" cy="24953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Blue bar top">
            <a:extLst>
              <a:ext uri="{FF2B5EF4-FFF2-40B4-BE49-F238E27FC236}">
                <a16:creationId xmlns:a16="http://schemas.microsoft.com/office/drawing/2014/main" id="{86239813-E27A-4EB9-A60B-806C9A63E5C2}"/>
              </a:ext>
            </a:extLst>
          </p:cNvPr>
          <p:cNvSpPr/>
          <p:nvPr userDrawn="1"/>
        </p:nvSpPr>
        <p:spPr>
          <a:xfrm>
            <a:off x="0" y="-17462"/>
            <a:ext cx="12192000" cy="1301960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7" name="Frame">
            <a:extLst>
              <a:ext uri="{FF2B5EF4-FFF2-40B4-BE49-F238E27FC236}">
                <a16:creationId xmlns:a16="http://schemas.microsoft.com/office/drawing/2014/main" id="{12D6DA04-F5AA-4511-9AE5-927823337466}"/>
              </a:ext>
            </a:extLst>
          </p:cNvPr>
          <p:cNvGrpSpPr/>
          <p:nvPr userDrawn="1"/>
        </p:nvGrpSpPr>
        <p:grpSpPr>
          <a:xfrm>
            <a:off x="273600" y="271266"/>
            <a:ext cx="11644136" cy="6434528"/>
            <a:chOff x="273600" y="271266"/>
            <a:chExt cx="11644136" cy="6434528"/>
          </a:xfrm>
        </p:grpSpPr>
        <p:sp>
          <p:nvSpPr>
            <p:cNvPr id="8" name="Bottom left">
              <a:extLst>
                <a:ext uri="{FF2B5EF4-FFF2-40B4-BE49-F238E27FC236}">
                  <a16:creationId xmlns:a16="http://schemas.microsoft.com/office/drawing/2014/main" id="{CF19DB2C-1627-41B2-A650-D4F16AE1C039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273600" y="6524411"/>
              <a:ext cx="180000" cy="180000"/>
            </a:xfrm>
            <a:prstGeom prst="rect">
              <a:avLst/>
            </a:prstGeom>
            <a:noFill/>
            <a:ln cap="rnd">
              <a:solidFill>
                <a:schemeClr val="bg2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9" name="Bottom line">
              <a:extLst>
                <a:ext uri="{FF2B5EF4-FFF2-40B4-BE49-F238E27FC236}">
                  <a16:creationId xmlns:a16="http://schemas.microsoft.com/office/drawing/2014/main" id="{5F50EF8B-7A60-4003-9F77-80306AC7D1F4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366489" y="6524411"/>
              <a:ext cx="11461247" cy="0"/>
            </a:xfrm>
            <a:prstGeom prst="line">
              <a:avLst/>
            </a:prstGeom>
            <a:ln w="127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Right line">
              <a:extLst>
                <a:ext uri="{FF2B5EF4-FFF2-40B4-BE49-F238E27FC236}">
                  <a16:creationId xmlns:a16="http://schemas.microsoft.com/office/drawing/2014/main" id="{7381F375-A131-4487-A4CE-4BF76E771E17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11737072" y="361266"/>
              <a:ext cx="664" cy="6253145"/>
            </a:xfrm>
            <a:prstGeom prst="line">
              <a:avLst/>
            </a:prstGeom>
            <a:ln w="127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Left line">
              <a:extLst>
                <a:ext uri="{FF2B5EF4-FFF2-40B4-BE49-F238E27FC236}">
                  <a16:creationId xmlns:a16="http://schemas.microsoft.com/office/drawing/2014/main" id="{E8E6C308-AE36-4C51-9067-9C5E9CDFCF60}"/>
                </a:ext>
              </a:extLst>
            </p:cNvPr>
            <p:cNvCxnSpPr>
              <a:cxnSpLocks/>
              <a:stCxn id="15" idx="3"/>
              <a:endCxn id="8" idx="3"/>
            </p:cNvCxnSpPr>
            <p:nvPr userDrawn="1"/>
          </p:nvCxnSpPr>
          <p:spPr>
            <a:xfrm flipH="1">
              <a:off x="453600" y="361266"/>
              <a:ext cx="664" cy="6253145"/>
            </a:xfrm>
            <a:prstGeom prst="line">
              <a:avLst/>
            </a:prstGeom>
            <a:ln w="127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Bottom right">
              <a:extLst>
                <a:ext uri="{FF2B5EF4-FFF2-40B4-BE49-F238E27FC236}">
                  <a16:creationId xmlns:a16="http://schemas.microsoft.com/office/drawing/2014/main" id="{1C30E27B-C72D-4DD1-ABD1-E19C69B84D88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11737736" y="6525794"/>
              <a:ext cx="180000" cy="180000"/>
            </a:xfrm>
            <a:prstGeom prst="rect">
              <a:avLst/>
            </a:prstGeom>
            <a:noFill/>
            <a:ln cap="rnd">
              <a:solidFill>
                <a:schemeClr val="bg2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13" name="Top line">
              <a:extLst>
                <a:ext uri="{FF2B5EF4-FFF2-40B4-BE49-F238E27FC236}">
                  <a16:creationId xmlns:a16="http://schemas.microsoft.com/office/drawing/2014/main" id="{EDD04E98-6BA1-4D77-A337-8D523ADD0043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366489" y="451266"/>
              <a:ext cx="11461247" cy="0"/>
            </a:xfrm>
            <a:prstGeom prst="line">
              <a:avLst/>
            </a:prstGeom>
            <a:ln w="127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op right">
              <a:extLst>
                <a:ext uri="{FF2B5EF4-FFF2-40B4-BE49-F238E27FC236}">
                  <a16:creationId xmlns:a16="http://schemas.microsoft.com/office/drawing/2014/main" id="{4602DD33-2552-4683-9392-3888284E6030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11737736" y="271266"/>
              <a:ext cx="180000" cy="180000"/>
            </a:xfrm>
            <a:prstGeom prst="rect">
              <a:avLst/>
            </a:prstGeom>
            <a:noFill/>
            <a:ln cap="rnd">
              <a:solidFill>
                <a:schemeClr val="bg2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Top left">
              <a:extLst>
                <a:ext uri="{FF2B5EF4-FFF2-40B4-BE49-F238E27FC236}">
                  <a16:creationId xmlns:a16="http://schemas.microsoft.com/office/drawing/2014/main" id="{89202CB1-4581-43AF-AB8D-DEECAA3CB095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274264" y="271266"/>
              <a:ext cx="180000" cy="180000"/>
            </a:xfrm>
            <a:prstGeom prst="rect">
              <a:avLst/>
            </a:prstGeom>
            <a:noFill/>
            <a:ln cap="rnd">
              <a:solidFill>
                <a:schemeClr val="bg2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16" name="Left dots">
            <a:extLst>
              <a:ext uri="{FF2B5EF4-FFF2-40B4-BE49-F238E27FC236}">
                <a16:creationId xmlns:a16="http://schemas.microsoft.com/office/drawing/2014/main" id="{C4F8D512-58F6-438E-8D17-32A8CED881D1}"/>
              </a:ext>
            </a:extLst>
          </p:cNvPr>
          <p:cNvGrpSpPr/>
          <p:nvPr userDrawn="1"/>
        </p:nvGrpSpPr>
        <p:grpSpPr>
          <a:xfrm>
            <a:off x="273600" y="2972942"/>
            <a:ext cx="384600" cy="939600"/>
            <a:chOff x="273600" y="3192017"/>
            <a:chExt cx="384600" cy="939600"/>
          </a:xfrm>
        </p:grpSpPr>
        <p:sp>
          <p:nvSpPr>
            <p:cNvPr id="17" name="White rectangle">
              <a:extLst>
                <a:ext uri="{FF2B5EF4-FFF2-40B4-BE49-F238E27FC236}">
                  <a16:creationId xmlns:a16="http://schemas.microsoft.com/office/drawing/2014/main" id="{86E6BAF1-A29E-4EAA-BB51-1958DD89858B}"/>
                </a:ext>
              </a:extLst>
            </p:cNvPr>
            <p:cNvSpPr/>
            <p:nvPr userDrawn="1"/>
          </p:nvSpPr>
          <p:spPr>
            <a:xfrm>
              <a:off x="273600" y="3192017"/>
              <a:ext cx="384600" cy="9396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18" name="Dots" descr="A picture containing drawing&#10;&#10;Description automatically generated">
              <a:extLst>
                <a:ext uri="{FF2B5EF4-FFF2-40B4-BE49-F238E27FC236}">
                  <a16:creationId xmlns:a16="http://schemas.microsoft.com/office/drawing/2014/main" id="{CB6E90F6-6008-4E52-B37E-437C6469DB0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4821" y="3424834"/>
              <a:ext cx="257557" cy="473965"/>
            </a:xfrm>
            <a:prstGeom prst="rect">
              <a:avLst/>
            </a:prstGeom>
          </p:spPr>
        </p:pic>
      </p:grpSp>
      <p:grpSp>
        <p:nvGrpSpPr>
          <p:cNvPr id="19" name="Right dots">
            <a:extLst>
              <a:ext uri="{FF2B5EF4-FFF2-40B4-BE49-F238E27FC236}">
                <a16:creationId xmlns:a16="http://schemas.microsoft.com/office/drawing/2014/main" id="{85635529-F8B0-412F-BD45-EBEE8386CD27}"/>
              </a:ext>
            </a:extLst>
          </p:cNvPr>
          <p:cNvGrpSpPr/>
          <p:nvPr userDrawn="1"/>
        </p:nvGrpSpPr>
        <p:grpSpPr>
          <a:xfrm>
            <a:off x="11544772" y="2959200"/>
            <a:ext cx="384600" cy="939600"/>
            <a:chOff x="273600" y="3192017"/>
            <a:chExt cx="384600" cy="939600"/>
          </a:xfrm>
        </p:grpSpPr>
        <p:sp>
          <p:nvSpPr>
            <p:cNvPr id="20" name="White rectangle">
              <a:extLst>
                <a:ext uri="{FF2B5EF4-FFF2-40B4-BE49-F238E27FC236}">
                  <a16:creationId xmlns:a16="http://schemas.microsoft.com/office/drawing/2014/main" id="{A0F91332-21AF-4B7D-A9F3-3AF7A0361174}"/>
                </a:ext>
              </a:extLst>
            </p:cNvPr>
            <p:cNvSpPr/>
            <p:nvPr userDrawn="1"/>
          </p:nvSpPr>
          <p:spPr>
            <a:xfrm>
              <a:off x="273600" y="3192017"/>
              <a:ext cx="384600" cy="9396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21" name="Dots" descr="A picture containing drawing&#10;&#10;Description automatically generated">
              <a:extLst>
                <a:ext uri="{FF2B5EF4-FFF2-40B4-BE49-F238E27FC236}">
                  <a16:creationId xmlns:a16="http://schemas.microsoft.com/office/drawing/2014/main" id="{46C3ED22-D884-4572-971F-4E31B52CCAA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4821" y="3424834"/>
              <a:ext cx="257557" cy="473965"/>
            </a:xfrm>
            <a:prstGeom prst="rect">
              <a:avLst/>
            </a:prstGeom>
          </p:spPr>
        </p:pic>
      </p:grpSp>
      <p:sp>
        <p:nvSpPr>
          <p:cNvPr id="3" name="Subtitle 2">
            <a:extLst>
              <a:ext uri="{FF2B5EF4-FFF2-40B4-BE49-F238E27FC236}">
                <a16:creationId xmlns:a16="http://schemas.microsoft.com/office/drawing/2014/main" id="{FC178A9A-0531-446F-ADF1-A6EB378EEC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61168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012FA8D-7D4F-4FBD-BB14-D109FE7995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132013"/>
            <a:ext cx="9144000" cy="2387600"/>
          </a:xfrm>
        </p:spPr>
        <p:txBody>
          <a:bodyPr anchor="b"/>
          <a:lstStyle>
            <a:lvl1pPr algn="ctr">
              <a:defRPr sz="6000" baseline="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pic>
        <p:nvPicPr>
          <p:cNvPr id="25" name="Picture 24" descr="A picture containing blue, umbrella&#10;&#10;Description automatically generated">
            <a:extLst>
              <a:ext uri="{FF2B5EF4-FFF2-40B4-BE49-F238E27FC236}">
                <a16:creationId xmlns:a16="http://schemas.microsoft.com/office/drawing/2014/main" id="{F96966F7-4199-4321-8E3B-2FBAE1C162C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2653" y="644724"/>
            <a:ext cx="986030" cy="1229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70889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F95448-6733-497C-BD12-6144A64476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ABA0E2-C581-485E-82BE-ADBDC743FF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50862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B5B64D-D728-443D-B5C2-A5C3A1ACC3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666BF0-4403-42A9-94DC-E20AD927DF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111994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1B2BD2-E966-4B3B-8728-11C0AEE073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9FCE44-2EF0-4825-9955-9AB69CD6642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25047D4-BEC4-4612-904C-50F4EB7A759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26505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65DAC2-6E00-48DA-8804-3B07DAFF0E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39581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070343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Yellow bar top">
            <a:extLst>
              <a:ext uri="{FF2B5EF4-FFF2-40B4-BE49-F238E27FC236}">
                <a16:creationId xmlns:a16="http://schemas.microsoft.com/office/drawing/2014/main" id="{521CDAC9-3954-49E5-8760-58E8D2F5BF7C}"/>
              </a:ext>
            </a:extLst>
          </p:cNvPr>
          <p:cNvSpPr>
            <a:spLocks/>
          </p:cNvSpPr>
          <p:nvPr userDrawn="1"/>
        </p:nvSpPr>
        <p:spPr>
          <a:xfrm>
            <a:off x="0" y="526115"/>
            <a:ext cx="12192000" cy="10442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Blue bar top">
            <a:extLst>
              <a:ext uri="{FF2B5EF4-FFF2-40B4-BE49-F238E27FC236}">
                <a16:creationId xmlns:a16="http://schemas.microsoft.com/office/drawing/2014/main" id="{59B014DB-B72F-4660-8898-744234F67204}"/>
              </a:ext>
            </a:extLst>
          </p:cNvPr>
          <p:cNvSpPr/>
          <p:nvPr userDrawn="1"/>
        </p:nvSpPr>
        <p:spPr>
          <a:xfrm>
            <a:off x="0" y="-17462"/>
            <a:ext cx="12192000" cy="558000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1" name="Frame">
            <a:extLst>
              <a:ext uri="{FF2B5EF4-FFF2-40B4-BE49-F238E27FC236}">
                <a16:creationId xmlns:a16="http://schemas.microsoft.com/office/drawing/2014/main" id="{E9006E3C-DA68-4894-9319-2B14532C64BE}"/>
              </a:ext>
            </a:extLst>
          </p:cNvPr>
          <p:cNvGrpSpPr/>
          <p:nvPr userDrawn="1"/>
        </p:nvGrpSpPr>
        <p:grpSpPr>
          <a:xfrm>
            <a:off x="273600" y="271266"/>
            <a:ext cx="11644136" cy="6434528"/>
            <a:chOff x="273600" y="271266"/>
            <a:chExt cx="11644136" cy="6434528"/>
          </a:xfrm>
        </p:grpSpPr>
        <p:sp>
          <p:nvSpPr>
            <p:cNvPr id="21" name="Bottom left">
              <a:extLst>
                <a:ext uri="{FF2B5EF4-FFF2-40B4-BE49-F238E27FC236}">
                  <a16:creationId xmlns:a16="http://schemas.microsoft.com/office/drawing/2014/main" id="{0FC49DE4-3EAA-4098-AEED-16D5CCC4FF28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273600" y="6524411"/>
              <a:ext cx="180000" cy="180000"/>
            </a:xfrm>
            <a:prstGeom prst="rect">
              <a:avLst/>
            </a:prstGeom>
            <a:noFill/>
            <a:ln cap="rnd">
              <a:solidFill>
                <a:schemeClr val="bg2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23" name="Bottom line">
              <a:extLst>
                <a:ext uri="{FF2B5EF4-FFF2-40B4-BE49-F238E27FC236}">
                  <a16:creationId xmlns:a16="http://schemas.microsoft.com/office/drawing/2014/main" id="{87C0D3F9-65F1-454B-BA67-43D0273AA6BF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366489" y="6524411"/>
              <a:ext cx="11461247" cy="0"/>
            </a:xfrm>
            <a:prstGeom prst="line">
              <a:avLst/>
            </a:prstGeom>
            <a:ln w="127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Right line">
              <a:extLst>
                <a:ext uri="{FF2B5EF4-FFF2-40B4-BE49-F238E27FC236}">
                  <a16:creationId xmlns:a16="http://schemas.microsoft.com/office/drawing/2014/main" id="{DAA83880-828D-42DE-A72C-7E74F87C40A3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11737072" y="361266"/>
              <a:ext cx="664" cy="6253145"/>
            </a:xfrm>
            <a:prstGeom prst="line">
              <a:avLst/>
            </a:prstGeom>
            <a:ln w="127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Left line">
              <a:extLst>
                <a:ext uri="{FF2B5EF4-FFF2-40B4-BE49-F238E27FC236}">
                  <a16:creationId xmlns:a16="http://schemas.microsoft.com/office/drawing/2014/main" id="{FC13C853-E7AE-4B50-9B7F-D05FDE09133A}"/>
                </a:ext>
              </a:extLst>
            </p:cNvPr>
            <p:cNvCxnSpPr>
              <a:cxnSpLocks/>
              <a:stCxn id="13" idx="3"/>
              <a:endCxn id="21" idx="3"/>
            </p:cNvCxnSpPr>
            <p:nvPr userDrawn="1"/>
          </p:nvCxnSpPr>
          <p:spPr>
            <a:xfrm flipH="1">
              <a:off x="453600" y="361266"/>
              <a:ext cx="664" cy="6253145"/>
            </a:xfrm>
            <a:prstGeom prst="line">
              <a:avLst/>
            </a:prstGeom>
            <a:ln w="127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Bottom right">
              <a:extLst>
                <a:ext uri="{FF2B5EF4-FFF2-40B4-BE49-F238E27FC236}">
                  <a16:creationId xmlns:a16="http://schemas.microsoft.com/office/drawing/2014/main" id="{805CD829-9809-41AA-B952-3BFE5CF114C0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11737736" y="6525794"/>
              <a:ext cx="180000" cy="180000"/>
            </a:xfrm>
            <a:prstGeom prst="rect">
              <a:avLst/>
            </a:prstGeom>
            <a:noFill/>
            <a:ln cap="rnd">
              <a:solidFill>
                <a:schemeClr val="bg2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16" name="Top line">
              <a:extLst>
                <a:ext uri="{FF2B5EF4-FFF2-40B4-BE49-F238E27FC236}">
                  <a16:creationId xmlns:a16="http://schemas.microsoft.com/office/drawing/2014/main" id="{4C3BF8CB-2B92-4C28-8123-835EED37A7B7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366489" y="451266"/>
              <a:ext cx="11461247" cy="0"/>
            </a:xfrm>
            <a:prstGeom prst="line">
              <a:avLst/>
            </a:prstGeom>
            <a:ln w="127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op right">
              <a:extLst>
                <a:ext uri="{FF2B5EF4-FFF2-40B4-BE49-F238E27FC236}">
                  <a16:creationId xmlns:a16="http://schemas.microsoft.com/office/drawing/2014/main" id="{C81B5B4C-DFA0-47D3-BC58-F43DDFDD26E9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11737736" y="271266"/>
              <a:ext cx="180000" cy="180000"/>
            </a:xfrm>
            <a:prstGeom prst="rect">
              <a:avLst/>
            </a:prstGeom>
            <a:noFill/>
            <a:ln cap="rnd">
              <a:solidFill>
                <a:schemeClr val="bg2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Top left">
              <a:extLst>
                <a:ext uri="{FF2B5EF4-FFF2-40B4-BE49-F238E27FC236}">
                  <a16:creationId xmlns:a16="http://schemas.microsoft.com/office/drawing/2014/main" id="{E3C3BB87-3519-4427-9235-E93E876C1ADC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274264" y="271266"/>
              <a:ext cx="180000" cy="180000"/>
            </a:xfrm>
            <a:prstGeom prst="rect">
              <a:avLst/>
            </a:prstGeom>
            <a:noFill/>
            <a:ln cap="rnd">
              <a:solidFill>
                <a:schemeClr val="bg2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10" name="Left dots">
            <a:extLst>
              <a:ext uri="{FF2B5EF4-FFF2-40B4-BE49-F238E27FC236}">
                <a16:creationId xmlns:a16="http://schemas.microsoft.com/office/drawing/2014/main" id="{4A364A51-3BE0-4AB0-BB96-56F2F0512B0E}"/>
              </a:ext>
            </a:extLst>
          </p:cNvPr>
          <p:cNvGrpSpPr/>
          <p:nvPr userDrawn="1"/>
        </p:nvGrpSpPr>
        <p:grpSpPr>
          <a:xfrm>
            <a:off x="273600" y="2972942"/>
            <a:ext cx="384600" cy="939600"/>
            <a:chOff x="273600" y="3192017"/>
            <a:chExt cx="384600" cy="939600"/>
          </a:xfrm>
        </p:grpSpPr>
        <p:sp>
          <p:nvSpPr>
            <p:cNvPr id="9" name="White rectangle">
              <a:extLst>
                <a:ext uri="{FF2B5EF4-FFF2-40B4-BE49-F238E27FC236}">
                  <a16:creationId xmlns:a16="http://schemas.microsoft.com/office/drawing/2014/main" id="{145692F2-F66E-4873-BCD2-227D32AF94A7}"/>
                </a:ext>
              </a:extLst>
            </p:cNvPr>
            <p:cNvSpPr/>
            <p:nvPr userDrawn="1"/>
          </p:nvSpPr>
          <p:spPr>
            <a:xfrm>
              <a:off x="273600" y="3192017"/>
              <a:ext cx="384600" cy="9396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31" name="Dots" descr="A picture containing drawing&#10;&#10;Description automatically generated">
              <a:extLst>
                <a:ext uri="{FF2B5EF4-FFF2-40B4-BE49-F238E27FC236}">
                  <a16:creationId xmlns:a16="http://schemas.microsoft.com/office/drawing/2014/main" id="{3B55345F-8072-42BB-BA32-5439BBE3111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4821" y="3424834"/>
              <a:ext cx="257557" cy="473965"/>
            </a:xfrm>
            <a:prstGeom prst="rect">
              <a:avLst/>
            </a:prstGeom>
          </p:spPr>
        </p:pic>
      </p:grpSp>
      <p:grpSp>
        <p:nvGrpSpPr>
          <p:cNvPr id="25" name="Right dots">
            <a:extLst>
              <a:ext uri="{FF2B5EF4-FFF2-40B4-BE49-F238E27FC236}">
                <a16:creationId xmlns:a16="http://schemas.microsoft.com/office/drawing/2014/main" id="{958D6AFC-8F4D-4F66-A705-1B382E797AEF}"/>
              </a:ext>
            </a:extLst>
          </p:cNvPr>
          <p:cNvGrpSpPr/>
          <p:nvPr userDrawn="1"/>
        </p:nvGrpSpPr>
        <p:grpSpPr>
          <a:xfrm>
            <a:off x="11544772" y="2959200"/>
            <a:ext cx="384600" cy="939600"/>
            <a:chOff x="273600" y="3192017"/>
            <a:chExt cx="384600" cy="939600"/>
          </a:xfrm>
        </p:grpSpPr>
        <p:sp>
          <p:nvSpPr>
            <p:cNvPr id="26" name="White rectangle">
              <a:extLst>
                <a:ext uri="{FF2B5EF4-FFF2-40B4-BE49-F238E27FC236}">
                  <a16:creationId xmlns:a16="http://schemas.microsoft.com/office/drawing/2014/main" id="{EE7242EB-0FD2-4CE1-B104-7C88291B88D6}"/>
                </a:ext>
              </a:extLst>
            </p:cNvPr>
            <p:cNvSpPr/>
            <p:nvPr userDrawn="1"/>
          </p:nvSpPr>
          <p:spPr>
            <a:xfrm>
              <a:off x="273600" y="3192017"/>
              <a:ext cx="384600" cy="9396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27" name="Dots" descr="A picture containing drawing&#10;&#10;Description automatically generated">
              <a:extLst>
                <a:ext uri="{FF2B5EF4-FFF2-40B4-BE49-F238E27FC236}">
                  <a16:creationId xmlns:a16="http://schemas.microsoft.com/office/drawing/2014/main" id="{3A3C8256-D8B7-4C04-9BA9-E1696969E16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4821" y="3424834"/>
              <a:ext cx="257557" cy="473965"/>
            </a:xfrm>
            <a:prstGeom prst="rect">
              <a:avLst/>
            </a:prstGeom>
          </p:spPr>
        </p:pic>
      </p:grp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AA41F88-4F2D-4F64-859B-CB47F4582E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9A797D7-73DA-40F0-98FD-8892F0EE71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99312"/>
            <a:ext cx="10515600" cy="7913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986168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4" r:id="rId5"/>
    <p:sldLayoutId id="2147483655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fda.gov/files/food/published/Food-Labeling-Guide-%28PDF%29.pdf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71D123-0B8C-4362-93AE-D400F390329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It’s All in a Label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EE90365-8925-41AE-A34C-EF8A62D647F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723861" y="4519613"/>
            <a:ext cx="4744278" cy="1463040"/>
          </a:xfrm>
        </p:spPr>
        <p:txBody>
          <a:bodyPr/>
          <a:lstStyle/>
          <a:p>
            <a:r>
              <a:rPr lang="en-US" dirty="0"/>
              <a:t>Interpreting and Designing Food Labels</a:t>
            </a:r>
          </a:p>
        </p:txBody>
      </p:sp>
    </p:spTree>
    <p:extLst>
      <p:ext uri="{BB962C8B-B14F-4D97-AF65-F5344CB8AC3E}">
        <p14:creationId xmlns:p14="http://schemas.microsoft.com/office/powerpoint/2010/main" val="5541615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3113B8-8322-4832-BC89-6C3A25A1AD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Interpreting a Food Label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947BEF-8B84-424C-95E6-AB2B825A24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0789" y="1822173"/>
            <a:ext cx="10067941" cy="4923183"/>
          </a:xfrm>
        </p:spPr>
        <p:txBody>
          <a:bodyPr>
            <a:normAutofit/>
          </a:bodyPr>
          <a:lstStyle/>
          <a:p>
            <a:r>
              <a:rPr lang="en-US" sz="2400" b="1" dirty="0"/>
              <a:t>A food label is comprised of 7 parts:</a:t>
            </a:r>
          </a:p>
          <a:p>
            <a:r>
              <a:rPr lang="en-US" sz="2400" dirty="0"/>
              <a:t>Serving Size</a:t>
            </a:r>
          </a:p>
          <a:p>
            <a:r>
              <a:rPr lang="en-US" sz="2400" dirty="0"/>
              <a:t>Calories </a:t>
            </a:r>
          </a:p>
          <a:p>
            <a:r>
              <a:rPr lang="en-US" sz="2400" dirty="0"/>
              <a:t>Total Fat</a:t>
            </a:r>
          </a:p>
          <a:p>
            <a:r>
              <a:rPr lang="en-US" sz="2400" dirty="0"/>
              <a:t>Cholesterol</a:t>
            </a:r>
          </a:p>
          <a:p>
            <a:r>
              <a:rPr lang="en-US" sz="2400" dirty="0"/>
              <a:t>Sodium</a:t>
            </a:r>
          </a:p>
          <a:p>
            <a:r>
              <a:rPr lang="en-US" sz="2400" dirty="0"/>
              <a:t>Total Carbohydrates</a:t>
            </a:r>
          </a:p>
          <a:p>
            <a:r>
              <a:rPr lang="en-US" sz="2400" dirty="0"/>
              <a:t>Protein</a:t>
            </a:r>
          </a:p>
          <a:p>
            <a:endParaRPr lang="en-US" sz="2400" dirty="0"/>
          </a:p>
          <a:p>
            <a:r>
              <a:rPr lang="en-US" sz="2000" dirty="0"/>
              <a:t>Sourced: </a:t>
            </a:r>
            <a:r>
              <a:rPr lang="en-US" sz="2000" dirty="0">
                <a:hlinkClick r:id="rId2"/>
              </a:rPr>
              <a:t>https://www.fda.gov/files/food/published/Food-Labeling-Guide-%28PDF%29.pdf</a:t>
            </a:r>
            <a:r>
              <a:rPr lang="en-US" sz="2000" dirty="0"/>
              <a:t> 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8556629-BA5A-48C7-9028-86E7C3E19349}"/>
              </a:ext>
            </a:extLst>
          </p:cNvPr>
          <p:cNvSpPr/>
          <p:nvPr/>
        </p:nvSpPr>
        <p:spPr>
          <a:xfrm>
            <a:off x="5123099" y="2828835"/>
            <a:ext cx="6319411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*Can easily be found on labels because they are required to be in BOLD</a:t>
            </a:r>
          </a:p>
        </p:txBody>
      </p:sp>
    </p:spTree>
    <p:extLst>
      <p:ext uri="{BB962C8B-B14F-4D97-AF65-F5344CB8AC3E}">
        <p14:creationId xmlns:p14="http://schemas.microsoft.com/office/powerpoint/2010/main" val="23308835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0E1B0E-5C98-4BC9-BD82-5BBE1726510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43339" y="2285999"/>
            <a:ext cx="5235668" cy="4277637"/>
          </a:xfrm>
        </p:spPr>
        <p:txBody>
          <a:bodyPr>
            <a:normAutofit fontScale="92500" lnSpcReduction="10000"/>
          </a:bodyPr>
          <a:lstStyle/>
          <a:p>
            <a:r>
              <a:rPr lang="en-US" u="sng" dirty="0"/>
              <a:t>NOTE:</a:t>
            </a:r>
          </a:p>
          <a:p>
            <a:r>
              <a:rPr lang="en-US" dirty="0"/>
              <a:t>Areas in </a:t>
            </a:r>
            <a:r>
              <a:rPr lang="en-US" b="1" dirty="0"/>
              <a:t>BOLD</a:t>
            </a:r>
            <a:r>
              <a:rPr lang="en-US" dirty="0"/>
              <a:t> are required.</a:t>
            </a:r>
          </a:p>
          <a:p>
            <a:endParaRPr lang="en-US" dirty="0"/>
          </a:p>
          <a:p>
            <a:r>
              <a:rPr lang="en-US" dirty="0"/>
              <a:t>Also added:</a:t>
            </a:r>
          </a:p>
          <a:p>
            <a:r>
              <a:rPr lang="en-US" dirty="0"/>
              <a:t>Sugars, vitamin D, potassium</a:t>
            </a:r>
          </a:p>
          <a:p>
            <a:endParaRPr lang="en-US" dirty="0"/>
          </a:p>
          <a:p>
            <a:r>
              <a:rPr lang="en-US" dirty="0"/>
              <a:t>Manufacturers must declare amount in addition to % daily value for vitamins and minerals.</a:t>
            </a:r>
          </a:p>
        </p:txBody>
      </p:sp>
      <p:pic>
        <p:nvPicPr>
          <p:cNvPr id="5" name="Picture 2" descr="What&amp;#39;s New with the Nutrition Facts Label | FDA">
            <a:extLst>
              <a:ext uri="{FF2B5EF4-FFF2-40B4-BE49-F238E27FC236}">
                <a16:creationId xmlns:a16="http://schemas.microsoft.com/office/drawing/2014/main" id="{66A0ED22-4D94-47A3-A7B1-1BBEFE5E96F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86" r="50935"/>
          <a:stretch/>
        </p:blipFill>
        <p:spPr bwMode="auto">
          <a:xfrm>
            <a:off x="5779006" y="133047"/>
            <a:ext cx="3802315" cy="64752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42607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7ED1A6-0A1D-40F4-91BF-72141701DD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6785" y="855260"/>
            <a:ext cx="10904015" cy="6387152"/>
          </a:xfrm>
        </p:spPr>
        <p:txBody>
          <a:bodyPr>
            <a:normAutofit/>
          </a:bodyPr>
          <a:lstStyle/>
          <a:p>
            <a:r>
              <a:rPr lang="en-US" sz="2000" b="1" i="1" dirty="0"/>
              <a:t>Serving size </a:t>
            </a:r>
            <a:r>
              <a:rPr lang="en-US" sz="2000" dirty="0"/>
              <a:t>standardizes food portions and allows consumers to compare foods through similar units of measure.</a:t>
            </a:r>
          </a:p>
          <a:p>
            <a:pPr lvl="1"/>
            <a:r>
              <a:rPr lang="en-US" sz="1600" dirty="0"/>
              <a:t>The size of servings in the packaging influences the number of </a:t>
            </a:r>
            <a:r>
              <a:rPr lang="en-US" sz="1600" b="1" i="1" dirty="0"/>
              <a:t>calories </a:t>
            </a:r>
            <a:r>
              <a:rPr lang="en-US" sz="1600" dirty="0"/>
              <a:t>in the food. Pay close attention to </a:t>
            </a:r>
            <a:r>
              <a:rPr lang="en-US" sz="1600" b="1" i="1" dirty="0"/>
              <a:t>serving size </a:t>
            </a:r>
            <a:r>
              <a:rPr lang="en-US" sz="1600" dirty="0"/>
              <a:t>because you may accidentally consume too many </a:t>
            </a:r>
            <a:r>
              <a:rPr lang="en-US" sz="1600" b="1" i="1" dirty="0"/>
              <a:t>calories </a:t>
            </a:r>
            <a:r>
              <a:rPr lang="en-US" sz="1600" dirty="0"/>
              <a:t>by consuming multiple servings.</a:t>
            </a:r>
          </a:p>
          <a:p>
            <a:pPr marL="0" indent="0">
              <a:buNone/>
            </a:pPr>
            <a:endParaRPr lang="en-US" sz="2000" dirty="0"/>
          </a:p>
          <a:p>
            <a:r>
              <a:rPr lang="en-US" sz="2000" b="1" i="1" dirty="0"/>
              <a:t>Calories </a:t>
            </a:r>
            <a:r>
              <a:rPr lang="en-US" sz="2000" dirty="0"/>
              <a:t>(and </a:t>
            </a:r>
            <a:r>
              <a:rPr lang="en-US" sz="2000" b="1" i="1" dirty="0"/>
              <a:t>Calories </a:t>
            </a:r>
            <a:r>
              <a:rPr lang="en-US" sz="2000" dirty="0"/>
              <a:t>from fat) are a measure of energy in each serving of the packaged food.</a:t>
            </a:r>
          </a:p>
          <a:p>
            <a:r>
              <a:rPr lang="en-US" sz="2000" b="1" i="1" dirty="0"/>
              <a:t>Calories </a:t>
            </a:r>
            <a:r>
              <a:rPr lang="en-US" sz="2000" dirty="0"/>
              <a:t>from fat are added to detail how many of the total </a:t>
            </a:r>
            <a:r>
              <a:rPr lang="en-US" sz="2000" b="1" i="1" dirty="0"/>
              <a:t>calories </a:t>
            </a:r>
            <a:r>
              <a:rPr lang="en-US" sz="2000" dirty="0"/>
              <a:t>are derived from fat.</a:t>
            </a:r>
          </a:p>
          <a:p>
            <a:pPr lvl="1"/>
            <a:r>
              <a:rPr lang="en-US" sz="1600" dirty="0"/>
              <a:t>Many Americans consume too many </a:t>
            </a:r>
            <a:r>
              <a:rPr lang="en-US" sz="1600" b="1" i="1" dirty="0"/>
              <a:t>calories</a:t>
            </a:r>
            <a:r>
              <a:rPr lang="en-US" sz="1600" i="1" dirty="0"/>
              <a:t>,</a:t>
            </a:r>
            <a:r>
              <a:rPr lang="en-US" sz="1600" b="1" i="1" dirty="0"/>
              <a:t> </a:t>
            </a:r>
            <a:r>
              <a:rPr lang="en-US" sz="1600" dirty="0"/>
              <a:t>and this portion of the label helps consumers manage their caloric intake.</a:t>
            </a:r>
          </a:p>
          <a:p>
            <a:pPr lvl="1"/>
            <a:r>
              <a:rPr lang="en-US" sz="1600" dirty="0"/>
              <a:t>General Calorie Guide: 40 </a:t>
            </a:r>
            <a:r>
              <a:rPr lang="en-US" sz="1600" b="1" i="1" dirty="0"/>
              <a:t>calories </a:t>
            </a:r>
            <a:r>
              <a:rPr lang="en-US" sz="1600" dirty="0"/>
              <a:t>is low, 100 </a:t>
            </a:r>
            <a:r>
              <a:rPr lang="en-US" sz="1600" b="1" i="1" dirty="0"/>
              <a:t>calories </a:t>
            </a:r>
            <a:r>
              <a:rPr lang="en-US" sz="1600" dirty="0"/>
              <a:t>is moderate and 400+ </a:t>
            </a:r>
            <a:r>
              <a:rPr lang="en-US" sz="1600" b="1" i="1" dirty="0"/>
              <a:t>calories </a:t>
            </a:r>
            <a:r>
              <a:rPr lang="en-US" sz="1600" dirty="0"/>
              <a:t>is high.</a:t>
            </a:r>
          </a:p>
          <a:p>
            <a:pPr lvl="1"/>
            <a:r>
              <a:rPr lang="en-US" sz="1600" dirty="0"/>
              <a:t>Typically based on a 2,000 calorie/day diet</a:t>
            </a:r>
          </a:p>
        </p:txBody>
      </p:sp>
    </p:spTree>
    <p:extLst>
      <p:ext uri="{BB962C8B-B14F-4D97-AF65-F5344CB8AC3E}">
        <p14:creationId xmlns:p14="http://schemas.microsoft.com/office/powerpoint/2010/main" val="22813420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171054-6B23-40FD-824A-B61DF22B55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9009" y="770992"/>
            <a:ext cx="10783559" cy="5705061"/>
          </a:xfrm>
        </p:spPr>
        <p:txBody>
          <a:bodyPr>
            <a:normAutofit lnSpcReduction="10000"/>
          </a:bodyPr>
          <a:lstStyle/>
          <a:p>
            <a:r>
              <a:rPr lang="en-US" sz="2000" b="1" dirty="0"/>
              <a:t>Total Fat </a:t>
            </a:r>
            <a:r>
              <a:rPr lang="en-US" sz="2000" dirty="0"/>
              <a:t>indicates how many grams of fat are in 1 serving of the item.</a:t>
            </a:r>
          </a:p>
          <a:p>
            <a:endParaRPr lang="en-US" sz="2000" dirty="0"/>
          </a:p>
          <a:p>
            <a:r>
              <a:rPr lang="en-US" sz="2000" b="1" dirty="0"/>
              <a:t>Cholesterol</a:t>
            </a:r>
            <a:r>
              <a:rPr lang="en-US" sz="2000" dirty="0"/>
              <a:t> indicates how much cholesterol can be found in 1 serving of the food item. </a:t>
            </a:r>
          </a:p>
          <a:p>
            <a:pPr lvl="1"/>
            <a:r>
              <a:rPr lang="en-US" sz="1600" dirty="0"/>
              <a:t>The body naturally makes cholesterol; therefore, humans do not need to consume additional amounts to meet dietary needs.  (It is produced primarily by the liver.) </a:t>
            </a:r>
          </a:p>
          <a:p>
            <a:endParaRPr lang="en-US" sz="2000" dirty="0"/>
          </a:p>
          <a:p>
            <a:r>
              <a:rPr lang="en-US" sz="2000" b="1" dirty="0"/>
              <a:t>Sodium</a:t>
            </a:r>
            <a:r>
              <a:rPr lang="en-US" sz="2000" dirty="0"/>
              <a:t> indicates how much salt is in 1 serving of the food item.  </a:t>
            </a:r>
          </a:p>
          <a:p>
            <a:endParaRPr lang="en-US" sz="2000" dirty="0"/>
          </a:p>
          <a:p>
            <a:r>
              <a:rPr lang="en-US" sz="2000" b="1" dirty="0"/>
              <a:t>Total Carbohydrates </a:t>
            </a:r>
            <a:r>
              <a:rPr lang="en-US" sz="2000" dirty="0"/>
              <a:t>indicates how much sugar, starch and fiber are in 1 serving of a food item. The amount of carbohydrates we consume can impact blood sugar in the body. Pasta products, sugary cereals, chips and baked products are high in carbohydrates. </a:t>
            </a:r>
          </a:p>
          <a:p>
            <a:endParaRPr lang="en-US" sz="2000" dirty="0"/>
          </a:p>
          <a:p>
            <a:r>
              <a:rPr lang="en-US" sz="2000" b="1" dirty="0"/>
              <a:t>Protein </a:t>
            </a:r>
            <a:r>
              <a:rPr lang="en-US" sz="2000" dirty="0"/>
              <a:t>indicates the amount of protein in a 100-gram sample of food. Protein grams are measured on the total essential amino acid content and other tests involving bioavailability. 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4958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FFA">
      <a:dk1>
        <a:sysClr val="windowText" lastClr="000000"/>
      </a:dk1>
      <a:lt1>
        <a:sysClr val="window" lastClr="FFFFFF"/>
      </a:lt1>
      <a:dk2>
        <a:srgbClr val="011E41"/>
      </a:dk2>
      <a:lt2>
        <a:srgbClr val="F2DAB2"/>
      </a:lt2>
      <a:accent1>
        <a:srgbClr val="004A98"/>
      </a:accent1>
      <a:accent2>
        <a:srgbClr val="ED7D31"/>
      </a:accent2>
      <a:accent3>
        <a:srgbClr val="F5B335"/>
      </a:accent3>
      <a:accent4>
        <a:srgbClr val="E1251B"/>
      </a:accent4>
      <a:accent5>
        <a:srgbClr val="00ACE5"/>
      </a:accent5>
      <a:accent6>
        <a:srgbClr val="51A99B"/>
      </a:accent6>
      <a:hlink>
        <a:srgbClr val="0563C1"/>
      </a:hlink>
      <a:folHlink>
        <a:srgbClr val="954F72"/>
      </a:folHlink>
    </a:clrScheme>
    <a:fontScheme name="FFA">
      <a:majorFont>
        <a:latin typeface="Anton"/>
        <a:ea typeface=""/>
        <a:cs typeface=""/>
      </a:majorFont>
      <a:minorFont>
        <a:latin typeface="Montserra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l">
          <a:defRPr dirty="0" smtClean="0">
            <a:solidFill>
              <a:schemeClr val="tx2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FFA Formal.potx" id="{B6AF4D2D-1297-4102-AFCC-1815334087A9}" vid="{0588A820-DFA9-49F7-9DA4-50149E13CFA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FFA Formal (9)</Template>
  <TotalTime>6</TotalTime>
  <Words>396</Words>
  <Application>Microsoft Office PowerPoint</Application>
  <PresentationFormat>Widescreen</PresentationFormat>
  <Paragraphs>39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Anton</vt:lpstr>
      <vt:lpstr>Arial</vt:lpstr>
      <vt:lpstr>Calibri</vt:lpstr>
      <vt:lpstr>Montserrat</vt:lpstr>
      <vt:lpstr>Office Theme</vt:lpstr>
      <vt:lpstr>It’s All in a Label</vt:lpstr>
      <vt:lpstr>Interpreting a Food Label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“Its All in a label”</dc:title>
  <dc:creator>McGrady, Megan</dc:creator>
  <cp:lastModifiedBy>Haley Hampton</cp:lastModifiedBy>
  <cp:revision>3</cp:revision>
  <dcterms:created xsi:type="dcterms:W3CDTF">2022-06-21T16:16:05Z</dcterms:created>
  <dcterms:modified xsi:type="dcterms:W3CDTF">2022-08-02T08:19:15Z</dcterms:modified>
</cp:coreProperties>
</file>