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1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000000"/>
          </p15:clr>
        </p15:guide>
        <p15:guide id="2" pos="2208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428" y="68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688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1925" y="0"/>
            <a:ext cx="303688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675"/>
            <a:ext cx="303688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88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9803cde13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9803cde13d_0_0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9803cde13d_0_0:notes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900" cy="465000"/>
          </a:xfrm>
          <a:prstGeom prst="rect">
            <a:avLst/>
          </a:prstGeom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9803cde13d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9803cde13d_0_27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9803cde13d_0_27:notes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900" cy="465000"/>
          </a:xfrm>
          <a:prstGeom prst="rect">
            <a:avLst/>
          </a:prstGeom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9803cde13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9803cde13d_0_15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9803cde13d_0_15:notes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900" cy="465000"/>
          </a:xfrm>
          <a:prstGeom prst="rect">
            <a:avLst/>
          </a:prstGeom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9803cde13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9803cde13d_0_38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9803cde13d_0_38:notes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900" cy="465000"/>
          </a:xfrm>
          <a:prstGeom prst="rect">
            <a:avLst/>
          </a:prstGeom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9803cde13d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9803cde13d_0_44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9803cde13d_0_44:notes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900" cy="465000"/>
          </a:xfrm>
          <a:prstGeom prst="rect">
            <a:avLst/>
          </a:prstGeom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9803cde13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9803cde13d_0_54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9803cde13d_0_54:notes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900" cy="465000"/>
          </a:xfrm>
          <a:prstGeom prst="rect">
            <a:avLst/>
          </a:prstGeom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685800" y="1914049"/>
            <a:ext cx="7772400" cy="861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371600" y="2907827"/>
            <a:ext cx="6400800" cy="610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56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  <a:defRPr sz="2800" b="0" i="0" u="none" strike="noStrike" cap="none">
                <a:solidFill>
                  <a:srgbClr val="DA291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2"/>
          </p:nvPr>
        </p:nvSpPr>
        <p:spPr>
          <a:xfrm>
            <a:off x="457200" y="3753556"/>
            <a:ext cx="8229600" cy="237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–"/>
              <a:defRPr sz="2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4" name="Google Shape;24;p3" descr="NationalFFA_Emblem_R_3C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7658" y="-107925"/>
            <a:ext cx="1523127" cy="182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57200" y="2032000"/>
            <a:ext cx="8229600" cy="4094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Verdana"/>
              <a:buChar char="•"/>
              <a:defRPr sz="3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–"/>
              <a:defRPr sz="2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" name="Google Shape;31;p4" descr="NationalFFA_Emblem_R_3C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7658" y="-107925"/>
            <a:ext cx="1523127" cy="182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457200" y="2013185"/>
            <a:ext cx="4038600" cy="4112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–"/>
              <a:defRPr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4648200" y="2003778"/>
            <a:ext cx="4038600" cy="412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–"/>
              <a:defRPr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9" name="Google Shape;39;p5" descr="NationalFFA_Emblem_R_3C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7658" y="-107925"/>
            <a:ext cx="1523127" cy="182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457200" y="1742067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spcBef>
                <a:spcPts val="360"/>
              </a:spcBef>
              <a:spcAft>
                <a:spcPts val="0"/>
              </a:spcAft>
              <a:buClr>
                <a:srgbClr val="DA291C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DA291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2"/>
          </p:nvPr>
        </p:nvSpPr>
        <p:spPr>
          <a:xfrm>
            <a:off x="457200" y="2577629"/>
            <a:ext cx="4040188" cy="3548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Char char="–"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3"/>
          </p:nvPr>
        </p:nvSpPr>
        <p:spPr>
          <a:xfrm>
            <a:off x="4645025" y="1742067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spcBef>
                <a:spcPts val="360"/>
              </a:spcBef>
              <a:spcAft>
                <a:spcPts val="0"/>
              </a:spcAft>
              <a:buClr>
                <a:srgbClr val="DA291C"/>
              </a:buClr>
              <a:buSzPts val="1800"/>
              <a:buFont typeface="Verdana"/>
              <a:buNone/>
              <a:defRPr sz="1800" b="0" i="0" u="none" strike="noStrike" cap="none">
                <a:solidFill>
                  <a:srgbClr val="DA291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4"/>
          </p:nvPr>
        </p:nvSpPr>
        <p:spPr>
          <a:xfrm>
            <a:off x="4645025" y="2577629"/>
            <a:ext cx="4041775" cy="3548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Char char="–"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Char char="»"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49" name="Google Shape;49;p6" descr="NationalFFA_Emblem_R_3C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7658" y="-107925"/>
            <a:ext cx="1523127" cy="182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5" name="Google Shape;55;p7" descr="NationalFFA_Emblem_R_3C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7658" y="-107925"/>
            <a:ext cx="1523127" cy="182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57200" y="1683926"/>
            <a:ext cx="3008313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1"/>
          </p:nvPr>
        </p:nvSpPr>
        <p:spPr>
          <a:xfrm>
            <a:off x="3575050" y="790222"/>
            <a:ext cx="5111750" cy="5335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Verdana"/>
              <a:buChar char="•"/>
              <a:defRPr sz="3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–"/>
              <a:defRPr sz="2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2"/>
          </p:nvPr>
        </p:nvSpPr>
        <p:spPr>
          <a:xfrm>
            <a:off x="457200" y="2587037"/>
            <a:ext cx="3008313" cy="353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  <a:defRPr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3" name="Google Shape;63;p8" descr="NationalFFA_Emblem_R_3C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7658" y="-107925"/>
            <a:ext cx="1523127" cy="182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>
            <a:spLocks noGrp="1"/>
          </p:cNvSpPr>
          <p:nvPr>
            <p:ph type="title"/>
          </p:nvPr>
        </p:nvSpPr>
        <p:spPr>
          <a:xfrm>
            <a:off x="1792288" y="4835410"/>
            <a:ext cx="5486400" cy="437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DA291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  <a:defRPr sz="1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sldNum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1" name="Google Shape;71;p9" descr="NationalFFA_Emblem_R_3C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7658" y="-107925"/>
            <a:ext cx="1523127" cy="182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1092" y="6583540"/>
            <a:ext cx="9149773" cy="274460"/>
          </a:xfrm>
          <a:prstGeom prst="rect">
            <a:avLst/>
          </a:prstGeom>
          <a:solidFill>
            <a:srgbClr val="004C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0" y="6346749"/>
            <a:ext cx="9150866" cy="248227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0" y="0"/>
            <a:ext cx="9150865" cy="460296"/>
          </a:xfrm>
          <a:prstGeom prst="rect">
            <a:avLst/>
          </a:prstGeom>
          <a:solidFill>
            <a:srgbClr val="004C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4C9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acob.ball@fayette.kyschools.u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y.pblworks.org/resource/blog/managing_projects#:~:text=Entry%20events%20might%20be%20a,and%20minds%20of%20your%20students.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gexplorer.com/virtual-field-tri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s://agexplorer.ffa.org/virtual-field-trip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jacob.ball@fayette.kyschools.u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>
            <a:spLocks noGrp="1"/>
          </p:cNvSpPr>
          <p:nvPr>
            <p:ph type="subTitle" idx="1"/>
          </p:nvPr>
        </p:nvSpPr>
        <p:spPr>
          <a:xfrm>
            <a:off x="169000" y="1538650"/>
            <a:ext cx="8809200" cy="61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r>
              <a:rPr lang="en-US"/>
              <a:t>Infusing Ag Business professionals into your program to enhance program planning and instruction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endParaRPr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body" idx="2"/>
          </p:nvPr>
        </p:nvSpPr>
        <p:spPr>
          <a:xfrm>
            <a:off x="1079400" y="3165000"/>
            <a:ext cx="6985200" cy="2372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/>
              <a:t>Jacob Ball, National FFA Teacher Ambassador</a:t>
            </a:r>
            <a:endParaRPr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/>
              <a:t>Carter G. Woodson Academy</a:t>
            </a:r>
            <a:endParaRPr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/>
              <a:t>Lexington, KY </a:t>
            </a:r>
            <a:endParaRPr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jacob.ball@fayette.kyschools.us</a:t>
            </a:r>
            <a:r>
              <a:rPr lang="en-US"/>
              <a:t> </a:t>
            </a:r>
            <a:endParaRPr/>
          </a:p>
        </p:txBody>
      </p:sp>
      <p:sp>
        <p:nvSpPr>
          <p:cNvPr id="79" name="Google Shape;79;p10"/>
          <p:cNvSpPr txBox="1"/>
          <p:nvPr/>
        </p:nvSpPr>
        <p:spPr>
          <a:xfrm>
            <a:off x="2067197" y="493593"/>
            <a:ext cx="6600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rPr>
              <a:t>National FFA Organization</a:t>
            </a:r>
            <a:endParaRPr sz="3600" b="1">
              <a:solidFill>
                <a:srgbClr val="004C97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80" name="Google Shape;80;p10"/>
          <p:cNvCxnSpPr/>
          <p:nvPr/>
        </p:nvCxnSpPr>
        <p:spPr>
          <a:xfrm>
            <a:off x="2165581" y="1195341"/>
            <a:ext cx="6121500" cy="0"/>
          </a:xfrm>
          <a:prstGeom prst="straightConnector1">
            <a:avLst/>
          </a:prstGeom>
          <a:noFill/>
          <a:ln w="12700" cap="flat" cmpd="sng">
            <a:solidFill>
              <a:srgbClr val="DA291C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Topics to be covered:</a:t>
            </a:r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1"/>
          </p:nvPr>
        </p:nvSpPr>
        <p:spPr>
          <a:xfrm>
            <a:off x="457200" y="2032000"/>
            <a:ext cx="8229600" cy="4094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Advisory Committee</a:t>
            </a:r>
            <a:endParaRPr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Guest Speakers or Guest Teachers</a:t>
            </a:r>
            <a:endParaRPr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Project-Based Learning Entry Events and Life Skills Education</a:t>
            </a:r>
            <a:endParaRPr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Virtual Options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>
            <a:spLocks noGrp="1"/>
          </p:cNvSpPr>
          <p:nvPr>
            <p:ph type="body" idx="1"/>
          </p:nvPr>
        </p:nvSpPr>
        <p:spPr>
          <a:xfrm>
            <a:off x="457200" y="1672100"/>
            <a:ext cx="4038600" cy="4463400"/>
          </a:xfrm>
          <a:prstGeom prst="rect">
            <a:avLst/>
          </a:prstGeom>
          <a:noFill/>
          <a:ln w="38100" cap="flat" cmpd="sng">
            <a:solidFill>
              <a:srgbClr val="DA29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16510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None/>
            </a:pPr>
            <a:r>
              <a:rPr lang="en-US" sz="2100" u="sng"/>
              <a:t>Questions to Ask</a:t>
            </a:r>
            <a:endParaRPr sz="2100" u="sng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-US" sz="2100"/>
              <a:t>Who is on my advisory committee?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-US" sz="2100"/>
              <a:t>Do members reflect the local industry including the agribusiness sector? 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-US" sz="2100"/>
              <a:t>How is my advisory committee helping my students and me? 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-US" sz="2100"/>
              <a:t>Am I truly using these University and Industry experts to their fullest potential? </a:t>
            </a:r>
            <a:endParaRPr sz="2100"/>
          </a:p>
        </p:txBody>
      </p:sp>
      <p:sp>
        <p:nvSpPr>
          <p:cNvPr id="92" name="Google Shape;92;p12"/>
          <p:cNvSpPr txBox="1">
            <a:spLocks noGrp="1"/>
          </p:cNvSpPr>
          <p:nvPr>
            <p:ph type="body" idx="2"/>
          </p:nvPr>
        </p:nvSpPr>
        <p:spPr>
          <a:xfrm>
            <a:off x="4636075" y="1672025"/>
            <a:ext cx="4038600" cy="4463400"/>
          </a:xfrm>
          <a:prstGeom prst="rect">
            <a:avLst/>
          </a:prstGeom>
          <a:noFill/>
          <a:ln w="38100" cap="flat" cmpd="sng">
            <a:solidFill>
              <a:srgbClr val="DA29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16510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None/>
            </a:pPr>
            <a:r>
              <a:rPr lang="en-US" sz="2100" u="sng"/>
              <a:t>Suggestions</a:t>
            </a:r>
            <a:endParaRPr sz="2100" u="sng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-US" sz="2100"/>
              <a:t>Invite new members! Sometimes getting new perspective on a program is great for growth! 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-US" sz="2100"/>
              <a:t>Reach out to non-traditional industry reps that are embedded in ag sector (banking, marketing, law, HR, etc.)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-US" sz="2100"/>
              <a:t>Add members with a purpose! </a:t>
            </a:r>
            <a:endParaRPr sz="2100"/>
          </a:p>
        </p:txBody>
      </p:sp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Advisory Committee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Guest Speakers and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Guest Teachers! </a:t>
            </a:r>
            <a:endParaRPr/>
          </a:p>
        </p:txBody>
      </p:sp>
      <p:sp>
        <p:nvSpPr>
          <p:cNvPr id="100" name="Google Shape;100;p13"/>
          <p:cNvSpPr txBox="1"/>
          <p:nvPr/>
        </p:nvSpPr>
        <p:spPr>
          <a:xfrm>
            <a:off x="436200" y="2071950"/>
            <a:ext cx="8409000" cy="3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Verdana"/>
              <a:buAutoNum type="arabicParenR"/>
            </a:pPr>
            <a:r>
              <a:rPr lang="en-US" sz="2400">
                <a:latin typeface="Verdana"/>
                <a:ea typeface="Verdana"/>
                <a:cs typeface="Verdana"/>
                <a:sym typeface="Verdana"/>
              </a:rPr>
              <a:t>Utilize agribusiness industry reps and advisory committee members to engage students in learning. 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Verdana"/>
              <a:buAutoNum type="arabicParenR"/>
            </a:pPr>
            <a:r>
              <a:rPr lang="en-US" sz="2400">
                <a:latin typeface="Verdana"/>
                <a:ea typeface="Verdana"/>
                <a:cs typeface="Verdana"/>
                <a:sym typeface="Verdana"/>
              </a:rPr>
              <a:t>Establishes strong connections between local industry and students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Verdana"/>
              <a:buAutoNum type="arabicParenR"/>
            </a:pPr>
            <a:r>
              <a:rPr lang="en-US" sz="2400">
                <a:latin typeface="Verdana"/>
                <a:ea typeface="Verdana"/>
                <a:cs typeface="Verdana"/>
                <a:sym typeface="Verdana"/>
              </a:rPr>
              <a:t>May lead to co-op/internship placements or job opportunities in the future.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Verdana"/>
              <a:buAutoNum type="arabicParenR"/>
            </a:pPr>
            <a:r>
              <a:rPr lang="en-US" sz="2400">
                <a:latin typeface="Verdana"/>
                <a:ea typeface="Verdana"/>
                <a:cs typeface="Verdana"/>
                <a:sym typeface="Verdana"/>
              </a:rPr>
              <a:t>Opens lines of communication. 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Verdana"/>
              <a:buAutoNum type="arabicParenR"/>
            </a:pPr>
            <a:r>
              <a:rPr lang="en-US" sz="2400">
                <a:latin typeface="Verdana"/>
                <a:ea typeface="Verdana"/>
                <a:cs typeface="Verdana"/>
                <a:sym typeface="Verdana"/>
              </a:rPr>
              <a:t>Promotes your program to local community and school administration. </a:t>
            </a:r>
            <a:endParaRPr sz="2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Guest Speakers and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Guest Teachers! </a:t>
            </a:r>
            <a:endParaRPr/>
          </a:p>
        </p:txBody>
      </p:sp>
      <p:pic>
        <p:nvPicPr>
          <p:cNvPr id="107" name="Google Shape;107;p14"/>
          <p:cNvPicPr preferRelativeResize="0"/>
          <p:nvPr/>
        </p:nvPicPr>
        <p:blipFill rotWithShape="1">
          <a:blip r:embed="rId3">
            <a:alphaModFix/>
          </a:blip>
          <a:srcRect l="17069" t="15478" r="28549" b="35800"/>
          <a:stretch/>
        </p:blipFill>
        <p:spPr>
          <a:xfrm>
            <a:off x="3024838" y="1853775"/>
            <a:ext cx="2724524" cy="1829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/>
          <p:cNvPicPr preferRelativeResize="0"/>
          <p:nvPr/>
        </p:nvPicPr>
        <p:blipFill rotWithShape="1">
          <a:blip r:embed="rId4">
            <a:alphaModFix/>
          </a:blip>
          <a:srcRect l="20856" t="1238" r="2691" b="35249"/>
          <a:stretch/>
        </p:blipFill>
        <p:spPr>
          <a:xfrm>
            <a:off x="5997900" y="1883174"/>
            <a:ext cx="2844249" cy="177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/>
          <p:cNvPicPr preferRelativeResize="0"/>
          <p:nvPr/>
        </p:nvPicPr>
        <p:blipFill rotWithShape="1">
          <a:blip r:embed="rId5">
            <a:alphaModFix/>
          </a:blip>
          <a:srcRect t="17102" b="12226"/>
          <a:stretch/>
        </p:blipFill>
        <p:spPr>
          <a:xfrm>
            <a:off x="147325" y="3913675"/>
            <a:ext cx="4348199" cy="230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6025" y="1883163"/>
            <a:ext cx="2570283" cy="192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/>
          <p:cNvPicPr preferRelativeResize="0"/>
          <p:nvPr/>
        </p:nvPicPr>
        <p:blipFill rotWithShape="1">
          <a:blip r:embed="rId7">
            <a:alphaModFix/>
          </a:blip>
          <a:srcRect t="18373" b="10960"/>
          <a:stretch/>
        </p:blipFill>
        <p:spPr>
          <a:xfrm>
            <a:off x="4675700" y="3985300"/>
            <a:ext cx="4348199" cy="2303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>
            <a:spLocks noGrp="1"/>
          </p:cNvSpPr>
          <p:nvPr>
            <p:ph type="title"/>
          </p:nvPr>
        </p:nvSpPr>
        <p:spPr>
          <a:xfrm>
            <a:off x="1647850" y="607175"/>
            <a:ext cx="7496100" cy="94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/>
              <a:t>Project-Based Learning Entry Events and Life Skills Education</a:t>
            </a:r>
            <a:endParaRPr sz="3400"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1"/>
          </p:nvPr>
        </p:nvSpPr>
        <p:spPr>
          <a:xfrm>
            <a:off x="457200" y="2032000"/>
            <a:ext cx="8229600" cy="409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0050" algn="l" rtl="0">
              <a:spcBef>
                <a:spcPts val="640"/>
              </a:spcBef>
              <a:spcAft>
                <a:spcPts val="0"/>
              </a:spcAft>
              <a:buSzPts val="2700"/>
              <a:buAutoNum type="arabicParenR"/>
            </a:pPr>
            <a:r>
              <a:rPr lang="en-US" sz="2700" u="sng">
                <a:solidFill>
                  <a:schemeClr val="hlink"/>
                </a:solidFill>
                <a:hlinkClick r:id="rId3"/>
              </a:rPr>
              <a:t>PBL Entry Event</a:t>
            </a:r>
            <a:r>
              <a:rPr lang="en-US" sz="2700"/>
              <a:t>: Have a local agribusiness professional introduce upcoming unit or project to solve a problem for them. Could be a letter, video, zoom, visit, etc. </a:t>
            </a:r>
            <a:endParaRPr sz="270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AutoNum type="arabicParenR"/>
            </a:pPr>
            <a:r>
              <a:rPr lang="en-US" sz="2700"/>
              <a:t>Financial/Life Skills Education: Bring in business owners, lenders, accountants, etc to provide financial skills. </a:t>
            </a:r>
            <a:endParaRPr sz="270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AutoNum type="arabicParenR"/>
            </a:pPr>
            <a:r>
              <a:rPr lang="en-US" sz="2700"/>
              <a:t>Can also serve as great FFA events under Personal Growth or Career Success Division</a:t>
            </a:r>
            <a:endParaRPr sz="2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>
            <a:spLocks noGrp="1"/>
          </p:cNvSpPr>
          <p:nvPr>
            <p:ph type="body" idx="1"/>
          </p:nvPr>
        </p:nvSpPr>
        <p:spPr>
          <a:xfrm>
            <a:off x="413900" y="1792100"/>
            <a:ext cx="8017800" cy="4113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400" dirty="0"/>
              <a:t>We are now all experts at video chats, why not use that to your benefit (even when in-person instruction has resumed)?!</a:t>
            </a:r>
            <a:endParaRPr sz="2400" dirty="0"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400" dirty="0"/>
              <a:t>Zoom in speakers from across the country,</a:t>
            </a:r>
            <a:r>
              <a:rPr lang="en-US" sz="2400" u="sng" dirty="0">
                <a:solidFill>
                  <a:schemeClr val="hlink"/>
                </a:solidFill>
                <a:hlinkClick r:id="rId3"/>
              </a:rPr>
              <a:t> </a:t>
            </a:r>
            <a:r>
              <a:rPr lang="en-US" sz="2400" u="sng" dirty="0" err="1">
                <a:solidFill>
                  <a:schemeClr val="hlink"/>
                </a:solidFill>
                <a:hlinkClick r:id="rId4"/>
              </a:rPr>
              <a:t>AgExplorer</a:t>
            </a:r>
            <a:r>
              <a:rPr lang="en-US" sz="2400" u="sng" dirty="0">
                <a:solidFill>
                  <a:schemeClr val="hlink"/>
                </a:solidFill>
                <a:hlinkClick r:id="rId4"/>
              </a:rPr>
              <a:t> Virtual Field Trips</a:t>
            </a:r>
            <a:r>
              <a:rPr lang="en-US" sz="2400" dirty="0"/>
              <a:t>, partner with local businesses, ask for students to be included on public board meetings, etc. </a:t>
            </a:r>
            <a:endParaRPr sz="2400" dirty="0"/>
          </a:p>
        </p:txBody>
      </p:sp>
      <p:sp>
        <p:nvSpPr>
          <p:cNvPr id="125" name="Google Shape;125;p16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Virtual Options! </a:t>
            </a:r>
            <a:endParaRPr/>
          </a:p>
        </p:txBody>
      </p:sp>
      <p:pic>
        <p:nvPicPr>
          <p:cNvPr id="126" name="Google Shape;12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4850" y="4643688"/>
            <a:ext cx="3628700" cy="221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58600" y="5002849"/>
            <a:ext cx="3339975" cy="124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 or other suggestions?</a:t>
            </a:r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xfrm>
            <a:off x="1079400" y="3165000"/>
            <a:ext cx="6985200" cy="2372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Jacob Ball, National FFA Teacher Ambassador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Carter G. Woodson Academy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Lexington, KY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jacob.ball@fayette.kyschools.us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fapp">
  <a:themeElements>
    <a:clrScheme name="ffa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</Words>
  <Application>Microsoft Office PowerPoint</Application>
  <PresentationFormat>On-screen Show (4:3)</PresentationFormat>
  <Paragraphs>49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Georgia</vt:lpstr>
      <vt:lpstr>Verdana</vt:lpstr>
      <vt:lpstr>ffapp</vt:lpstr>
      <vt:lpstr>PowerPoint Presentation</vt:lpstr>
      <vt:lpstr>Topics to be covered:</vt:lpstr>
      <vt:lpstr>Advisory Committee</vt:lpstr>
      <vt:lpstr>Guest Speakers and  Guest Teachers! </vt:lpstr>
      <vt:lpstr>Guest Speakers and  Guest Teachers! </vt:lpstr>
      <vt:lpstr>Project-Based Learning Entry Events and Life Skills Education</vt:lpstr>
      <vt:lpstr>Virtual Options! </vt:lpstr>
      <vt:lpstr>Questions or other suggestions?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Weinrich, Ashli</cp:lastModifiedBy>
  <cp:revision>1</cp:revision>
  <dcterms:modified xsi:type="dcterms:W3CDTF">2021-04-07T11:31:54Z</dcterms:modified>
</cp:coreProperties>
</file>