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257" r:id="rId3"/>
    <p:sldId id="258" r:id="rId4"/>
    <p:sldId id="267" r:id="rId5"/>
    <p:sldId id="281" r:id="rId6"/>
    <p:sldId id="260" r:id="rId7"/>
    <p:sldId id="261" r:id="rId8"/>
    <p:sldId id="282" r:id="rId9"/>
    <p:sldId id="262" r:id="rId10"/>
    <p:sldId id="263" r:id="rId11"/>
    <p:sldId id="264" r:id="rId12"/>
    <p:sldId id="265" r:id="rId13"/>
    <p:sldId id="279" r:id="rId14"/>
    <p:sldId id="280" r:id="rId15"/>
    <p:sldId id="266" r:id="rId16"/>
    <p:sldId id="268" r:id="rId17"/>
    <p:sldId id="277" r:id="rId18"/>
    <p:sldId id="269" r:id="rId19"/>
    <p:sldId id="283" r:id="rId20"/>
    <p:sldId id="275" r:id="rId21"/>
    <p:sldId id="284" r:id="rId22"/>
    <p:sldId id="276" r:id="rId23"/>
    <p:sldId id="271" r:id="rId24"/>
    <p:sldId id="272" r:id="rId25"/>
    <p:sldId id="273" r:id="rId26"/>
    <p:sldId id="27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82ED13-F4AE-C058-B566-56CF0A2CDD6F}" name="Haley Hampton" initials="HH" userId="966a6187ca7a000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9" autoAdjust="0"/>
    <p:restoredTop sz="94660"/>
  </p:normalViewPr>
  <p:slideViewPr>
    <p:cSldViewPr snapToGrid="0" showGuides="1">
      <p:cViewPr varScale="1">
        <p:scale>
          <a:sx n="59" d="100"/>
          <a:sy n="59" d="100"/>
        </p:scale>
        <p:origin x="60" y="132"/>
      </p:cViewPr>
      <p:guideLst>
        <p:guide orient="horz" pos="2160"/>
        <p:guide pos="3840"/>
      </p:guideLst>
    </p:cSldViewPr>
  </p:slideViewPr>
  <p:notesTextViewPr>
    <p:cViewPr>
      <p:scale>
        <a:sx n="1" d="1"/>
        <a:sy n="1" d="1"/>
      </p:scale>
      <p:origin x="0" y="0"/>
    </p:cViewPr>
  </p:notesTextViewPr>
  <p:notesViewPr>
    <p:cSldViewPr snapToGrid="0" showGuides="1">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CE3A53-9945-49B5-9F17-FDCA6A2BD11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BC7303B-8676-4A60-96F8-8FA10E6DAD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5C4E57-C029-41FA-9628-A6C83FE020A1}" type="datetimeFigureOut">
              <a:rPr lang="en-GB" smtClean="0"/>
              <a:t>02/08/2022</a:t>
            </a:fld>
            <a:endParaRPr lang="en-GB"/>
          </a:p>
        </p:txBody>
      </p:sp>
      <p:sp>
        <p:nvSpPr>
          <p:cNvPr id="4" name="Footer Placeholder 3">
            <a:extLst>
              <a:ext uri="{FF2B5EF4-FFF2-40B4-BE49-F238E27FC236}">
                <a16:creationId xmlns:a16="http://schemas.microsoft.com/office/drawing/2014/main" id="{23D3D82B-DD97-4DD4-B5A4-D9AE064683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21CBC15-BCC4-4E91-BACF-932EBEE502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954EA0-CD7C-49B4-84EC-46F022CFEADB}" type="slidenum">
              <a:rPr lang="en-GB" smtClean="0"/>
              <a:t>‹#›</a:t>
            </a:fld>
            <a:endParaRPr lang="en-GB"/>
          </a:p>
        </p:txBody>
      </p:sp>
    </p:spTree>
    <p:extLst>
      <p:ext uri="{BB962C8B-B14F-4D97-AF65-F5344CB8AC3E}">
        <p14:creationId xmlns:p14="http://schemas.microsoft.com/office/powerpoint/2010/main" val="39651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5E843-6423-462D-9509-143CD60ED4B2}" type="datetimeFigureOut">
              <a:rPr lang="en-GB" smtClean="0"/>
              <a:t>02/08/2022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1DAC8A-5181-41B9-A7EF-AE7F9F949493}" type="slidenum">
              <a:rPr lang="en-GB" smtClean="0"/>
              <a:t>‹#›</a:t>
            </a:fld>
            <a:endParaRPr lang="en-GB"/>
          </a:p>
        </p:txBody>
      </p:sp>
    </p:spTree>
    <p:extLst>
      <p:ext uri="{BB962C8B-B14F-4D97-AF65-F5344CB8AC3E}">
        <p14:creationId xmlns:p14="http://schemas.microsoft.com/office/powerpoint/2010/main" val="10912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1DAC8A-5181-41B9-A7EF-AE7F9F949493}" type="slidenum">
              <a:rPr lang="en-GB" smtClean="0"/>
              <a:t>20</a:t>
            </a:fld>
            <a:endParaRPr lang="en-GB"/>
          </a:p>
        </p:txBody>
      </p:sp>
    </p:spTree>
    <p:extLst>
      <p:ext uri="{BB962C8B-B14F-4D97-AF65-F5344CB8AC3E}">
        <p14:creationId xmlns:p14="http://schemas.microsoft.com/office/powerpoint/2010/main" val="2517823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1DAC8A-5181-41B9-A7EF-AE7F9F949493}" type="slidenum">
              <a:rPr lang="en-GB" smtClean="0"/>
              <a:t>21</a:t>
            </a:fld>
            <a:endParaRPr lang="en-GB"/>
          </a:p>
        </p:txBody>
      </p:sp>
    </p:spTree>
    <p:extLst>
      <p:ext uri="{BB962C8B-B14F-4D97-AF65-F5344CB8AC3E}">
        <p14:creationId xmlns:p14="http://schemas.microsoft.com/office/powerpoint/2010/main" val="23927346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 name="Yellow bar top">
            <a:extLst>
              <a:ext uri="{FF2B5EF4-FFF2-40B4-BE49-F238E27FC236}">
                <a16:creationId xmlns:a16="http://schemas.microsoft.com/office/drawing/2014/main" id="{61C7D2EB-389B-4B5D-BB76-E75293833A1D}"/>
              </a:ext>
            </a:extLst>
          </p:cNvPr>
          <p:cNvSpPr>
            <a:spLocks/>
          </p:cNvSpPr>
          <p:nvPr userDrawn="1"/>
        </p:nvSpPr>
        <p:spPr>
          <a:xfrm>
            <a:off x="0" y="1285880"/>
            <a:ext cx="12192000" cy="2495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Blue bar top">
            <a:extLst>
              <a:ext uri="{FF2B5EF4-FFF2-40B4-BE49-F238E27FC236}">
                <a16:creationId xmlns:a16="http://schemas.microsoft.com/office/drawing/2014/main" id="{86239813-E27A-4EB9-A60B-806C9A63E5C2}"/>
              </a:ext>
            </a:extLst>
          </p:cNvPr>
          <p:cNvSpPr/>
          <p:nvPr userDrawn="1"/>
        </p:nvSpPr>
        <p:spPr>
          <a:xfrm>
            <a:off x="0" y="-17462"/>
            <a:ext cx="12192000" cy="130196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Frame">
            <a:extLst>
              <a:ext uri="{FF2B5EF4-FFF2-40B4-BE49-F238E27FC236}">
                <a16:creationId xmlns:a16="http://schemas.microsoft.com/office/drawing/2014/main" id="{12D6DA04-F5AA-4511-9AE5-927823337466}"/>
              </a:ext>
            </a:extLst>
          </p:cNvPr>
          <p:cNvGrpSpPr/>
          <p:nvPr userDrawn="1"/>
        </p:nvGrpSpPr>
        <p:grpSpPr>
          <a:xfrm>
            <a:off x="273600" y="271266"/>
            <a:ext cx="11644136" cy="6434528"/>
            <a:chOff x="273600" y="271266"/>
            <a:chExt cx="11644136" cy="6434528"/>
          </a:xfrm>
        </p:grpSpPr>
        <p:sp>
          <p:nvSpPr>
            <p:cNvPr id="8" name="Bottom left">
              <a:extLst>
                <a:ext uri="{FF2B5EF4-FFF2-40B4-BE49-F238E27FC236}">
                  <a16:creationId xmlns:a16="http://schemas.microsoft.com/office/drawing/2014/main" id="{CF19DB2C-1627-41B2-A650-D4F16AE1C039}"/>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Bottom line">
              <a:extLst>
                <a:ext uri="{FF2B5EF4-FFF2-40B4-BE49-F238E27FC236}">
                  <a16:creationId xmlns:a16="http://schemas.microsoft.com/office/drawing/2014/main" id="{5F50EF8B-7A60-4003-9F77-80306AC7D1F4}"/>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Right line">
              <a:extLst>
                <a:ext uri="{FF2B5EF4-FFF2-40B4-BE49-F238E27FC236}">
                  <a16:creationId xmlns:a16="http://schemas.microsoft.com/office/drawing/2014/main" id="{7381F375-A131-4487-A4CE-4BF76E771E17}"/>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Left line">
              <a:extLst>
                <a:ext uri="{FF2B5EF4-FFF2-40B4-BE49-F238E27FC236}">
                  <a16:creationId xmlns:a16="http://schemas.microsoft.com/office/drawing/2014/main" id="{E8E6C308-AE36-4C51-9067-9C5E9CDFCF60}"/>
                </a:ext>
              </a:extLst>
            </p:cNvPr>
            <p:cNvCxnSpPr>
              <a:cxnSpLocks/>
              <a:stCxn id="15" idx="3"/>
              <a:endCxn id="8"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ottom right">
              <a:extLst>
                <a:ext uri="{FF2B5EF4-FFF2-40B4-BE49-F238E27FC236}">
                  <a16:creationId xmlns:a16="http://schemas.microsoft.com/office/drawing/2014/main" id="{1C30E27B-C72D-4DD1-ABD1-E19C69B84D88}"/>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Top line">
              <a:extLst>
                <a:ext uri="{FF2B5EF4-FFF2-40B4-BE49-F238E27FC236}">
                  <a16:creationId xmlns:a16="http://schemas.microsoft.com/office/drawing/2014/main" id="{EDD04E98-6BA1-4D77-A337-8D523ADD0043}"/>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4602DD33-2552-4683-9392-3888284E6030}"/>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op left">
              <a:extLst>
                <a:ext uri="{FF2B5EF4-FFF2-40B4-BE49-F238E27FC236}">
                  <a16:creationId xmlns:a16="http://schemas.microsoft.com/office/drawing/2014/main" id="{89202CB1-4581-43AF-AB8D-DEECAA3CB095}"/>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Left dots">
            <a:extLst>
              <a:ext uri="{FF2B5EF4-FFF2-40B4-BE49-F238E27FC236}">
                <a16:creationId xmlns:a16="http://schemas.microsoft.com/office/drawing/2014/main" id="{C4F8D512-58F6-438E-8D17-32A8CED881D1}"/>
              </a:ext>
            </a:extLst>
          </p:cNvPr>
          <p:cNvGrpSpPr/>
          <p:nvPr userDrawn="1"/>
        </p:nvGrpSpPr>
        <p:grpSpPr>
          <a:xfrm>
            <a:off x="273600" y="2972942"/>
            <a:ext cx="384600" cy="939600"/>
            <a:chOff x="273600" y="3192017"/>
            <a:chExt cx="384600" cy="939600"/>
          </a:xfrm>
        </p:grpSpPr>
        <p:sp>
          <p:nvSpPr>
            <p:cNvPr id="17" name="White rectangle">
              <a:extLst>
                <a:ext uri="{FF2B5EF4-FFF2-40B4-BE49-F238E27FC236}">
                  <a16:creationId xmlns:a16="http://schemas.microsoft.com/office/drawing/2014/main" id="{86E6BAF1-A29E-4EAA-BB51-1958DD89858B}"/>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Dots" descr="A picture containing drawing&#10;&#10;Description automatically generated">
              <a:extLst>
                <a:ext uri="{FF2B5EF4-FFF2-40B4-BE49-F238E27FC236}">
                  <a16:creationId xmlns:a16="http://schemas.microsoft.com/office/drawing/2014/main" id="{CB6E90F6-6008-4E52-B37E-437C6469D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19" name="Right dots">
            <a:extLst>
              <a:ext uri="{FF2B5EF4-FFF2-40B4-BE49-F238E27FC236}">
                <a16:creationId xmlns:a16="http://schemas.microsoft.com/office/drawing/2014/main" id="{85635529-F8B0-412F-BD45-EBEE8386CD27}"/>
              </a:ext>
            </a:extLst>
          </p:cNvPr>
          <p:cNvGrpSpPr/>
          <p:nvPr userDrawn="1"/>
        </p:nvGrpSpPr>
        <p:grpSpPr>
          <a:xfrm>
            <a:off x="11544772" y="2959200"/>
            <a:ext cx="384600" cy="939600"/>
            <a:chOff x="273600" y="3192017"/>
            <a:chExt cx="384600" cy="939600"/>
          </a:xfrm>
        </p:grpSpPr>
        <p:sp>
          <p:nvSpPr>
            <p:cNvPr id="20" name="White rectangle">
              <a:extLst>
                <a:ext uri="{FF2B5EF4-FFF2-40B4-BE49-F238E27FC236}">
                  <a16:creationId xmlns:a16="http://schemas.microsoft.com/office/drawing/2014/main" id="{A0F91332-21AF-4B7D-A9F3-3AF7A0361174}"/>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Dots" descr="A picture containing drawing&#10;&#10;Description automatically generated">
              <a:extLst>
                <a:ext uri="{FF2B5EF4-FFF2-40B4-BE49-F238E27FC236}">
                  <a16:creationId xmlns:a16="http://schemas.microsoft.com/office/drawing/2014/main" id="{46C3ED22-D884-4572-971F-4E31B52CCA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Subtitle 2">
            <a:extLst>
              <a:ext uri="{FF2B5EF4-FFF2-40B4-BE49-F238E27FC236}">
                <a16:creationId xmlns:a16="http://schemas.microsoft.com/office/drawing/2014/main" id="{FC178A9A-0531-446F-ADF1-A6EB378EEC87}"/>
              </a:ext>
            </a:extLst>
          </p:cNvPr>
          <p:cNvSpPr>
            <a:spLocks noGrp="1"/>
          </p:cNvSpPr>
          <p:nvPr>
            <p:ph type="subTitle" idx="1"/>
          </p:nvPr>
        </p:nvSpPr>
        <p:spPr>
          <a:xfrm>
            <a:off x="1524000" y="46116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id="{D012FA8D-7D4F-4FBD-BB14-D109FE799540}"/>
              </a:ext>
            </a:extLst>
          </p:cNvPr>
          <p:cNvSpPr>
            <a:spLocks noGrp="1"/>
          </p:cNvSpPr>
          <p:nvPr>
            <p:ph type="ctrTitle"/>
          </p:nvPr>
        </p:nvSpPr>
        <p:spPr>
          <a:xfrm>
            <a:off x="1524000" y="2132013"/>
            <a:ext cx="9144000" cy="2387600"/>
          </a:xfrm>
        </p:spPr>
        <p:txBody>
          <a:bodyPr anchor="b"/>
          <a:lstStyle>
            <a:lvl1pPr algn="ctr">
              <a:defRPr sz="6000" baseline="0"/>
            </a:lvl1pPr>
          </a:lstStyle>
          <a:p>
            <a:r>
              <a:rPr lang="en-US"/>
              <a:t>Click to edit Master title style</a:t>
            </a:r>
            <a:endParaRPr lang="en-GB" dirty="0"/>
          </a:p>
        </p:txBody>
      </p:sp>
      <p:pic>
        <p:nvPicPr>
          <p:cNvPr id="25" name="Picture 24" descr="A picture containing blue, umbrella&#10;&#10;Description automatically generated">
            <a:extLst>
              <a:ext uri="{FF2B5EF4-FFF2-40B4-BE49-F238E27FC236}">
                <a16:creationId xmlns:a16="http://schemas.microsoft.com/office/drawing/2014/main" id="{F96966F7-4199-4321-8E3B-2FBAE1C162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2653" y="644724"/>
            <a:ext cx="986030" cy="1229871"/>
          </a:xfrm>
          <a:prstGeom prst="rect">
            <a:avLst/>
          </a:prstGeom>
        </p:spPr>
      </p:pic>
    </p:spTree>
    <p:extLst>
      <p:ext uri="{BB962C8B-B14F-4D97-AF65-F5344CB8AC3E}">
        <p14:creationId xmlns:p14="http://schemas.microsoft.com/office/powerpoint/2010/main" val="100708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95448-6733-497C-BD12-6144A64476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ABA0E2-C581-485E-82BE-ADBDC743FF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508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5B64D-D728-443D-B5C2-A5C3A1ACC3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5666BF0-4403-42A9-94DC-E20AD927DF7D}"/>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1119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B2BD2-E966-4B3B-8728-11C0AEE073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9FCE44-2EF0-4825-9955-9AB69CD664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25047D4-BEC4-4612-904C-50F4EB7A75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62650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DAC2-6E00-48DA-8804-3B07DAFF0E5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6395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034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Yellow bar top">
            <a:extLst>
              <a:ext uri="{FF2B5EF4-FFF2-40B4-BE49-F238E27FC236}">
                <a16:creationId xmlns:a16="http://schemas.microsoft.com/office/drawing/2014/main" id="{521CDAC9-3954-49E5-8760-58E8D2F5BF7C}"/>
              </a:ext>
            </a:extLst>
          </p:cNvPr>
          <p:cNvSpPr>
            <a:spLocks/>
          </p:cNvSpPr>
          <p:nvPr userDrawn="1"/>
        </p:nvSpPr>
        <p:spPr>
          <a:xfrm>
            <a:off x="0" y="526115"/>
            <a:ext cx="12192000" cy="1044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Blue bar top">
            <a:extLst>
              <a:ext uri="{FF2B5EF4-FFF2-40B4-BE49-F238E27FC236}">
                <a16:creationId xmlns:a16="http://schemas.microsoft.com/office/drawing/2014/main" id="{59B014DB-B72F-4660-8898-744234F67204}"/>
              </a:ext>
            </a:extLst>
          </p:cNvPr>
          <p:cNvSpPr/>
          <p:nvPr userDrawn="1"/>
        </p:nvSpPr>
        <p:spPr>
          <a:xfrm>
            <a:off x="0" y="-17462"/>
            <a:ext cx="12192000" cy="5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Frame">
            <a:extLst>
              <a:ext uri="{FF2B5EF4-FFF2-40B4-BE49-F238E27FC236}">
                <a16:creationId xmlns:a16="http://schemas.microsoft.com/office/drawing/2014/main" id="{E9006E3C-DA68-4894-9319-2B14532C64BE}"/>
              </a:ext>
            </a:extLst>
          </p:cNvPr>
          <p:cNvGrpSpPr/>
          <p:nvPr userDrawn="1"/>
        </p:nvGrpSpPr>
        <p:grpSpPr>
          <a:xfrm>
            <a:off x="273600" y="271266"/>
            <a:ext cx="11644136" cy="6434528"/>
            <a:chOff x="273600" y="271266"/>
            <a:chExt cx="11644136" cy="6434528"/>
          </a:xfrm>
        </p:grpSpPr>
        <p:sp>
          <p:nvSpPr>
            <p:cNvPr id="21" name="Bottom left">
              <a:extLst>
                <a:ext uri="{FF2B5EF4-FFF2-40B4-BE49-F238E27FC236}">
                  <a16:creationId xmlns:a16="http://schemas.microsoft.com/office/drawing/2014/main" id="{0FC49DE4-3EAA-4098-AEED-16D5CCC4FF28}"/>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Bottom line">
              <a:extLst>
                <a:ext uri="{FF2B5EF4-FFF2-40B4-BE49-F238E27FC236}">
                  <a16:creationId xmlns:a16="http://schemas.microsoft.com/office/drawing/2014/main" id="{87C0D3F9-65F1-454B-BA67-43D0273AA6BF}"/>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Right line">
              <a:extLst>
                <a:ext uri="{FF2B5EF4-FFF2-40B4-BE49-F238E27FC236}">
                  <a16:creationId xmlns:a16="http://schemas.microsoft.com/office/drawing/2014/main" id="{DAA83880-828D-42DE-A72C-7E74F87C40A3}"/>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Left line">
              <a:extLst>
                <a:ext uri="{FF2B5EF4-FFF2-40B4-BE49-F238E27FC236}">
                  <a16:creationId xmlns:a16="http://schemas.microsoft.com/office/drawing/2014/main" id="{FC13C853-E7AE-4B50-9B7F-D05FDE09133A}"/>
                </a:ext>
              </a:extLst>
            </p:cNvPr>
            <p:cNvCxnSpPr>
              <a:cxnSpLocks/>
              <a:stCxn id="13" idx="3"/>
              <a:endCxn id="21"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Bottom right">
              <a:extLst>
                <a:ext uri="{FF2B5EF4-FFF2-40B4-BE49-F238E27FC236}">
                  <a16:creationId xmlns:a16="http://schemas.microsoft.com/office/drawing/2014/main" id="{805CD829-9809-41AA-B952-3BFE5CF114C0}"/>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Top line">
              <a:extLst>
                <a:ext uri="{FF2B5EF4-FFF2-40B4-BE49-F238E27FC236}">
                  <a16:creationId xmlns:a16="http://schemas.microsoft.com/office/drawing/2014/main" id="{4C3BF8CB-2B92-4C28-8123-835EED37A7B7}"/>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C81B5B4C-DFA0-47D3-BC58-F43DDFDD26E9}"/>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op left">
              <a:extLst>
                <a:ext uri="{FF2B5EF4-FFF2-40B4-BE49-F238E27FC236}">
                  <a16:creationId xmlns:a16="http://schemas.microsoft.com/office/drawing/2014/main" id="{E3C3BB87-3519-4427-9235-E93E876C1ADC}"/>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Left dots">
            <a:extLst>
              <a:ext uri="{FF2B5EF4-FFF2-40B4-BE49-F238E27FC236}">
                <a16:creationId xmlns:a16="http://schemas.microsoft.com/office/drawing/2014/main" id="{4A364A51-3BE0-4AB0-BB96-56F2F0512B0E}"/>
              </a:ext>
            </a:extLst>
          </p:cNvPr>
          <p:cNvGrpSpPr/>
          <p:nvPr userDrawn="1"/>
        </p:nvGrpSpPr>
        <p:grpSpPr>
          <a:xfrm>
            <a:off x="273600" y="2972942"/>
            <a:ext cx="384600" cy="939600"/>
            <a:chOff x="273600" y="3192017"/>
            <a:chExt cx="384600" cy="939600"/>
          </a:xfrm>
        </p:grpSpPr>
        <p:sp>
          <p:nvSpPr>
            <p:cNvPr id="9" name="White rectangle">
              <a:extLst>
                <a:ext uri="{FF2B5EF4-FFF2-40B4-BE49-F238E27FC236}">
                  <a16:creationId xmlns:a16="http://schemas.microsoft.com/office/drawing/2014/main" id="{145692F2-F66E-4873-BCD2-227D32AF94A7}"/>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Dots" descr="A picture containing drawing&#10;&#10;Description automatically generated">
              <a:extLst>
                <a:ext uri="{FF2B5EF4-FFF2-40B4-BE49-F238E27FC236}">
                  <a16:creationId xmlns:a16="http://schemas.microsoft.com/office/drawing/2014/main" id="{3B55345F-8072-42BB-BA32-5439BBE3111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25" name="Right dots">
            <a:extLst>
              <a:ext uri="{FF2B5EF4-FFF2-40B4-BE49-F238E27FC236}">
                <a16:creationId xmlns:a16="http://schemas.microsoft.com/office/drawing/2014/main" id="{958D6AFC-8F4D-4F66-A705-1B382E797AEF}"/>
              </a:ext>
            </a:extLst>
          </p:cNvPr>
          <p:cNvGrpSpPr/>
          <p:nvPr userDrawn="1"/>
        </p:nvGrpSpPr>
        <p:grpSpPr>
          <a:xfrm>
            <a:off x="11544772" y="2959200"/>
            <a:ext cx="384600" cy="939600"/>
            <a:chOff x="273600" y="3192017"/>
            <a:chExt cx="384600" cy="939600"/>
          </a:xfrm>
        </p:grpSpPr>
        <p:sp>
          <p:nvSpPr>
            <p:cNvPr id="26" name="White rectangle">
              <a:extLst>
                <a:ext uri="{FF2B5EF4-FFF2-40B4-BE49-F238E27FC236}">
                  <a16:creationId xmlns:a16="http://schemas.microsoft.com/office/drawing/2014/main" id="{EE7242EB-0FD2-4CE1-B104-7C88291B88D6}"/>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Dots" descr="A picture containing drawing&#10;&#10;Description automatically generated">
              <a:extLst>
                <a:ext uri="{FF2B5EF4-FFF2-40B4-BE49-F238E27FC236}">
                  <a16:creationId xmlns:a16="http://schemas.microsoft.com/office/drawing/2014/main" id="{3A3C8256-D8B7-4C04-9BA9-E1696969E16A}"/>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Text Placeholder 2">
            <a:extLst>
              <a:ext uri="{FF2B5EF4-FFF2-40B4-BE49-F238E27FC236}">
                <a16:creationId xmlns:a16="http://schemas.microsoft.com/office/drawing/2014/main" id="{2AA41F88-4F2D-4F64-859B-CB47F4582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Placeholder 1">
            <a:extLst>
              <a:ext uri="{FF2B5EF4-FFF2-40B4-BE49-F238E27FC236}">
                <a16:creationId xmlns:a16="http://schemas.microsoft.com/office/drawing/2014/main" id="{29A797D7-73DA-40F0-98FD-8892F0EE714D}"/>
              </a:ext>
            </a:extLst>
          </p:cNvPr>
          <p:cNvSpPr>
            <a:spLocks noGrp="1"/>
          </p:cNvSpPr>
          <p:nvPr>
            <p:ph type="title"/>
          </p:nvPr>
        </p:nvSpPr>
        <p:spPr>
          <a:xfrm>
            <a:off x="838200" y="899312"/>
            <a:ext cx="10515600" cy="791376"/>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598616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rds.yahoo.com/_ylt=A9iby6LHsghFYoUBfOeJzbkF;_ylu=X3oDMTBkbWJybHJzBHBvcwMxOQRzZWMDc3I-/SIG=1f223kfmk/EXP=1158284359/**http%3a/images.search.yahoo.com/search/images/view%3fback=http%253A%252F%252Fimages.search.yahoo.com%252Fsearch%252Fimages%253Fei%253DUTF-8%2526fr%253Dsfp%2526p%253Dfood%26w=895%26h=664%26imgurl=mistacat.brainferrets.com%252Fother%252Ffood%252Ffood.feb102005.jpg%26rurl=http%253A%252F%252Fmistacat.brainferrets.com%252Fother%252Ffood%253FN%253DA%26size=61.3kB%26name=food.feb102005.jpg%26p=food%26type=jpeg%26no=19%26tt=6,516,853%26oid=810ccdaa6379f892%26ei=UTF-8" TargetMode="External"/><Relationship Id="rId2" Type="http://schemas.openxmlformats.org/officeDocument/2006/relationships/hyperlink" Target="http://rds.yahoo.com/_ylt=A9iby4f2sghFSMUAq_2jzbkF;_ylu=X3oDMTA4NDgyNWN0BHNlYwNwcm9m/SIG=12icbnn35/EXP=1158284406/**http%3a/mistacat.brainferrets.com/other/food/food.feb102005.jpg"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a:extLst>
              <a:ext uri="{FF2B5EF4-FFF2-40B4-BE49-F238E27FC236}">
                <a16:creationId xmlns:a16="http://schemas.microsoft.com/office/drawing/2014/main" id="{D776D6E5-03B9-B2AE-A2E5-2FD74B874A38}"/>
              </a:ext>
            </a:extLst>
          </p:cNvPr>
          <p:cNvSpPr>
            <a:spLocks noGrp="1" noChangeArrowheads="1"/>
          </p:cNvSpPr>
          <p:nvPr>
            <p:ph type="body" idx="1"/>
          </p:nvPr>
        </p:nvSpPr>
        <p:spPr>
          <a:xfrm>
            <a:off x="2133600" y="2057400"/>
            <a:ext cx="7772400" cy="4114800"/>
          </a:xfrm>
        </p:spPr>
        <p:txBody>
          <a:bodyPr/>
          <a:lstStyle/>
          <a:p>
            <a:pPr eaLnBrk="1" hangingPunct="1">
              <a:buFontTx/>
              <a:buNone/>
            </a:pPr>
            <a:r>
              <a:rPr lang="en-US" altLang="en-US">
                <a:solidFill>
                  <a:srgbClr val="008000"/>
                </a:solidFill>
                <a:latin typeface="GoudyOlStBT" charset="0"/>
                <a:hlinkClick r:id="rId2"/>
              </a:rPr>
              <a:t> </a:t>
            </a:r>
            <a:endParaRPr lang="en-US" altLang="en-US">
              <a:solidFill>
                <a:srgbClr val="008000"/>
              </a:solidFill>
              <a:latin typeface="GoudyOlStBT" charset="0"/>
            </a:endParaRPr>
          </a:p>
        </p:txBody>
      </p:sp>
      <p:sp>
        <p:nvSpPr>
          <p:cNvPr id="3075" name="Rectangle 8">
            <a:extLst>
              <a:ext uri="{FF2B5EF4-FFF2-40B4-BE49-F238E27FC236}">
                <a16:creationId xmlns:a16="http://schemas.microsoft.com/office/drawing/2014/main" id="{BFF836A7-D277-9AFA-2992-B16425E081F5}"/>
              </a:ext>
            </a:extLst>
          </p:cNvPr>
          <p:cNvSpPr>
            <a:spLocks noChangeArrowheads="1"/>
          </p:cNvSpPr>
          <p:nvPr/>
        </p:nvSpPr>
        <p:spPr bwMode="auto">
          <a:xfrm>
            <a:off x="1736725" y="2708276"/>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2400"/>
          </a:p>
        </p:txBody>
      </p:sp>
      <p:sp>
        <p:nvSpPr>
          <p:cNvPr id="3076" name="AutoShape 10" descr="Go to fullsize image">
            <a:hlinkClick r:id="rId3"/>
            <a:extLst>
              <a:ext uri="{FF2B5EF4-FFF2-40B4-BE49-F238E27FC236}">
                <a16:creationId xmlns:a16="http://schemas.microsoft.com/office/drawing/2014/main" id="{4ACF3EFC-2A3A-5C82-E8A6-29D95FAD44E0}"/>
              </a:ext>
            </a:extLst>
          </p:cNvPr>
          <p:cNvSpPr>
            <a:spLocks noChangeAspect="1" noChangeArrowheads="1"/>
          </p:cNvSpPr>
          <p:nvPr/>
        </p:nvSpPr>
        <p:spPr bwMode="auto">
          <a:xfrm>
            <a:off x="5181600" y="2754314"/>
            <a:ext cx="1828800"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2400"/>
          </a:p>
        </p:txBody>
      </p:sp>
      <p:sp>
        <p:nvSpPr>
          <p:cNvPr id="3077" name="Rectangle 11">
            <a:extLst>
              <a:ext uri="{FF2B5EF4-FFF2-40B4-BE49-F238E27FC236}">
                <a16:creationId xmlns:a16="http://schemas.microsoft.com/office/drawing/2014/main" id="{A7402C1C-374C-AE3C-E72F-70FC7D24A971}"/>
              </a:ext>
            </a:extLst>
          </p:cNvPr>
          <p:cNvSpPr>
            <a:spLocks noChangeArrowheads="1"/>
          </p:cNvSpPr>
          <p:nvPr/>
        </p:nvSpPr>
        <p:spPr bwMode="auto">
          <a:xfrm>
            <a:off x="1736725" y="2708276"/>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2400"/>
          </a:p>
        </p:txBody>
      </p:sp>
      <p:sp>
        <p:nvSpPr>
          <p:cNvPr id="3078" name="AutoShape 13" descr="Go to fullsize image">
            <a:hlinkClick r:id="rId3"/>
            <a:extLst>
              <a:ext uri="{FF2B5EF4-FFF2-40B4-BE49-F238E27FC236}">
                <a16:creationId xmlns:a16="http://schemas.microsoft.com/office/drawing/2014/main" id="{1446A39A-E78B-743F-7EF3-A20B47730CFC}"/>
              </a:ext>
            </a:extLst>
          </p:cNvPr>
          <p:cNvSpPr>
            <a:spLocks noChangeAspect="1" noChangeArrowheads="1"/>
          </p:cNvSpPr>
          <p:nvPr/>
        </p:nvSpPr>
        <p:spPr bwMode="auto">
          <a:xfrm>
            <a:off x="5181600" y="2754314"/>
            <a:ext cx="1828800"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2400"/>
          </a:p>
        </p:txBody>
      </p:sp>
      <p:pic>
        <p:nvPicPr>
          <p:cNvPr id="3079" name="Picture 14" descr="food safety">
            <a:extLst>
              <a:ext uri="{FF2B5EF4-FFF2-40B4-BE49-F238E27FC236}">
                <a16:creationId xmlns:a16="http://schemas.microsoft.com/office/drawing/2014/main" id="{27C177E9-8174-0DEA-F73D-22199C23C0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9909" y="3076279"/>
            <a:ext cx="2977632" cy="3189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D0FE50C0-D7F5-3331-EE86-C4A037969DB8}"/>
              </a:ext>
            </a:extLst>
          </p:cNvPr>
          <p:cNvSpPr txBox="1"/>
          <p:nvPr/>
        </p:nvSpPr>
        <p:spPr>
          <a:xfrm>
            <a:off x="1092529" y="926385"/>
            <a:ext cx="10260281" cy="1107996"/>
          </a:xfrm>
          <a:prstGeom prst="rect">
            <a:avLst/>
          </a:prstGeom>
          <a:noFill/>
        </p:spPr>
        <p:txBody>
          <a:bodyPr wrap="square" rtlCol="0">
            <a:spAutoFit/>
          </a:bodyPr>
          <a:lstStyle/>
          <a:p>
            <a:pPr algn="l"/>
            <a:r>
              <a:rPr lang="en-US" sz="6600" dirty="0">
                <a:solidFill>
                  <a:schemeClr val="tx2"/>
                </a:solidFill>
                <a:latin typeface="+mj-lt"/>
              </a:rPr>
              <a:t>Handling and Preparing Food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66A12657-AB57-1AF0-01CC-AFF1247D2354}"/>
              </a:ext>
            </a:extLst>
          </p:cNvPr>
          <p:cNvSpPr>
            <a:spLocks noGrp="1" noChangeArrowheads="1"/>
          </p:cNvSpPr>
          <p:nvPr>
            <p:ph type="title"/>
          </p:nvPr>
        </p:nvSpPr>
        <p:spPr>
          <a:xfrm>
            <a:off x="844138" y="611188"/>
            <a:ext cx="7772400" cy="1066800"/>
          </a:xfrm>
        </p:spPr>
        <p:txBody>
          <a:bodyPr/>
          <a:lstStyle/>
          <a:p>
            <a:pPr eaLnBrk="1" hangingPunct="1"/>
            <a:r>
              <a:rPr lang="en-US" altLang="en-US" b="1" dirty="0">
                <a:solidFill>
                  <a:schemeClr val="accent1">
                    <a:lumMod val="50000"/>
                  </a:schemeClr>
                </a:solidFill>
              </a:rPr>
              <a:t>Hands</a:t>
            </a:r>
          </a:p>
        </p:txBody>
      </p:sp>
      <p:sp>
        <p:nvSpPr>
          <p:cNvPr id="9219" name="Rectangle 3">
            <a:extLst>
              <a:ext uri="{FF2B5EF4-FFF2-40B4-BE49-F238E27FC236}">
                <a16:creationId xmlns:a16="http://schemas.microsoft.com/office/drawing/2014/main" id="{2B28F74C-ECB1-6B8F-9361-8AACA1314904}"/>
              </a:ext>
            </a:extLst>
          </p:cNvPr>
          <p:cNvSpPr>
            <a:spLocks noGrp="1" noChangeArrowheads="1"/>
          </p:cNvSpPr>
          <p:nvPr>
            <p:ph type="body" idx="1"/>
          </p:nvPr>
        </p:nvSpPr>
        <p:spPr>
          <a:xfrm>
            <a:off x="844138" y="1677988"/>
            <a:ext cx="7772400" cy="4114800"/>
          </a:xfrm>
        </p:spPr>
        <p:txBody>
          <a:bodyPr/>
          <a:lstStyle/>
          <a:p>
            <a:pPr eaLnBrk="1" hangingPunct="1"/>
            <a:r>
              <a:rPr lang="en-US" altLang="en-US" b="1" i="1" dirty="0"/>
              <a:t>Hands </a:t>
            </a:r>
            <a:r>
              <a:rPr lang="en-US" altLang="en-US" dirty="0"/>
              <a:t>can be the biggest source of contamination in a food processing plant.</a:t>
            </a:r>
          </a:p>
          <a:p>
            <a:pPr eaLnBrk="1" hangingPunct="1"/>
            <a:r>
              <a:rPr lang="en-US" altLang="en-US" dirty="0"/>
              <a:t>Cleanliness of hands is critical in preventing contamination.</a:t>
            </a:r>
          </a:p>
          <a:p>
            <a:pPr eaLnBrk="1" hangingPunct="1"/>
            <a:r>
              <a:rPr lang="en-US" altLang="en-US" dirty="0"/>
              <a:t>Reduce Risk:</a:t>
            </a:r>
          </a:p>
          <a:p>
            <a:pPr lvl="1" eaLnBrk="1" hangingPunct="1"/>
            <a:r>
              <a:rPr lang="en-US" altLang="en-US" sz="3200" dirty="0"/>
              <a:t>Wash hands routinely</a:t>
            </a:r>
          </a:p>
          <a:p>
            <a:pPr lvl="1" eaLnBrk="1" hangingPunct="1"/>
            <a:r>
              <a:rPr lang="en-US" altLang="en-US" sz="3200" dirty="0"/>
              <a:t>Wear gloves</a:t>
            </a:r>
          </a:p>
          <a:p>
            <a:pPr lvl="1" eaLnBrk="1" hangingPunct="1">
              <a:buFontTx/>
              <a:buNone/>
            </a:pPr>
            <a:endParaRPr lang="en-US" altLang="en-US" sz="3200" dirty="0"/>
          </a:p>
          <a:p>
            <a:pPr lvl="1" eaLnBrk="1" hangingPunct="1">
              <a:buFontTx/>
              <a:buNone/>
            </a:pPr>
            <a:endParaRPr lang="en-US" altLang="en-US" sz="3200" dirty="0"/>
          </a:p>
        </p:txBody>
      </p:sp>
      <p:pic>
        <p:nvPicPr>
          <p:cNvPr id="12292" name="Picture 5" descr="germs">
            <a:extLst>
              <a:ext uri="{FF2B5EF4-FFF2-40B4-BE49-F238E27FC236}">
                <a16:creationId xmlns:a16="http://schemas.microsoft.com/office/drawing/2014/main" id="{B8417095-C0EA-87DB-7522-491C0ABD51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7338" y="3124200"/>
            <a:ext cx="3733800" cy="312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wipe(left)">
                                      <p:cBhvr>
                                        <p:cTn id="7" dur="500"/>
                                        <p:tgtEl>
                                          <p:spTgt spid="92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wipe(left)">
                                      <p:cBhvr>
                                        <p:cTn id="12" dur="500"/>
                                        <p:tgtEl>
                                          <p:spTgt spid="92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219">
                                            <p:txEl>
                                              <p:pRg st="2" end="2"/>
                                            </p:txEl>
                                          </p:spTgt>
                                        </p:tgtEl>
                                        <p:attrNameLst>
                                          <p:attrName>style.visibility</p:attrName>
                                        </p:attrNameLst>
                                      </p:cBhvr>
                                      <p:to>
                                        <p:strVal val="visible"/>
                                      </p:to>
                                    </p:set>
                                    <p:animEffect transition="in" filter="wipe(left)">
                                      <p:cBhvr>
                                        <p:cTn id="17" dur="500"/>
                                        <p:tgtEl>
                                          <p:spTgt spid="9219">
                                            <p:txEl>
                                              <p:pRg st="2" end="2"/>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9219">
                                            <p:txEl>
                                              <p:pRg st="3" end="3"/>
                                            </p:txEl>
                                          </p:spTgt>
                                        </p:tgtEl>
                                        <p:attrNameLst>
                                          <p:attrName>style.visibility</p:attrName>
                                        </p:attrNameLst>
                                      </p:cBhvr>
                                      <p:to>
                                        <p:strVal val="visible"/>
                                      </p:to>
                                    </p:set>
                                    <p:animEffect transition="in" filter="wipe(left)">
                                      <p:cBhvr>
                                        <p:cTn id="20" dur="500"/>
                                        <p:tgtEl>
                                          <p:spTgt spid="9219">
                                            <p:txEl>
                                              <p:pRg st="3" end="3"/>
                                            </p:tx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9219">
                                            <p:txEl>
                                              <p:pRg st="4" end="4"/>
                                            </p:txEl>
                                          </p:spTgt>
                                        </p:tgtEl>
                                        <p:attrNameLst>
                                          <p:attrName>style.visibility</p:attrName>
                                        </p:attrNameLst>
                                      </p:cBhvr>
                                      <p:to>
                                        <p:strVal val="visible"/>
                                      </p:to>
                                    </p:set>
                                    <p:animEffect transition="in" filter="wipe(left)">
                                      <p:cBhvr>
                                        <p:cTn id="23" dur="500"/>
                                        <p:tgtEl>
                                          <p:spTgt spid="92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190E1501-F05F-8147-B9AE-17ADAC97ABEE}"/>
              </a:ext>
            </a:extLst>
          </p:cNvPr>
          <p:cNvSpPr>
            <a:spLocks noGrp="1" noChangeArrowheads="1"/>
          </p:cNvSpPr>
          <p:nvPr>
            <p:ph type="title"/>
          </p:nvPr>
        </p:nvSpPr>
        <p:spPr>
          <a:xfrm>
            <a:off x="738188" y="571500"/>
            <a:ext cx="7772400" cy="1143000"/>
          </a:xfrm>
        </p:spPr>
        <p:txBody>
          <a:bodyPr/>
          <a:lstStyle/>
          <a:p>
            <a:pPr eaLnBrk="1" hangingPunct="1"/>
            <a:r>
              <a:rPr lang="en-US" altLang="en-US" b="1" dirty="0">
                <a:solidFill>
                  <a:schemeClr val="accent1">
                    <a:lumMod val="50000"/>
                  </a:schemeClr>
                </a:solidFill>
              </a:rPr>
              <a:t>Hair</a:t>
            </a:r>
          </a:p>
        </p:txBody>
      </p:sp>
      <p:sp>
        <p:nvSpPr>
          <p:cNvPr id="10243" name="Rectangle 3">
            <a:extLst>
              <a:ext uri="{FF2B5EF4-FFF2-40B4-BE49-F238E27FC236}">
                <a16:creationId xmlns:a16="http://schemas.microsoft.com/office/drawing/2014/main" id="{52EEC458-4C60-4908-001D-369F0870318F}"/>
              </a:ext>
            </a:extLst>
          </p:cNvPr>
          <p:cNvSpPr>
            <a:spLocks noGrp="1" noChangeArrowheads="1"/>
          </p:cNvSpPr>
          <p:nvPr>
            <p:ph type="body" idx="1"/>
          </p:nvPr>
        </p:nvSpPr>
        <p:spPr>
          <a:xfrm>
            <a:off x="738188" y="1568532"/>
            <a:ext cx="7772400" cy="4114800"/>
          </a:xfrm>
        </p:spPr>
        <p:txBody>
          <a:bodyPr/>
          <a:lstStyle/>
          <a:p>
            <a:pPr eaLnBrk="1" hangingPunct="1"/>
            <a:r>
              <a:rPr lang="en-US" altLang="en-US" dirty="0"/>
              <a:t>It can harbor microorganisms, or it can fall out into the food being prepared.</a:t>
            </a:r>
          </a:p>
          <a:p>
            <a:pPr eaLnBrk="1" hangingPunct="1"/>
            <a:endParaRPr lang="en-US" altLang="en-US" dirty="0"/>
          </a:p>
          <a:p>
            <a:pPr eaLnBrk="1" hangingPunct="1"/>
            <a:r>
              <a:rPr lang="en-US" altLang="en-US" dirty="0"/>
              <a:t>Reduce Risk:</a:t>
            </a:r>
          </a:p>
          <a:p>
            <a:pPr lvl="1" eaLnBrk="1" hangingPunct="1"/>
            <a:r>
              <a:rPr lang="en-US" altLang="en-US" sz="2800" dirty="0"/>
              <a:t>Wear hairnets</a:t>
            </a:r>
          </a:p>
          <a:p>
            <a:pPr lvl="1" eaLnBrk="1" hangingPunct="1"/>
            <a:r>
              <a:rPr lang="en-US" altLang="en-US" sz="2800" dirty="0"/>
              <a:t>Pull hair back</a:t>
            </a:r>
          </a:p>
          <a:p>
            <a:pPr lvl="1" eaLnBrk="1" hangingPunct="1"/>
            <a:r>
              <a:rPr lang="en-US" altLang="en-US" sz="2800" dirty="0"/>
              <a:t>Wear a hat</a:t>
            </a:r>
          </a:p>
          <a:p>
            <a:pPr eaLnBrk="1" hangingPunct="1"/>
            <a:endParaRPr lang="en-US" altLang="en-US" dirty="0"/>
          </a:p>
        </p:txBody>
      </p:sp>
      <p:pic>
        <p:nvPicPr>
          <p:cNvPr id="13316" name="Picture 4" descr="hair">
            <a:extLst>
              <a:ext uri="{FF2B5EF4-FFF2-40B4-BE49-F238E27FC236}">
                <a16:creationId xmlns:a16="http://schemas.microsoft.com/office/drawing/2014/main" id="{11295ED3-AC79-C070-47C0-9DC99CFFCA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0588" y="2133600"/>
            <a:ext cx="2157412"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2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24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1024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024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024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EDA013F5-986C-6AF7-5B64-2EEB8A01FD8B}"/>
              </a:ext>
            </a:extLst>
          </p:cNvPr>
          <p:cNvSpPr>
            <a:spLocks noGrp="1" noChangeArrowheads="1"/>
          </p:cNvSpPr>
          <p:nvPr>
            <p:ph type="title"/>
          </p:nvPr>
        </p:nvSpPr>
        <p:spPr/>
        <p:txBody>
          <a:bodyPr/>
          <a:lstStyle/>
          <a:p>
            <a:pPr eaLnBrk="1" hangingPunct="1"/>
            <a:r>
              <a:rPr lang="en-US" altLang="en-US" b="1" dirty="0">
                <a:solidFill>
                  <a:schemeClr val="accent1">
                    <a:lumMod val="50000"/>
                  </a:schemeClr>
                </a:solidFill>
              </a:rPr>
              <a:t>Footwear</a:t>
            </a:r>
          </a:p>
        </p:txBody>
      </p:sp>
      <p:sp>
        <p:nvSpPr>
          <p:cNvPr id="11267" name="Rectangle 3">
            <a:extLst>
              <a:ext uri="{FF2B5EF4-FFF2-40B4-BE49-F238E27FC236}">
                <a16:creationId xmlns:a16="http://schemas.microsoft.com/office/drawing/2014/main" id="{9648D08F-DE03-FBCF-360B-1428E40E86AA}"/>
              </a:ext>
            </a:extLst>
          </p:cNvPr>
          <p:cNvSpPr>
            <a:spLocks noGrp="1" noChangeArrowheads="1"/>
          </p:cNvSpPr>
          <p:nvPr>
            <p:ph type="body" idx="1"/>
          </p:nvPr>
        </p:nvSpPr>
        <p:spPr/>
        <p:txBody>
          <a:bodyPr/>
          <a:lstStyle/>
          <a:p>
            <a:pPr eaLnBrk="1" hangingPunct="1"/>
            <a:r>
              <a:rPr lang="en-US" altLang="en-US" dirty="0"/>
              <a:t>Shoes that employees wear to work from home may contain microorganisms or other contaminates.</a:t>
            </a:r>
          </a:p>
          <a:p>
            <a:pPr eaLnBrk="1" hangingPunct="1"/>
            <a:endParaRPr lang="en-US" altLang="en-US" dirty="0"/>
          </a:p>
          <a:p>
            <a:pPr eaLnBrk="1" hangingPunct="1"/>
            <a:r>
              <a:rPr lang="en-US" altLang="en-US" dirty="0"/>
              <a:t>Reduce Risk:</a:t>
            </a:r>
          </a:p>
          <a:p>
            <a:pPr lvl="1" eaLnBrk="1" hangingPunct="1"/>
            <a:r>
              <a:rPr lang="en-US" altLang="en-US" sz="2800" dirty="0"/>
              <a:t>Employers provide shoes or boots for their employees to wear.</a:t>
            </a:r>
          </a:p>
          <a:p>
            <a:pPr lvl="1" eaLnBrk="1" hangingPunct="1"/>
            <a:r>
              <a:rPr lang="en-US" altLang="en-US" sz="2800" dirty="0"/>
              <a:t>Disinfect shoes before entering work area</a:t>
            </a:r>
          </a:p>
          <a:p>
            <a:pPr lvl="1" eaLnBrk="1" hangingPunct="1">
              <a:buFontTx/>
              <a:buNone/>
            </a:pPr>
            <a:endParaRPr lang="en-US" altLang="en-US" dirty="0"/>
          </a:p>
          <a:p>
            <a:pPr lvl="1" eaLnBrk="1" hangingPunct="1">
              <a:buFontTx/>
              <a:buNone/>
            </a:pPr>
            <a:endParaRPr lang="en-US"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2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126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1126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126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1026">
            <a:extLst>
              <a:ext uri="{FF2B5EF4-FFF2-40B4-BE49-F238E27FC236}">
                <a16:creationId xmlns:a16="http://schemas.microsoft.com/office/drawing/2014/main" id="{CFCD2138-3E5B-5881-57A0-90DFC6E4D7A0}"/>
              </a:ext>
            </a:extLst>
          </p:cNvPr>
          <p:cNvSpPr>
            <a:spLocks noGrp="1" noChangeArrowheads="1"/>
          </p:cNvSpPr>
          <p:nvPr>
            <p:ph type="title"/>
          </p:nvPr>
        </p:nvSpPr>
        <p:spPr/>
        <p:txBody>
          <a:bodyPr/>
          <a:lstStyle/>
          <a:p>
            <a:pPr eaLnBrk="1" hangingPunct="1"/>
            <a:r>
              <a:rPr lang="en-US" altLang="en-US" b="1" dirty="0">
                <a:solidFill>
                  <a:schemeClr val="accent1">
                    <a:lumMod val="50000"/>
                  </a:schemeClr>
                </a:solidFill>
              </a:rPr>
              <a:t>When to Wash Your Hands</a:t>
            </a:r>
          </a:p>
        </p:txBody>
      </p:sp>
      <p:sp>
        <p:nvSpPr>
          <p:cNvPr id="27651" name="Rectangle 1027">
            <a:extLst>
              <a:ext uri="{FF2B5EF4-FFF2-40B4-BE49-F238E27FC236}">
                <a16:creationId xmlns:a16="http://schemas.microsoft.com/office/drawing/2014/main" id="{002D8934-CAFA-3876-20C8-11B8DC38E065}"/>
              </a:ext>
            </a:extLst>
          </p:cNvPr>
          <p:cNvSpPr>
            <a:spLocks noGrp="1" noChangeArrowheads="1"/>
          </p:cNvSpPr>
          <p:nvPr>
            <p:ph type="body" idx="1"/>
          </p:nvPr>
        </p:nvSpPr>
        <p:spPr>
          <a:xfrm>
            <a:off x="2209800" y="1981200"/>
            <a:ext cx="8077200" cy="4114800"/>
          </a:xfrm>
        </p:spPr>
        <p:txBody>
          <a:bodyPr/>
          <a:lstStyle/>
          <a:p>
            <a:pPr eaLnBrk="1" hangingPunct="1"/>
            <a:r>
              <a:rPr lang="en-US" altLang="en-US" dirty="0"/>
              <a:t>After using the restroom — only 68% of us do!</a:t>
            </a:r>
          </a:p>
          <a:p>
            <a:pPr eaLnBrk="1" hangingPunct="1"/>
            <a:r>
              <a:rPr lang="en-US" altLang="en-US" dirty="0"/>
              <a:t>Before/during cooking</a:t>
            </a:r>
          </a:p>
          <a:p>
            <a:pPr eaLnBrk="1" hangingPunct="1"/>
            <a:r>
              <a:rPr lang="en-US" altLang="en-US" dirty="0"/>
              <a:t>After handling money</a:t>
            </a:r>
          </a:p>
          <a:p>
            <a:pPr eaLnBrk="1" hangingPunct="1"/>
            <a:r>
              <a:rPr lang="en-US" altLang="en-US" dirty="0"/>
              <a:t>After handling raw meat</a:t>
            </a:r>
          </a:p>
          <a:p>
            <a:pPr eaLnBrk="1" hangingPunct="1"/>
            <a:r>
              <a:rPr lang="en-US" altLang="en-US" dirty="0"/>
              <a:t>After use of handkerchief or tissue</a:t>
            </a:r>
          </a:p>
          <a:p>
            <a:pPr eaLnBrk="1" hangingPunct="1"/>
            <a:r>
              <a:rPr lang="en-US" altLang="en-US" dirty="0"/>
              <a:t>After touching ears, nose, mouth, hair</a:t>
            </a:r>
          </a:p>
          <a:p>
            <a:pPr eaLnBrk="1" hangingPunct="1"/>
            <a:r>
              <a:rPr lang="en-US" altLang="en-US" dirty="0"/>
              <a:t>When hands look or “feel” dirty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wipe(left)">
                                      <p:cBhvr>
                                        <p:cTn id="7" dur="500"/>
                                        <p:tgtEl>
                                          <p:spTgt spid="276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651">
                                            <p:txEl>
                                              <p:pRg st="1" end="1"/>
                                            </p:txEl>
                                          </p:spTgt>
                                        </p:tgtEl>
                                        <p:attrNameLst>
                                          <p:attrName>style.visibility</p:attrName>
                                        </p:attrNameLst>
                                      </p:cBhvr>
                                      <p:to>
                                        <p:strVal val="visible"/>
                                      </p:to>
                                    </p:set>
                                    <p:animEffect transition="in" filter="wipe(left)">
                                      <p:cBhvr>
                                        <p:cTn id="12" dur="500"/>
                                        <p:tgtEl>
                                          <p:spTgt spid="276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651">
                                            <p:txEl>
                                              <p:pRg st="2" end="2"/>
                                            </p:txEl>
                                          </p:spTgt>
                                        </p:tgtEl>
                                        <p:attrNameLst>
                                          <p:attrName>style.visibility</p:attrName>
                                        </p:attrNameLst>
                                      </p:cBhvr>
                                      <p:to>
                                        <p:strVal val="visible"/>
                                      </p:to>
                                    </p:set>
                                    <p:animEffect transition="in" filter="wipe(left)">
                                      <p:cBhvr>
                                        <p:cTn id="17" dur="500"/>
                                        <p:tgtEl>
                                          <p:spTgt spid="276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7651">
                                            <p:txEl>
                                              <p:pRg st="3" end="3"/>
                                            </p:txEl>
                                          </p:spTgt>
                                        </p:tgtEl>
                                        <p:attrNameLst>
                                          <p:attrName>style.visibility</p:attrName>
                                        </p:attrNameLst>
                                      </p:cBhvr>
                                      <p:to>
                                        <p:strVal val="visible"/>
                                      </p:to>
                                    </p:set>
                                    <p:animEffect transition="in" filter="wipe(left)">
                                      <p:cBhvr>
                                        <p:cTn id="22" dur="500"/>
                                        <p:tgtEl>
                                          <p:spTgt spid="2765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7651">
                                            <p:txEl>
                                              <p:pRg st="4" end="4"/>
                                            </p:txEl>
                                          </p:spTgt>
                                        </p:tgtEl>
                                        <p:attrNameLst>
                                          <p:attrName>style.visibility</p:attrName>
                                        </p:attrNameLst>
                                      </p:cBhvr>
                                      <p:to>
                                        <p:strVal val="visible"/>
                                      </p:to>
                                    </p:set>
                                    <p:animEffect transition="in" filter="wipe(left)">
                                      <p:cBhvr>
                                        <p:cTn id="27" dur="500"/>
                                        <p:tgtEl>
                                          <p:spTgt spid="2765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7651">
                                            <p:txEl>
                                              <p:pRg st="5" end="5"/>
                                            </p:txEl>
                                          </p:spTgt>
                                        </p:tgtEl>
                                        <p:attrNameLst>
                                          <p:attrName>style.visibility</p:attrName>
                                        </p:attrNameLst>
                                      </p:cBhvr>
                                      <p:to>
                                        <p:strVal val="visible"/>
                                      </p:to>
                                    </p:set>
                                    <p:animEffect transition="in" filter="wipe(left)">
                                      <p:cBhvr>
                                        <p:cTn id="32" dur="500"/>
                                        <p:tgtEl>
                                          <p:spTgt spid="27651">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7651">
                                            <p:txEl>
                                              <p:pRg st="6" end="6"/>
                                            </p:txEl>
                                          </p:spTgt>
                                        </p:tgtEl>
                                        <p:attrNameLst>
                                          <p:attrName>style.visibility</p:attrName>
                                        </p:attrNameLst>
                                      </p:cBhvr>
                                      <p:to>
                                        <p:strVal val="visible"/>
                                      </p:to>
                                    </p:set>
                                    <p:animEffect transition="in" filter="wipe(left)">
                                      <p:cBhvr>
                                        <p:cTn id="37" dur="500"/>
                                        <p:tgtEl>
                                          <p:spTgt spid="2765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587C9022-730F-5A2A-EBE2-49A176F64D2A}"/>
              </a:ext>
            </a:extLst>
          </p:cNvPr>
          <p:cNvSpPr>
            <a:spLocks noGrp="1" noChangeArrowheads="1"/>
          </p:cNvSpPr>
          <p:nvPr>
            <p:ph type="title"/>
          </p:nvPr>
        </p:nvSpPr>
        <p:spPr/>
        <p:txBody>
          <a:bodyPr/>
          <a:lstStyle/>
          <a:p>
            <a:pPr eaLnBrk="1" hangingPunct="1"/>
            <a:r>
              <a:rPr lang="en-US" altLang="en-US" b="1" dirty="0">
                <a:solidFill>
                  <a:schemeClr val="accent1">
                    <a:lumMod val="50000"/>
                  </a:schemeClr>
                </a:solidFill>
              </a:rPr>
              <a:t>Proper Hand Washing Procedure</a:t>
            </a:r>
          </a:p>
        </p:txBody>
      </p:sp>
      <p:sp>
        <p:nvSpPr>
          <p:cNvPr id="28675" name="Rectangle 3">
            <a:extLst>
              <a:ext uri="{FF2B5EF4-FFF2-40B4-BE49-F238E27FC236}">
                <a16:creationId xmlns:a16="http://schemas.microsoft.com/office/drawing/2014/main" id="{EA773D53-5E0D-7080-0EF7-FAC8848D88A8}"/>
              </a:ext>
            </a:extLst>
          </p:cNvPr>
          <p:cNvSpPr>
            <a:spLocks noGrp="1" noChangeArrowheads="1"/>
          </p:cNvSpPr>
          <p:nvPr>
            <p:ph type="body" idx="1"/>
          </p:nvPr>
        </p:nvSpPr>
        <p:spPr/>
        <p:txBody>
          <a:bodyPr>
            <a:normAutofit lnSpcReduction="10000"/>
          </a:bodyPr>
          <a:lstStyle/>
          <a:p>
            <a:pPr eaLnBrk="1" hangingPunct="1">
              <a:lnSpc>
                <a:spcPct val="90000"/>
              </a:lnSpc>
            </a:pPr>
            <a:r>
              <a:rPr lang="en-US" altLang="en-US" b="1" dirty="0"/>
              <a:t>Wet:</a:t>
            </a:r>
            <a:r>
              <a:rPr lang="en-US" altLang="en-US" dirty="0"/>
              <a:t> Wet hands with </a:t>
            </a:r>
            <a:r>
              <a:rPr lang="en-US" altLang="en-US" u="sng" dirty="0"/>
              <a:t>warm water.</a:t>
            </a:r>
          </a:p>
          <a:p>
            <a:pPr eaLnBrk="1" hangingPunct="1">
              <a:lnSpc>
                <a:spcPct val="90000"/>
              </a:lnSpc>
            </a:pPr>
            <a:r>
              <a:rPr lang="en-US" altLang="en-US" b="1" dirty="0"/>
              <a:t>Soap</a:t>
            </a:r>
            <a:r>
              <a:rPr lang="en-US" altLang="en-US" dirty="0"/>
              <a:t>: Use </a:t>
            </a:r>
            <a:r>
              <a:rPr lang="en-US" altLang="en-US" u="sng" dirty="0"/>
              <a:t>antibacterial</a:t>
            </a:r>
            <a:r>
              <a:rPr lang="en-US" altLang="en-US" dirty="0"/>
              <a:t> soap.</a:t>
            </a:r>
          </a:p>
          <a:p>
            <a:pPr eaLnBrk="1" hangingPunct="1">
              <a:lnSpc>
                <a:spcPct val="90000"/>
              </a:lnSpc>
            </a:pPr>
            <a:r>
              <a:rPr lang="en-US" altLang="en-US" b="1" dirty="0"/>
              <a:t>Soap/Lather:</a:t>
            </a:r>
            <a:r>
              <a:rPr lang="en-US" altLang="en-US" dirty="0"/>
              <a:t> Lather well </a:t>
            </a:r>
            <a:r>
              <a:rPr lang="en-US" altLang="en-US" u="sng" dirty="0"/>
              <a:t>beyond wrist.</a:t>
            </a:r>
          </a:p>
          <a:p>
            <a:pPr eaLnBrk="1" hangingPunct="1">
              <a:lnSpc>
                <a:spcPct val="90000"/>
              </a:lnSpc>
            </a:pPr>
            <a:r>
              <a:rPr lang="en-US" altLang="en-US" b="1" dirty="0"/>
              <a:t>Wash:</a:t>
            </a:r>
            <a:r>
              <a:rPr lang="en-US" altLang="en-US" dirty="0"/>
              <a:t> Work all surfaces, including wrists, back of hands, fingers and fingernails. Wash for at least </a:t>
            </a:r>
            <a:r>
              <a:rPr lang="en-US" altLang="en-US" u="sng" dirty="0"/>
              <a:t>15 to 20 seconds</a:t>
            </a:r>
            <a:r>
              <a:rPr lang="en-US" altLang="en-US" dirty="0"/>
              <a:t>.</a:t>
            </a:r>
          </a:p>
          <a:p>
            <a:pPr eaLnBrk="1" hangingPunct="1">
              <a:lnSpc>
                <a:spcPct val="90000"/>
              </a:lnSpc>
            </a:pPr>
            <a:r>
              <a:rPr lang="en-US" altLang="en-US" b="1" dirty="0"/>
              <a:t>Rinse</a:t>
            </a:r>
            <a:r>
              <a:rPr lang="en-US" altLang="en-US" dirty="0"/>
              <a:t>: Rinse with </a:t>
            </a:r>
            <a:r>
              <a:rPr lang="en-US" altLang="en-US" u="sng" dirty="0"/>
              <a:t>warm water</a:t>
            </a:r>
            <a:r>
              <a:rPr lang="en-US" altLang="en-US" dirty="0"/>
              <a:t>. Be sure not to touch side of sink.</a:t>
            </a:r>
          </a:p>
          <a:p>
            <a:pPr eaLnBrk="1" hangingPunct="1">
              <a:lnSpc>
                <a:spcPct val="90000"/>
              </a:lnSpc>
            </a:pPr>
            <a:r>
              <a:rPr lang="en-US" altLang="en-US" b="1" dirty="0"/>
              <a:t>Dry:</a:t>
            </a:r>
            <a:r>
              <a:rPr lang="en-US" altLang="en-US" dirty="0"/>
              <a:t> </a:t>
            </a:r>
            <a:r>
              <a:rPr lang="en-US" altLang="en-US" u="sng" dirty="0"/>
              <a:t>Paper towel</a:t>
            </a:r>
            <a:r>
              <a:rPr lang="en-US" altLang="en-US" dirty="0"/>
              <a:t> is best. Use towel to turn off sink and open doors.</a:t>
            </a:r>
          </a:p>
        </p:txBody>
      </p:sp>
      <p:pic>
        <p:nvPicPr>
          <p:cNvPr id="16388" name="Picture 4" descr="fruit2">
            <a:extLst>
              <a:ext uri="{FF2B5EF4-FFF2-40B4-BE49-F238E27FC236}">
                <a16:creationId xmlns:a16="http://schemas.microsoft.com/office/drawing/2014/main" id="{19C4BE81-0337-F2A8-0386-2C5FDB2580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8200" y="1295400"/>
            <a:ext cx="22098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wipe(left)">
                                      <p:cBhvr>
                                        <p:cTn id="7" dur="500"/>
                                        <p:tgtEl>
                                          <p:spTgt spid="286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Effect transition="in" filter="wipe(left)">
                                      <p:cBhvr>
                                        <p:cTn id="12" dur="500"/>
                                        <p:tgtEl>
                                          <p:spTgt spid="286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8675">
                                            <p:txEl>
                                              <p:pRg st="2" end="2"/>
                                            </p:txEl>
                                          </p:spTgt>
                                        </p:tgtEl>
                                        <p:attrNameLst>
                                          <p:attrName>style.visibility</p:attrName>
                                        </p:attrNameLst>
                                      </p:cBhvr>
                                      <p:to>
                                        <p:strVal val="visible"/>
                                      </p:to>
                                    </p:set>
                                    <p:animEffect transition="in" filter="wipe(left)">
                                      <p:cBhvr>
                                        <p:cTn id="17" dur="500"/>
                                        <p:tgtEl>
                                          <p:spTgt spid="2867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8675">
                                            <p:txEl>
                                              <p:pRg st="3" end="3"/>
                                            </p:txEl>
                                          </p:spTgt>
                                        </p:tgtEl>
                                        <p:attrNameLst>
                                          <p:attrName>style.visibility</p:attrName>
                                        </p:attrNameLst>
                                      </p:cBhvr>
                                      <p:to>
                                        <p:strVal val="visible"/>
                                      </p:to>
                                    </p:set>
                                    <p:animEffect transition="in" filter="wipe(left)">
                                      <p:cBhvr>
                                        <p:cTn id="22" dur="500"/>
                                        <p:tgtEl>
                                          <p:spTgt spid="2867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8675">
                                            <p:txEl>
                                              <p:pRg st="4" end="4"/>
                                            </p:txEl>
                                          </p:spTgt>
                                        </p:tgtEl>
                                        <p:attrNameLst>
                                          <p:attrName>style.visibility</p:attrName>
                                        </p:attrNameLst>
                                      </p:cBhvr>
                                      <p:to>
                                        <p:strVal val="visible"/>
                                      </p:to>
                                    </p:set>
                                    <p:animEffect transition="in" filter="wipe(left)">
                                      <p:cBhvr>
                                        <p:cTn id="27" dur="500"/>
                                        <p:tgtEl>
                                          <p:spTgt spid="2867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8675">
                                            <p:txEl>
                                              <p:pRg st="5" end="5"/>
                                            </p:txEl>
                                          </p:spTgt>
                                        </p:tgtEl>
                                        <p:attrNameLst>
                                          <p:attrName>style.visibility</p:attrName>
                                        </p:attrNameLst>
                                      </p:cBhvr>
                                      <p:to>
                                        <p:strVal val="visible"/>
                                      </p:to>
                                    </p:set>
                                    <p:animEffect transition="in" filter="wipe(left)">
                                      <p:cBhvr>
                                        <p:cTn id="32" dur="500"/>
                                        <p:tgtEl>
                                          <p:spTgt spid="286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C982A41-FD22-358A-6A07-3C38EFF734CE}"/>
              </a:ext>
            </a:extLst>
          </p:cNvPr>
          <p:cNvSpPr>
            <a:spLocks noGrp="1" noChangeArrowheads="1"/>
          </p:cNvSpPr>
          <p:nvPr>
            <p:ph type="title"/>
          </p:nvPr>
        </p:nvSpPr>
        <p:spPr/>
        <p:txBody>
          <a:bodyPr>
            <a:normAutofit fontScale="90000"/>
          </a:bodyPr>
          <a:lstStyle/>
          <a:p>
            <a:pPr eaLnBrk="1" hangingPunct="1">
              <a:lnSpc>
                <a:spcPct val="150000"/>
              </a:lnSpc>
            </a:pPr>
            <a:r>
              <a:rPr lang="en-US" altLang="en-US" b="1" dirty="0">
                <a:solidFill>
                  <a:schemeClr val="accent1">
                    <a:lumMod val="50000"/>
                  </a:schemeClr>
                </a:solidFill>
              </a:rPr>
              <a:t>Food Safety at Home</a:t>
            </a:r>
            <a:br>
              <a:rPr lang="en-US" altLang="en-US" b="1" dirty="0">
                <a:solidFill>
                  <a:schemeClr val="accent1">
                    <a:lumMod val="50000"/>
                  </a:schemeClr>
                </a:solidFill>
              </a:rPr>
            </a:br>
            <a:r>
              <a:rPr lang="en-US" altLang="en-US" b="1" dirty="0">
                <a:solidFill>
                  <a:schemeClr val="accent1">
                    <a:lumMod val="50000"/>
                  </a:schemeClr>
                </a:solidFill>
              </a:rPr>
              <a:t>Good Habits!</a:t>
            </a:r>
          </a:p>
        </p:txBody>
      </p:sp>
      <p:sp>
        <p:nvSpPr>
          <p:cNvPr id="12291" name="Rectangle 3">
            <a:extLst>
              <a:ext uri="{FF2B5EF4-FFF2-40B4-BE49-F238E27FC236}">
                <a16:creationId xmlns:a16="http://schemas.microsoft.com/office/drawing/2014/main" id="{B29CED3A-0D53-88E2-399F-431F689AA591}"/>
              </a:ext>
            </a:extLst>
          </p:cNvPr>
          <p:cNvSpPr>
            <a:spLocks noGrp="1" noChangeArrowheads="1"/>
          </p:cNvSpPr>
          <p:nvPr>
            <p:ph type="body" idx="1"/>
          </p:nvPr>
        </p:nvSpPr>
        <p:spPr>
          <a:xfrm>
            <a:off x="838200" y="2153429"/>
            <a:ext cx="10515600" cy="4351338"/>
          </a:xfrm>
        </p:spPr>
        <p:txBody>
          <a:bodyPr/>
          <a:lstStyle/>
          <a:p>
            <a:pPr eaLnBrk="1" hangingPunct="1"/>
            <a:r>
              <a:rPr lang="en-US" altLang="en-US" dirty="0"/>
              <a:t>Wash hands frequently. Paper towels are best for drying.  </a:t>
            </a:r>
          </a:p>
          <a:p>
            <a:pPr eaLnBrk="1" hangingPunct="1"/>
            <a:r>
              <a:rPr lang="en-US" altLang="en-US" dirty="0"/>
              <a:t>Keep food processing equipment and utensils clean.</a:t>
            </a:r>
          </a:p>
          <a:p>
            <a:pPr eaLnBrk="1" hangingPunct="1"/>
            <a:r>
              <a:rPr lang="en-US" altLang="en-US" dirty="0"/>
              <a:t>Separate raw meat items from fresh foods.</a:t>
            </a:r>
          </a:p>
          <a:p>
            <a:pPr eaLnBrk="1" hangingPunct="1"/>
            <a:r>
              <a:rPr lang="en-US" altLang="en-US" dirty="0"/>
              <a:t>Store foods at proper temperatures.</a:t>
            </a:r>
          </a:p>
          <a:p>
            <a:pPr eaLnBrk="1" hangingPunct="1"/>
            <a:r>
              <a:rPr lang="en-US" altLang="en-US" dirty="0"/>
              <a:t>Use your senses.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2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2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29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229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229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29E56FCC-036A-5735-E777-89FEC8D6FAF2}"/>
              </a:ext>
            </a:extLst>
          </p:cNvPr>
          <p:cNvSpPr>
            <a:spLocks noGrp="1" noChangeArrowheads="1"/>
          </p:cNvSpPr>
          <p:nvPr>
            <p:ph type="title"/>
          </p:nvPr>
        </p:nvSpPr>
        <p:spPr/>
        <p:txBody>
          <a:bodyPr>
            <a:normAutofit/>
          </a:bodyPr>
          <a:lstStyle/>
          <a:p>
            <a:pPr eaLnBrk="1" hangingPunct="1"/>
            <a:r>
              <a:rPr lang="en-US" altLang="en-US" b="1" dirty="0">
                <a:solidFill>
                  <a:schemeClr val="accent1">
                    <a:lumMod val="50000"/>
                  </a:schemeClr>
                </a:solidFill>
              </a:rPr>
              <a:t>Handling and Preparing Foods at Home</a:t>
            </a:r>
          </a:p>
        </p:txBody>
      </p:sp>
      <p:sp>
        <p:nvSpPr>
          <p:cNvPr id="16387" name="Rectangle 3">
            <a:extLst>
              <a:ext uri="{FF2B5EF4-FFF2-40B4-BE49-F238E27FC236}">
                <a16:creationId xmlns:a16="http://schemas.microsoft.com/office/drawing/2014/main" id="{46C08A3B-7C70-FF2E-C054-16005F5C6249}"/>
              </a:ext>
            </a:extLst>
          </p:cNvPr>
          <p:cNvSpPr>
            <a:spLocks noGrp="1" noChangeArrowheads="1"/>
          </p:cNvSpPr>
          <p:nvPr>
            <p:ph type="body" idx="1"/>
          </p:nvPr>
        </p:nvSpPr>
        <p:spPr>
          <a:xfrm>
            <a:off x="838200" y="1690688"/>
            <a:ext cx="9067800" cy="4252912"/>
          </a:xfrm>
        </p:spPr>
        <p:txBody>
          <a:bodyPr>
            <a:normAutofit fontScale="85000" lnSpcReduction="20000"/>
          </a:bodyPr>
          <a:lstStyle/>
          <a:p>
            <a:pPr eaLnBrk="1" hangingPunct="1">
              <a:lnSpc>
                <a:spcPct val="90000"/>
              </a:lnSpc>
            </a:pPr>
            <a:r>
              <a:rPr lang="en-US" altLang="en-US" sz="3300" dirty="0"/>
              <a:t>Proper food handling and preparation in the home is critical to eliminate food poisoning.</a:t>
            </a:r>
          </a:p>
          <a:p>
            <a:pPr eaLnBrk="1" hangingPunct="1">
              <a:lnSpc>
                <a:spcPct val="90000"/>
              </a:lnSpc>
            </a:pPr>
            <a:endParaRPr lang="en-US" altLang="en-US" sz="3300" dirty="0"/>
          </a:p>
          <a:p>
            <a:pPr eaLnBrk="1" hangingPunct="1">
              <a:lnSpc>
                <a:spcPct val="90000"/>
              </a:lnSpc>
            </a:pPr>
            <a:r>
              <a:rPr lang="en-US" altLang="en-US" sz="3300" dirty="0"/>
              <a:t>Food poisoning causes 9,000 deaths/year.</a:t>
            </a:r>
          </a:p>
          <a:p>
            <a:pPr eaLnBrk="1" hangingPunct="1">
              <a:lnSpc>
                <a:spcPct val="90000"/>
              </a:lnSpc>
            </a:pPr>
            <a:endParaRPr lang="en-US" altLang="en-US" sz="3300" dirty="0"/>
          </a:p>
          <a:p>
            <a:pPr eaLnBrk="1" hangingPunct="1">
              <a:lnSpc>
                <a:spcPct val="90000"/>
              </a:lnSpc>
            </a:pPr>
            <a:r>
              <a:rPr lang="en-US" altLang="en-US" sz="3300" dirty="0"/>
              <a:t>76 million cases/year</a:t>
            </a:r>
          </a:p>
          <a:p>
            <a:pPr eaLnBrk="1" hangingPunct="1">
              <a:lnSpc>
                <a:spcPct val="90000"/>
              </a:lnSpc>
            </a:pPr>
            <a:endParaRPr lang="en-US" altLang="en-US" sz="3300" dirty="0"/>
          </a:p>
          <a:p>
            <a:pPr eaLnBrk="1" hangingPunct="1">
              <a:lnSpc>
                <a:spcPct val="90000"/>
              </a:lnSpc>
            </a:pPr>
            <a:r>
              <a:rPr lang="en-US" altLang="en-US" sz="3300" b="1" i="1" dirty="0"/>
              <a:t>Cross contamination </a:t>
            </a:r>
            <a:r>
              <a:rPr lang="en-US" altLang="en-US" sz="3300" dirty="0"/>
              <a:t>occurs when foods are placed on unclean surfaces or when an unclean utensil is used to handle the food.</a:t>
            </a:r>
          </a:p>
          <a:p>
            <a:pPr eaLnBrk="1" hangingPunct="1">
              <a:lnSpc>
                <a:spcPct val="90000"/>
              </a:lnSpc>
            </a:pPr>
            <a:endParaRPr lang="en-US" altLang="en-US" dirty="0">
              <a:latin typeface="GoudyOlStBT-BoldItalic" charset="0"/>
            </a:endParaRPr>
          </a:p>
          <a:p>
            <a:pPr lvl="1" eaLnBrk="1" hangingPunct="1">
              <a:lnSpc>
                <a:spcPct val="90000"/>
              </a:lnSpc>
            </a:pPr>
            <a:endParaRPr lang="en-US"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3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38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6387">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638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026">
            <a:extLst>
              <a:ext uri="{FF2B5EF4-FFF2-40B4-BE49-F238E27FC236}">
                <a16:creationId xmlns:a16="http://schemas.microsoft.com/office/drawing/2014/main" id="{DD081379-109A-7B85-91E0-B95B07426D9F}"/>
              </a:ext>
            </a:extLst>
          </p:cNvPr>
          <p:cNvSpPr>
            <a:spLocks noChangeArrowheads="1"/>
          </p:cNvSpPr>
          <p:nvPr/>
        </p:nvSpPr>
        <p:spPr bwMode="auto">
          <a:xfrm>
            <a:off x="746167" y="749135"/>
            <a:ext cx="7924800" cy="361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lnSpc>
                <a:spcPct val="90000"/>
              </a:lnSpc>
              <a:spcBef>
                <a:spcPct val="50000"/>
              </a:spcBef>
              <a:buNone/>
            </a:pPr>
            <a:r>
              <a:rPr lang="en-US" altLang="en-US" sz="4600" b="1" dirty="0">
                <a:solidFill>
                  <a:schemeClr val="accent1">
                    <a:lumMod val="50000"/>
                  </a:schemeClr>
                </a:solidFill>
                <a:latin typeface="+mj-lt"/>
              </a:rPr>
              <a:t>Reduce Risk</a:t>
            </a:r>
          </a:p>
          <a:p>
            <a:pPr marL="342900" indent="-342900">
              <a:lnSpc>
                <a:spcPct val="90000"/>
              </a:lnSpc>
              <a:spcBef>
                <a:spcPct val="50000"/>
              </a:spcBef>
            </a:pPr>
            <a:r>
              <a:rPr lang="en-US" altLang="en-US" sz="2400" dirty="0">
                <a:latin typeface="+mn-lt"/>
              </a:rPr>
              <a:t>Utensils and cutting boards should be thoroughly cleaned between handling each food item. </a:t>
            </a:r>
          </a:p>
          <a:p>
            <a:pPr marL="342900" indent="-342900">
              <a:lnSpc>
                <a:spcPct val="90000"/>
              </a:lnSpc>
              <a:spcBef>
                <a:spcPct val="50000"/>
              </a:spcBef>
            </a:pPr>
            <a:r>
              <a:rPr lang="en-US" altLang="en-US" sz="2400" dirty="0">
                <a:latin typeface="+mn-lt"/>
              </a:rPr>
              <a:t>Plastic cutting boards are safer and easier to clean.</a:t>
            </a:r>
          </a:p>
          <a:p>
            <a:pPr marL="342900" indent="-342900">
              <a:lnSpc>
                <a:spcPct val="90000"/>
              </a:lnSpc>
              <a:spcBef>
                <a:spcPct val="50000"/>
              </a:spcBef>
            </a:pPr>
            <a:r>
              <a:rPr lang="en-US" altLang="en-US" sz="2400" dirty="0">
                <a:latin typeface="+mn-lt"/>
              </a:rPr>
              <a:t>Great care should be taken after handling raw meats.</a:t>
            </a:r>
          </a:p>
        </p:txBody>
      </p:sp>
      <p:pic>
        <p:nvPicPr>
          <p:cNvPr id="19459" name="Picture 1027" descr="cutting board">
            <a:extLst>
              <a:ext uri="{FF2B5EF4-FFF2-40B4-BE49-F238E27FC236}">
                <a16:creationId xmlns:a16="http://schemas.microsoft.com/office/drawing/2014/main" id="{83DC756B-81BE-C0C4-B71E-FD8FD5C92E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1148" y="3535878"/>
            <a:ext cx="3146451" cy="284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5602">
                                            <p:txEl>
                                              <p:pRg st="0" end="0"/>
                                            </p:txEl>
                                          </p:spTgt>
                                        </p:tgtEl>
                                        <p:attrNameLst>
                                          <p:attrName>style.visibility</p:attrName>
                                        </p:attrNameLst>
                                      </p:cBhvr>
                                      <p:to>
                                        <p:strVal val="visible"/>
                                      </p:to>
                                    </p:set>
                                    <p:anim calcmode="lin" valueType="num">
                                      <p:cBhvr additive="base">
                                        <p:cTn id="7" dur="500" fill="hold"/>
                                        <p:tgtEl>
                                          <p:spTgt spid="2560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5602">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5602">
                                            <p:txEl>
                                              <p:pRg st="1" end="1"/>
                                            </p:txEl>
                                          </p:spTgt>
                                        </p:tgtEl>
                                        <p:attrNameLst>
                                          <p:attrName>style.visibility</p:attrName>
                                        </p:attrNameLst>
                                      </p:cBhvr>
                                      <p:to>
                                        <p:strVal val="visible"/>
                                      </p:to>
                                    </p:set>
                                    <p:anim calcmode="lin" valueType="num">
                                      <p:cBhvr additive="base">
                                        <p:cTn id="13" dur="500" fill="hold"/>
                                        <p:tgtEl>
                                          <p:spTgt spid="25602">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5602">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5602">
                                            <p:txEl>
                                              <p:pRg st="2" end="2"/>
                                            </p:txEl>
                                          </p:spTgt>
                                        </p:tgtEl>
                                        <p:attrNameLst>
                                          <p:attrName>style.visibility</p:attrName>
                                        </p:attrNameLst>
                                      </p:cBhvr>
                                      <p:to>
                                        <p:strVal val="visible"/>
                                      </p:to>
                                    </p:set>
                                    <p:anim calcmode="lin" valueType="num">
                                      <p:cBhvr additive="base">
                                        <p:cTn id="19" dur="500" fill="hold"/>
                                        <p:tgtEl>
                                          <p:spTgt spid="25602">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5602">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5602">
                                            <p:txEl>
                                              <p:pRg st="3" end="3"/>
                                            </p:txEl>
                                          </p:spTgt>
                                        </p:tgtEl>
                                        <p:attrNameLst>
                                          <p:attrName>style.visibility</p:attrName>
                                        </p:attrNameLst>
                                      </p:cBhvr>
                                      <p:to>
                                        <p:strVal val="visible"/>
                                      </p:to>
                                    </p:set>
                                    <p:anim calcmode="lin" valueType="num">
                                      <p:cBhvr additive="base">
                                        <p:cTn id="25" dur="500" fill="hold"/>
                                        <p:tgtEl>
                                          <p:spTgt spid="25602">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5602">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ADC301BE-C7FB-EEBC-9924-9D571AE2C465}"/>
              </a:ext>
            </a:extLst>
          </p:cNvPr>
          <p:cNvSpPr>
            <a:spLocks noGrp="1" noChangeArrowheads="1"/>
          </p:cNvSpPr>
          <p:nvPr>
            <p:ph type="title"/>
          </p:nvPr>
        </p:nvSpPr>
        <p:spPr/>
        <p:txBody>
          <a:bodyPr/>
          <a:lstStyle/>
          <a:p>
            <a:pPr eaLnBrk="1" hangingPunct="1"/>
            <a:r>
              <a:rPr lang="en-US" altLang="en-US" b="1" dirty="0">
                <a:solidFill>
                  <a:schemeClr val="accent1">
                    <a:lumMod val="50000"/>
                  </a:schemeClr>
                </a:solidFill>
              </a:rPr>
              <a:t>Proper Temperature Storage</a:t>
            </a:r>
          </a:p>
        </p:txBody>
      </p:sp>
      <p:sp>
        <p:nvSpPr>
          <p:cNvPr id="17411" name="Rectangle 3">
            <a:extLst>
              <a:ext uri="{FF2B5EF4-FFF2-40B4-BE49-F238E27FC236}">
                <a16:creationId xmlns:a16="http://schemas.microsoft.com/office/drawing/2014/main" id="{BF8935D3-D8BF-8513-B029-85967E4012A4}"/>
              </a:ext>
            </a:extLst>
          </p:cNvPr>
          <p:cNvSpPr>
            <a:spLocks noGrp="1" noChangeArrowheads="1"/>
          </p:cNvSpPr>
          <p:nvPr>
            <p:ph type="body" idx="1"/>
          </p:nvPr>
        </p:nvSpPr>
        <p:spPr/>
        <p:txBody>
          <a:bodyPr>
            <a:normAutofit lnSpcReduction="10000"/>
          </a:bodyPr>
          <a:lstStyle/>
          <a:p>
            <a:pPr eaLnBrk="1" hangingPunct="1">
              <a:lnSpc>
                <a:spcPct val="90000"/>
              </a:lnSpc>
            </a:pPr>
            <a:r>
              <a:rPr lang="en-US" altLang="en-US" dirty="0"/>
              <a:t>A general rule is </a:t>
            </a:r>
            <a:r>
              <a:rPr lang="en-US" altLang="en-US" b="1" dirty="0"/>
              <a:t>“keep hot foods hot and cold foods cold.”</a:t>
            </a:r>
          </a:p>
          <a:p>
            <a:pPr eaLnBrk="1" hangingPunct="1">
              <a:lnSpc>
                <a:spcPct val="90000"/>
              </a:lnSpc>
            </a:pPr>
            <a:endParaRPr lang="en-US" altLang="en-US" b="1" dirty="0"/>
          </a:p>
          <a:p>
            <a:pPr eaLnBrk="1" hangingPunct="1">
              <a:lnSpc>
                <a:spcPct val="90000"/>
              </a:lnSpc>
            </a:pPr>
            <a:r>
              <a:rPr lang="en-US" altLang="en-US" dirty="0"/>
              <a:t>Rapid bacteria growth can occur between </a:t>
            </a:r>
            <a:r>
              <a:rPr lang="en-US" altLang="en-US" b="1" dirty="0"/>
              <a:t>40°F and 140°F</a:t>
            </a:r>
            <a:r>
              <a:rPr lang="en-US" altLang="en-US" dirty="0"/>
              <a:t>. </a:t>
            </a:r>
          </a:p>
          <a:p>
            <a:pPr eaLnBrk="1" hangingPunct="1">
              <a:lnSpc>
                <a:spcPct val="90000"/>
              </a:lnSpc>
            </a:pPr>
            <a:endParaRPr lang="en-US" altLang="en-US" dirty="0"/>
          </a:p>
          <a:p>
            <a:pPr eaLnBrk="1" hangingPunct="1">
              <a:lnSpc>
                <a:spcPct val="90000"/>
              </a:lnSpc>
            </a:pPr>
            <a:r>
              <a:rPr lang="en-US" altLang="en-US" dirty="0"/>
              <a:t>Cold foods should be stored </a:t>
            </a:r>
            <a:r>
              <a:rPr lang="en-US" altLang="en-US" b="1" dirty="0"/>
              <a:t>below 40°F</a:t>
            </a:r>
            <a:r>
              <a:rPr lang="en-US" altLang="en-US" dirty="0"/>
              <a:t> and hot foods </a:t>
            </a:r>
            <a:r>
              <a:rPr lang="en-US" altLang="en-US" b="1" dirty="0"/>
              <a:t>above 140°F</a:t>
            </a:r>
            <a:r>
              <a:rPr lang="en-US" altLang="en-US" dirty="0"/>
              <a:t>. </a:t>
            </a:r>
          </a:p>
          <a:p>
            <a:pPr eaLnBrk="1" hangingPunct="1">
              <a:lnSpc>
                <a:spcPct val="90000"/>
              </a:lnSpc>
            </a:pPr>
            <a:endParaRPr lang="en-US" altLang="en-US" dirty="0"/>
          </a:p>
          <a:p>
            <a:pPr eaLnBrk="1" hangingPunct="1">
              <a:lnSpc>
                <a:spcPct val="90000"/>
              </a:lnSpc>
            </a:pPr>
            <a:r>
              <a:rPr lang="en-US" altLang="en-US" dirty="0"/>
              <a:t>This includes foods during serving.</a:t>
            </a:r>
          </a:p>
          <a:p>
            <a:pPr eaLnBrk="1" hangingPunct="1">
              <a:lnSpc>
                <a:spcPct val="90000"/>
              </a:lnSpc>
            </a:pPr>
            <a:endParaRPr lang="en-US" altLang="en-US"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4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741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7411">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74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blogs.miaminewtimes.com/shortorder/assets_c/2009/08/KINGSTON%204_opt-thumb-400x300.jpg">
            <a:extLst>
              <a:ext uri="{FF2B5EF4-FFF2-40B4-BE49-F238E27FC236}">
                <a16:creationId xmlns:a16="http://schemas.microsoft.com/office/drawing/2014/main" id="{DEA053DC-E2C3-A113-782B-4F435CB5EB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353" y="705345"/>
            <a:ext cx="5638800"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6" descr="http://3.bp.blogspot.com/-4dl-qUg8q68/TeT2fdQux0I/AAAAAAAAAMY/36lBNbvvRCA/s1600/Vacation+April+2011+NY+and+Jamaica+302.jpg">
            <a:extLst>
              <a:ext uri="{FF2B5EF4-FFF2-40B4-BE49-F238E27FC236}">
                <a16:creationId xmlns:a16="http://schemas.microsoft.com/office/drawing/2014/main" id="{2740588E-AAA8-30D7-45A9-A3F8BF4050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819895"/>
            <a:ext cx="5514975" cy="367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D23C5261-83DA-5420-2E5D-DDF6A1C7A0B5}"/>
              </a:ext>
            </a:extLst>
          </p:cNvPr>
          <p:cNvSpPr>
            <a:spLocks noGrp="1" noChangeArrowheads="1"/>
          </p:cNvSpPr>
          <p:nvPr>
            <p:ph type="title"/>
          </p:nvPr>
        </p:nvSpPr>
        <p:spPr/>
        <p:txBody>
          <a:bodyPr/>
          <a:lstStyle/>
          <a:p>
            <a:pPr eaLnBrk="1" hangingPunct="1"/>
            <a:r>
              <a:rPr lang="en-US" altLang="en-US" b="1" dirty="0">
                <a:solidFill>
                  <a:schemeClr val="accent1">
                    <a:lumMod val="50000"/>
                  </a:schemeClr>
                </a:solidFill>
              </a:rPr>
              <a:t>Contamination</a:t>
            </a:r>
          </a:p>
        </p:txBody>
      </p:sp>
      <p:sp>
        <p:nvSpPr>
          <p:cNvPr id="3075" name="Rectangle 3">
            <a:extLst>
              <a:ext uri="{FF2B5EF4-FFF2-40B4-BE49-F238E27FC236}">
                <a16:creationId xmlns:a16="http://schemas.microsoft.com/office/drawing/2014/main" id="{13AD553C-820F-179B-EAC9-C4369ED6BD6A}"/>
              </a:ext>
            </a:extLst>
          </p:cNvPr>
          <p:cNvSpPr>
            <a:spLocks noGrp="1" noChangeArrowheads="1"/>
          </p:cNvSpPr>
          <p:nvPr>
            <p:ph type="body" idx="1"/>
          </p:nvPr>
        </p:nvSpPr>
        <p:spPr/>
        <p:txBody>
          <a:bodyPr/>
          <a:lstStyle/>
          <a:p>
            <a:pPr eaLnBrk="1" hangingPunct="1">
              <a:lnSpc>
                <a:spcPct val="90000"/>
              </a:lnSpc>
            </a:pPr>
            <a:r>
              <a:rPr lang="en-US" altLang="en-US" b="1" i="1" dirty="0">
                <a:latin typeface="GoudyOlStBT-BoldItalic" charset="0"/>
              </a:rPr>
              <a:t>Contamination</a:t>
            </a:r>
            <a:r>
              <a:rPr lang="en-US" altLang="en-US" i="1" dirty="0">
                <a:latin typeface="GoudyOlStBT-BoldItalic" charset="0"/>
              </a:rPr>
              <a:t>: </a:t>
            </a:r>
            <a:r>
              <a:rPr lang="en-US" altLang="en-US" dirty="0">
                <a:latin typeface="GoudyOlStBT-BoldItalic" charset="0"/>
              </a:rPr>
              <a:t>when an unwanted substance or factor comes in contact with another substance or object</a:t>
            </a:r>
            <a:endParaRPr lang="en-US" altLang="en-US" i="1" dirty="0">
              <a:latin typeface="GoudyOlStBT-BoldItalic" charset="0"/>
            </a:endParaRPr>
          </a:p>
          <a:p>
            <a:pPr eaLnBrk="1" hangingPunct="1">
              <a:lnSpc>
                <a:spcPct val="90000"/>
              </a:lnSpc>
            </a:pPr>
            <a:endParaRPr lang="en-US" altLang="en-US" i="1" dirty="0">
              <a:latin typeface="GoudyOlStBT-BoldItalic" charset="0"/>
            </a:endParaRPr>
          </a:p>
          <a:p>
            <a:pPr eaLnBrk="1" hangingPunct="1">
              <a:lnSpc>
                <a:spcPct val="90000"/>
              </a:lnSpc>
            </a:pPr>
            <a:r>
              <a:rPr lang="en-US" altLang="en-US" b="1" i="1" dirty="0">
                <a:latin typeface="GoudyOlStBT-BoldItalic" charset="0"/>
              </a:rPr>
              <a:t>Food contamination</a:t>
            </a:r>
            <a:r>
              <a:rPr lang="en-US" altLang="en-US" i="1" dirty="0">
                <a:latin typeface="GoudyOlStBT-BoldItalic" charset="0"/>
              </a:rPr>
              <a:t> </a:t>
            </a:r>
            <a:r>
              <a:rPr lang="en-US" altLang="en-US" dirty="0">
                <a:latin typeface="GoudyOlStBT" charset="0"/>
              </a:rPr>
              <a:t>occurs when an unwanted substance comes in contact with foods during processing.</a:t>
            </a:r>
          </a:p>
          <a:p>
            <a:pPr eaLnBrk="1" hangingPunct="1">
              <a:lnSpc>
                <a:spcPct val="90000"/>
              </a:lnSpc>
            </a:pPr>
            <a:endParaRPr lang="en-US" altLang="en-US" dirty="0">
              <a:latin typeface="GoudyOlStBT-BoldItalic" charset="0"/>
            </a:endParaRPr>
          </a:p>
          <a:p>
            <a:pPr eaLnBrk="1" hangingPunct="1">
              <a:lnSpc>
                <a:spcPct val="90000"/>
              </a:lnSpc>
            </a:pPr>
            <a:r>
              <a:rPr lang="en-US" altLang="en-US" b="1" i="1" dirty="0">
                <a:latin typeface="GoudyOlStBT-BoldItalic" charset="0"/>
              </a:rPr>
              <a:t>Microbial contamination</a:t>
            </a:r>
            <a:r>
              <a:rPr lang="en-US" altLang="en-US" i="1" dirty="0">
                <a:latin typeface="GoudyOlStBT-BoldItalic" charset="0"/>
              </a:rPr>
              <a:t> </a:t>
            </a:r>
            <a:r>
              <a:rPr lang="en-US" altLang="en-US" dirty="0">
                <a:latin typeface="GoudyOlStBT" charset="0"/>
              </a:rPr>
              <a:t>occurs when uncontaminated foods come in contact with microorganisms.</a:t>
            </a:r>
          </a:p>
          <a:p>
            <a:pPr eaLnBrk="1" hangingPunct="1">
              <a:lnSpc>
                <a:spcPct val="90000"/>
              </a:lnSpc>
            </a:pPr>
            <a:endParaRPr lang="en-US" altLang="en-US" dirty="0">
              <a:latin typeface="GoudyOlStBT" charset="0"/>
            </a:endParaRPr>
          </a:p>
          <a:p>
            <a:pPr eaLnBrk="1" hangingPunct="1">
              <a:lnSpc>
                <a:spcPct val="90000"/>
              </a:lnSpc>
              <a:buFontTx/>
              <a:buNone/>
            </a:pPr>
            <a:endParaRPr lang="en-US" altLang="en-US" dirty="0">
              <a:latin typeface="GoudyOlStBT" charset="0"/>
            </a:endParaRPr>
          </a:p>
          <a:p>
            <a:pPr eaLnBrk="1" hangingPunct="1">
              <a:lnSpc>
                <a:spcPct val="90000"/>
              </a:lnSpc>
              <a:buFontTx/>
              <a:buNone/>
            </a:pPr>
            <a:endParaRPr lang="en-US" altLang="en-US" dirty="0">
              <a:latin typeface="GoudyOlStBT" charset="0"/>
            </a:endParaRPr>
          </a:p>
          <a:p>
            <a:pPr eaLnBrk="1" hangingPunct="1">
              <a:lnSpc>
                <a:spcPct val="90000"/>
              </a:lnSpc>
            </a:pPr>
            <a:endParaRPr lang="en-US" altLang="en-US" dirty="0"/>
          </a:p>
          <a:p>
            <a:pPr eaLnBrk="1" hangingPunct="1">
              <a:lnSpc>
                <a:spcPct val="90000"/>
              </a:lnSpc>
              <a:buFontTx/>
              <a:buNone/>
            </a:pPr>
            <a:endParaRPr lang="en-US" altLang="en-US" sz="2400" dirty="0">
              <a:latin typeface="GoudyOlStBT" charset="0"/>
            </a:endParaRPr>
          </a:p>
        </p:txBody>
      </p:sp>
      <p:sp>
        <p:nvSpPr>
          <p:cNvPr id="4100" name="AutoShape 5" descr="051007_food_128x96">
            <a:extLst>
              <a:ext uri="{FF2B5EF4-FFF2-40B4-BE49-F238E27FC236}">
                <a16:creationId xmlns:a16="http://schemas.microsoft.com/office/drawing/2014/main" id="{1308066B-B5FB-B5E4-6DAB-55EFB6957E4C}"/>
              </a:ext>
            </a:extLst>
          </p:cNvPr>
          <p:cNvSpPr>
            <a:spLocks noChangeAspect="1" noChangeArrowheads="1"/>
          </p:cNvSpPr>
          <p:nvPr/>
        </p:nvSpPr>
        <p:spPr bwMode="auto">
          <a:xfrm>
            <a:off x="5948363" y="3281363"/>
            <a:ext cx="296862"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07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07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http://chinatravelgo.com/wp-content/uploads/2013/07/fresh-meat-at-the-kashgar-Sunday-Market.jpg">
            <a:extLst>
              <a:ext uri="{FF2B5EF4-FFF2-40B4-BE49-F238E27FC236}">
                <a16:creationId xmlns:a16="http://schemas.microsoft.com/office/drawing/2014/main" id="{0A450F2B-5945-DECA-73E3-DF10CB494E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8082" y="700644"/>
            <a:ext cx="7635835" cy="572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upload.wikimedia.org/wikipedia/commons/8/8a/Meatmarket.jpg">
            <a:extLst>
              <a:ext uri="{FF2B5EF4-FFF2-40B4-BE49-F238E27FC236}">
                <a16:creationId xmlns:a16="http://schemas.microsoft.com/office/drawing/2014/main" id="{122D2751-49BD-C45E-BAF8-730F4C1B53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0822" y="795646"/>
            <a:ext cx="8270355" cy="5510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fruit4">
            <a:extLst>
              <a:ext uri="{FF2B5EF4-FFF2-40B4-BE49-F238E27FC236}">
                <a16:creationId xmlns:a16="http://schemas.microsoft.com/office/drawing/2014/main" id="{C473B220-25CD-0C0B-B942-8587EBF869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5007" y="3752021"/>
            <a:ext cx="3665516" cy="274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3">
            <a:extLst>
              <a:ext uri="{FF2B5EF4-FFF2-40B4-BE49-F238E27FC236}">
                <a16:creationId xmlns:a16="http://schemas.microsoft.com/office/drawing/2014/main" id="{C2CB5A2E-6203-F5CC-C4AA-93A1AB41EEA6}"/>
              </a:ext>
            </a:extLst>
          </p:cNvPr>
          <p:cNvSpPr>
            <a:spLocks noChangeArrowheads="1"/>
          </p:cNvSpPr>
          <p:nvPr/>
        </p:nvSpPr>
        <p:spPr bwMode="auto">
          <a:xfrm>
            <a:off x="527463" y="725385"/>
            <a:ext cx="80772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n-US" altLang="en-US" sz="6000" b="1" dirty="0">
                <a:solidFill>
                  <a:schemeClr val="accent1">
                    <a:lumMod val="50000"/>
                  </a:schemeClr>
                </a:solidFill>
                <a:latin typeface="+mj-lt"/>
              </a:rPr>
              <a:t>Food Cleanliness</a:t>
            </a:r>
          </a:p>
          <a:p>
            <a:pPr algn="ctr" eaLnBrk="1" hangingPunct="1">
              <a:spcBef>
                <a:spcPct val="50000"/>
              </a:spcBef>
              <a:buFontTx/>
              <a:buNone/>
            </a:pPr>
            <a:r>
              <a:rPr lang="en-US" altLang="en-US" sz="2800" dirty="0">
                <a:latin typeface="+mn-lt"/>
              </a:rPr>
              <a:t>*Always wash all vegetables and produce.</a:t>
            </a:r>
          </a:p>
          <a:p>
            <a:pPr algn="ctr" eaLnBrk="1" hangingPunct="1">
              <a:spcBef>
                <a:spcPct val="50000"/>
              </a:spcBef>
              <a:buFontTx/>
              <a:buNone/>
            </a:pPr>
            <a:endParaRPr lang="en-US" altLang="en-US" sz="2800" dirty="0">
              <a:latin typeface="+mn-lt"/>
            </a:endParaRPr>
          </a:p>
          <a:p>
            <a:pPr algn="ctr" eaLnBrk="1" hangingPunct="1">
              <a:spcBef>
                <a:spcPct val="50000"/>
              </a:spcBef>
              <a:buFontTx/>
              <a:buNone/>
            </a:pPr>
            <a:r>
              <a:rPr lang="en-US" altLang="en-US" sz="2800" dirty="0">
                <a:latin typeface="+mn-lt"/>
              </a:rPr>
              <a:t>*This can easily be accomplished with fresh water and a mild detergent.</a:t>
            </a:r>
          </a:p>
          <a:p>
            <a:pPr eaLnBrk="1" hangingPunct="1">
              <a:spcBef>
                <a:spcPct val="50000"/>
              </a:spcBef>
            </a:pPr>
            <a:endParaRPr lang="en-US" altLang="en-US" sz="4400" b="1" dirty="0">
              <a:solidFill>
                <a:srgbClr val="FFFF66"/>
              </a:solidFill>
              <a:latin typeface="GoudyOlStBT"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5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45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45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AF4E7A7E-3B7B-6E92-2186-4F7AAF46EECC}"/>
              </a:ext>
            </a:extLst>
          </p:cNvPr>
          <p:cNvSpPr>
            <a:spLocks noGrp="1" noChangeArrowheads="1"/>
          </p:cNvSpPr>
          <p:nvPr>
            <p:ph type="title"/>
          </p:nvPr>
        </p:nvSpPr>
        <p:spPr/>
        <p:txBody>
          <a:bodyPr/>
          <a:lstStyle/>
          <a:p>
            <a:pPr eaLnBrk="1" hangingPunct="1"/>
            <a:r>
              <a:rPr lang="en-US" altLang="en-US" b="1" dirty="0">
                <a:solidFill>
                  <a:schemeClr val="accent1">
                    <a:lumMod val="50000"/>
                  </a:schemeClr>
                </a:solidFill>
              </a:rPr>
              <a:t>Cooking Meats</a:t>
            </a:r>
          </a:p>
        </p:txBody>
      </p:sp>
      <p:sp>
        <p:nvSpPr>
          <p:cNvPr id="19459" name="Rectangle 3">
            <a:extLst>
              <a:ext uri="{FF2B5EF4-FFF2-40B4-BE49-F238E27FC236}">
                <a16:creationId xmlns:a16="http://schemas.microsoft.com/office/drawing/2014/main" id="{A2D91669-AEA1-E656-7370-E6F306778B02}"/>
              </a:ext>
            </a:extLst>
          </p:cNvPr>
          <p:cNvSpPr>
            <a:spLocks noGrp="1" noChangeArrowheads="1"/>
          </p:cNvSpPr>
          <p:nvPr>
            <p:ph type="body" idx="1"/>
          </p:nvPr>
        </p:nvSpPr>
        <p:spPr>
          <a:xfrm>
            <a:off x="2209800" y="1676400"/>
            <a:ext cx="7772400" cy="4114800"/>
          </a:xfrm>
        </p:spPr>
        <p:txBody>
          <a:bodyPr>
            <a:normAutofit lnSpcReduction="10000"/>
          </a:bodyPr>
          <a:lstStyle/>
          <a:p>
            <a:pPr eaLnBrk="1" hangingPunct="1">
              <a:lnSpc>
                <a:spcPct val="90000"/>
              </a:lnSpc>
            </a:pPr>
            <a:r>
              <a:rPr lang="en-US" altLang="en-US" dirty="0">
                <a:solidFill>
                  <a:schemeClr val="tx1"/>
                </a:solidFill>
              </a:rPr>
              <a:t>Cooking meats to the proper temperature is critical to reduce the risk of foodborne illnesses.</a:t>
            </a:r>
          </a:p>
          <a:p>
            <a:pPr eaLnBrk="1" hangingPunct="1">
              <a:lnSpc>
                <a:spcPct val="90000"/>
              </a:lnSpc>
            </a:pPr>
            <a:endParaRPr lang="en-US" altLang="en-US" dirty="0">
              <a:solidFill>
                <a:schemeClr val="tx1"/>
              </a:solidFill>
            </a:endParaRPr>
          </a:p>
          <a:p>
            <a:pPr eaLnBrk="1" hangingPunct="1">
              <a:lnSpc>
                <a:spcPct val="90000"/>
              </a:lnSpc>
            </a:pPr>
            <a:r>
              <a:rPr lang="en-US" altLang="en-US" b="1" i="1" dirty="0">
                <a:solidFill>
                  <a:schemeClr val="tx1"/>
                </a:solidFill>
              </a:rPr>
              <a:t>Foodborne illnesses</a:t>
            </a:r>
            <a:r>
              <a:rPr lang="en-US" altLang="en-US" i="1" dirty="0">
                <a:solidFill>
                  <a:schemeClr val="tx1"/>
                </a:solidFill>
              </a:rPr>
              <a:t> </a:t>
            </a:r>
            <a:r>
              <a:rPr lang="en-US" altLang="en-US" dirty="0">
                <a:solidFill>
                  <a:schemeClr val="tx1"/>
                </a:solidFill>
              </a:rPr>
              <a:t>are caused by bacteria and other microorganisms.</a:t>
            </a:r>
          </a:p>
          <a:p>
            <a:pPr eaLnBrk="1" hangingPunct="1">
              <a:lnSpc>
                <a:spcPct val="90000"/>
              </a:lnSpc>
            </a:pPr>
            <a:endParaRPr lang="en-US" altLang="en-US" dirty="0">
              <a:solidFill>
                <a:schemeClr val="tx1"/>
              </a:solidFill>
            </a:endParaRPr>
          </a:p>
          <a:p>
            <a:pPr eaLnBrk="1" hangingPunct="1">
              <a:lnSpc>
                <a:spcPct val="90000"/>
              </a:lnSpc>
            </a:pPr>
            <a:r>
              <a:rPr lang="en-US" altLang="en-US" dirty="0">
                <a:solidFill>
                  <a:schemeClr val="tx1"/>
                </a:solidFill>
              </a:rPr>
              <a:t>Cooking meats to the proper temperature will nearly eliminate the risk of food poisoning caused by meats.</a:t>
            </a:r>
          </a:p>
          <a:p>
            <a:pPr eaLnBrk="1" hangingPunct="1">
              <a:lnSpc>
                <a:spcPct val="90000"/>
              </a:lnSpc>
            </a:pPr>
            <a:endParaRPr lang="en-US"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45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945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945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6461A4F7-DA20-CD80-777E-D2E7D45F99C8}"/>
              </a:ext>
            </a:extLst>
          </p:cNvPr>
          <p:cNvSpPr>
            <a:spLocks noGrp="1" noChangeArrowheads="1"/>
          </p:cNvSpPr>
          <p:nvPr>
            <p:ph type="title"/>
          </p:nvPr>
        </p:nvSpPr>
        <p:spPr/>
        <p:txBody>
          <a:bodyPr/>
          <a:lstStyle/>
          <a:p>
            <a:pPr eaLnBrk="1" hangingPunct="1"/>
            <a:r>
              <a:rPr lang="en-US" altLang="en-US" b="1" dirty="0">
                <a:solidFill>
                  <a:schemeClr val="accent1">
                    <a:lumMod val="50000"/>
                  </a:schemeClr>
                </a:solidFill>
              </a:rPr>
              <a:t>Meat Temperature</a:t>
            </a:r>
          </a:p>
        </p:txBody>
      </p:sp>
      <p:sp>
        <p:nvSpPr>
          <p:cNvPr id="20483" name="Rectangle 3">
            <a:extLst>
              <a:ext uri="{FF2B5EF4-FFF2-40B4-BE49-F238E27FC236}">
                <a16:creationId xmlns:a16="http://schemas.microsoft.com/office/drawing/2014/main" id="{20912B68-90A0-51C3-740B-1D7E64F027F6}"/>
              </a:ext>
            </a:extLst>
          </p:cNvPr>
          <p:cNvSpPr>
            <a:spLocks noGrp="1" noChangeArrowheads="1"/>
          </p:cNvSpPr>
          <p:nvPr>
            <p:ph type="body" idx="1"/>
          </p:nvPr>
        </p:nvSpPr>
        <p:spPr/>
        <p:txBody>
          <a:bodyPr/>
          <a:lstStyle/>
          <a:p>
            <a:pPr eaLnBrk="1" hangingPunct="1">
              <a:lnSpc>
                <a:spcPct val="90000"/>
              </a:lnSpc>
            </a:pPr>
            <a:r>
              <a:rPr lang="en-US" altLang="en-US" dirty="0"/>
              <a:t>A </a:t>
            </a:r>
            <a:r>
              <a:rPr lang="en-US" altLang="en-US" b="1" i="1" dirty="0"/>
              <a:t>food thermometer </a:t>
            </a:r>
            <a:r>
              <a:rPr lang="en-US" altLang="en-US" dirty="0"/>
              <a:t>is a device with a probe that is inserted into meats to measure the internal temperature.</a:t>
            </a:r>
          </a:p>
          <a:p>
            <a:pPr eaLnBrk="1" hangingPunct="1">
              <a:lnSpc>
                <a:spcPct val="90000"/>
              </a:lnSpc>
            </a:pPr>
            <a:endParaRPr lang="en-US" altLang="en-US" dirty="0"/>
          </a:p>
          <a:p>
            <a:pPr eaLnBrk="1" hangingPunct="1">
              <a:lnSpc>
                <a:spcPct val="90000"/>
              </a:lnSpc>
            </a:pPr>
            <a:r>
              <a:rPr lang="en-US" altLang="en-US" dirty="0"/>
              <a:t>Cooking Temperatures for </a:t>
            </a:r>
            <a:r>
              <a:rPr lang="en-US" altLang="en-US" b="1" dirty="0"/>
              <a:t>Beef:</a:t>
            </a:r>
          </a:p>
          <a:p>
            <a:pPr lvl="1" eaLnBrk="1" hangingPunct="1">
              <a:lnSpc>
                <a:spcPct val="90000"/>
              </a:lnSpc>
            </a:pPr>
            <a:r>
              <a:rPr lang="en-US" altLang="en-US" sz="2800" dirty="0"/>
              <a:t>Ground beef minimum 160°F</a:t>
            </a:r>
          </a:p>
          <a:p>
            <a:pPr lvl="1" eaLnBrk="1" hangingPunct="1">
              <a:lnSpc>
                <a:spcPct val="90000"/>
              </a:lnSpc>
            </a:pPr>
            <a:r>
              <a:rPr lang="en-US" altLang="en-US" sz="2800" dirty="0"/>
              <a:t>Rare beef: 125°F to 130°F</a:t>
            </a:r>
          </a:p>
          <a:p>
            <a:pPr lvl="1"/>
            <a:r>
              <a:rPr lang="en-US" altLang="en-US" sz="3200" dirty="0"/>
              <a:t>Medium: 140°F to 160°F</a:t>
            </a:r>
          </a:p>
          <a:p>
            <a:pPr lvl="1"/>
            <a:r>
              <a:rPr lang="en-US" altLang="en-US" sz="3200" dirty="0"/>
              <a:t>Well: 170°F</a:t>
            </a:r>
          </a:p>
          <a:p>
            <a:pPr eaLnBrk="1" hangingPunct="1">
              <a:lnSpc>
                <a:spcPct val="90000"/>
              </a:lnSpc>
            </a:pPr>
            <a:endParaRPr lang="en-US" altLang="en-US" dirty="0"/>
          </a:p>
        </p:txBody>
      </p:sp>
      <p:pic>
        <p:nvPicPr>
          <p:cNvPr id="26628" name="Picture 4" descr="meat1">
            <a:extLst>
              <a:ext uri="{FF2B5EF4-FFF2-40B4-BE49-F238E27FC236}">
                <a16:creationId xmlns:a16="http://schemas.microsoft.com/office/drawing/2014/main" id="{7F08A837-D5A0-B81C-617D-388924856A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3200400"/>
            <a:ext cx="2819400" cy="313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04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048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2048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2048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2048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2048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1CBDE9FE-CF95-6B46-3299-4AFBF5378367}"/>
              </a:ext>
            </a:extLst>
          </p:cNvPr>
          <p:cNvSpPr>
            <a:spLocks noGrp="1" noChangeArrowheads="1"/>
          </p:cNvSpPr>
          <p:nvPr>
            <p:ph type="title"/>
          </p:nvPr>
        </p:nvSpPr>
        <p:spPr/>
        <p:txBody>
          <a:bodyPr/>
          <a:lstStyle/>
          <a:p>
            <a:pPr eaLnBrk="1" hangingPunct="1"/>
            <a:r>
              <a:rPr lang="en-US" altLang="en-US" b="1" dirty="0">
                <a:solidFill>
                  <a:schemeClr val="accent1">
                    <a:lumMod val="50000"/>
                  </a:schemeClr>
                </a:solidFill>
              </a:rPr>
              <a:t>Meat Temperature, Continued</a:t>
            </a:r>
          </a:p>
        </p:txBody>
      </p:sp>
      <p:sp>
        <p:nvSpPr>
          <p:cNvPr id="21507" name="Rectangle 3">
            <a:extLst>
              <a:ext uri="{FF2B5EF4-FFF2-40B4-BE49-F238E27FC236}">
                <a16:creationId xmlns:a16="http://schemas.microsoft.com/office/drawing/2014/main" id="{83AAD865-4A93-F68E-CCCC-DD28BB050602}"/>
              </a:ext>
            </a:extLst>
          </p:cNvPr>
          <p:cNvSpPr>
            <a:spLocks noGrp="1" noChangeArrowheads="1"/>
          </p:cNvSpPr>
          <p:nvPr>
            <p:ph type="body" idx="1"/>
          </p:nvPr>
        </p:nvSpPr>
        <p:spPr/>
        <p:txBody>
          <a:bodyPr/>
          <a:lstStyle/>
          <a:p>
            <a:pPr eaLnBrk="1" hangingPunct="1"/>
            <a:r>
              <a:rPr lang="en-US" altLang="en-US" b="1" dirty="0"/>
              <a:t>Cooking Temperatures for Pork:</a:t>
            </a:r>
          </a:p>
          <a:p>
            <a:pPr lvl="1" eaLnBrk="1" hangingPunct="1"/>
            <a:r>
              <a:rPr lang="en-US" altLang="en-US" sz="2800" dirty="0"/>
              <a:t>Medium: 160°F</a:t>
            </a:r>
          </a:p>
          <a:p>
            <a:pPr lvl="1" eaLnBrk="1" hangingPunct="1"/>
            <a:r>
              <a:rPr lang="en-US" altLang="en-US" sz="2800" dirty="0"/>
              <a:t>Well-done: 170°F</a:t>
            </a:r>
          </a:p>
          <a:p>
            <a:pPr eaLnBrk="1" hangingPunct="1"/>
            <a:r>
              <a:rPr lang="en-US" altLang="en-US" b="1" dirty="0"/>
              <a:t>Ham</a:t>
            </a:r>
            <a:r>
              <a:rPr lang="en-US" altLang="en-US" dirty="0"/>
              <a:t>: 160°F</a:t>
            </a:r>
          </a:p>
          <a:p>
            <a:pPr eaLnBrk="1" hangingPunct="1"/>
            <a:endParaRPr lang="en-US" altLang="en-US" dirty="0"/>
          </a:p>
          <a:p>
            <a:pPr eaLnBrk="1" hangingPunct="1"/>
            <a:r>
              <a:rPr lang="en-US" altLang="en-US" b="1" dirty="0"/>
              <a:t>Chicken:</a:t>
            </a:r>
            <a:r>
              <a:rPr lang="en-US" altLang="en-US" dirty="0"/>
              <a:t> </a:t>
            </a:r>
          </a:p>
          <a:p>
            <a:pPr lvl="1" eaLnBrk="1" hangingPunct="1"/>
            <a:r>
              <a:rPr lang="en-US" altLang="en-US" sz="2800" dirty="0"/>
              <a:t>Cooked to 180°F or until juices run clear</a:t>
            </a:r>
          </a:p>
          <a:p>
            <a:pPr eaLnBrk="1" hangingPunct="1"/>
            <a:endParaRPr lang="en-US" altLang="en-US" dirty="0">
              <a:latin typeface="GoudyOlStBT" charset="0"/>
            </a:endParaRPr>
          </a:p>
        </p:txBody>
      </p:sp>
      <p:pic>
        <p:nvPicPr>
          <p:cNvPr id="27652" name="Picture 4" descr="pork">
            <a:extLst>
              <a:ext uri="{FF2B5EF4-FFF2-40B4-BE49-F238E27FC236}">
                <a16:creationId xmlns:a16="http://schemas.microsoft.com/office/drawing/2014/main" id="{0A648010-F67C-41E5-BEB6-FA3C0D932B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3092" y="1901000"/>
            <a:ext cx="4076700"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150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2150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2150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150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1507">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2150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ruit3">
            <a:extLst>
              <a:ext uri="{FF2B5EF4-FFF2-40B4-BE49-F238E27FC236}">
                <a16:creationId xmlns:a16="http://schemas.microsoft.com/office/drawing/2014/main" id="{FB7B2028-C235-5CF7-3583-1A8E0B1CB2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1" y="0"/>
            <a:ext cx="67040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74C6069-6DCD-D5E8-65AB-F204FE8CF361}"/>
              </a:ext>
            </a:extLst>
          </p:cNvPr>
          <p:cNvSpPr>
            <a:spLocks noGrp="1" noChangeArrowheads="1"/>
          </p:cNvSpPr>
          <p:nvPr>
            <p:ph type="title"/>
          </p:nvPr>
        </p:nvSpPr>
        <p:spPr/>
        <p:txBody>
          <a:bodyPr/>
          <a:lstStyle/>
          <a:p>
            <a:pPr eaLnBrk="1" hangingPunct="1"/>
            <a:r>
              <a:rPr lang="en-US" altLang="en-US" b="1" dirty="0">
                <a:solidFill>
                  <a:schemeClr val="accent1">
                    <a:lumMod val="50000"/>
                  </a:schemeClr>
                </a:solidFill>
              </a:rPr>
              <a:t>Sources of Contamination</a:t>
            </a:r>
          </a:p>
        </p:txBody>
      </p:sp>
      <p:sp>
        <p:nvSpPr>
          <p:cNvPr id="4099" name="Rectangle 3">
            <a:extLst>
              <a:ext uri="{FF2B5EF4-FFF2-40B4-BE49-F238E27FC236}">
                <a16:creationId xmlns:a16="http://schemas.microsoft.com/office/drawing/2014/main" id="{E7FD48F6-048A-E88C-AD8F-C0D8901204F3}"/>
              </a:ext>
            </a:extLst>
          </p:cNvPr>
          <p:cNvSpPr>
            <a:spLocks noGrp="1" noChangeArrowheads="1"/>
          </p:cNvSpPr>
          <p:nvPr>
            <p:ph type="body" idx="1"/>
          </p:nvPr>
        </p:nvSpPr>
        <p:spPr>
          <a:xfrm>
            <a:off x="2209800" y="1676400"/>
            <a:ext cx="7772400" cy="4419600"/>
          </a:xfrm>
        </p:spPr>
        <p:txBody>
          <a:bodyPr>
            <a:normAutofit fontScale="92500" lnSpcReduction="10000"/>
          </a:bodyPr>
          <a:lstStyle/>
          <a:p>
            <a:pPr eaLnBrk="1" hangingPunct="1">
              <a:lnSpc>
                <a:spcPct val="90000"/>
              </a:lnSpc>
            </a:pPr>
            <a:r>
              <a:rPr lang="en-US" altLang="en-US" b="1" i="1" dirty="0"/>
              <a:t>Wastewater</a:t>
            </a:r>
            <a:r>
              <a:rPr lang="en-US" altLang="en-US" i="1" dirty="0"/>
              <a:t> </a:t>
            </a:r>
            <a:r>
              <a:rPr lang="en-US" altLang="en-US" dirty="0"/>
              <a:t>is water that has been used for processing foods or in cleaning the processing equipment or facilities.</a:t>
            </a:r>
          </a:p>
          <a:p>
            <a:pPr eaLnBrk="1" hangingPunct="1">
              <a:lnSpc>
                <a:spcPct val="90000"/>
              </a:lnSpc>
            </a:pPr>
            <a:r>
              <a:rPr lang="en-US" altLang="en-US" b="1" i="1" dirty="0"/>
              <a:t>People</a:t>
            </a:r>
            <a:r>
              <a:rPr lang="en-US" altLang="en-US" dirty="0"/>
              <a:t> come into contact with foods during food processing and can introduce microorganisms and other contaminants on their bodies or clothing into food.</a:t>
            </a:r>
          </a:p>
          <a:p>
            <a:pPr eaLnBrk="1" hangingPunct="1">
              <a:lnSpc>
                <a:spcPct val="90000"/>
              </a:lnSpc>
            </a:pPr>
            <a:r>
              <a:rPr lang="en-US" altLang="en-US" b="1" i="1" dirty="0"/>
              <a:t>Food processing equipment</a:t>
            </a:r>
            <a:r>
              <a:rPr lang="en-US" altLang="en-US" dirty="0"/>
              <a:t> must be constantly cleaned and sanitized.</a:t>
            </a:r>
          </a:p>
          <a:p>
            <a:pPr eaLnBrk="1" hangingPunct="1">
              <a:lnSpc>
                <a:spcPct val="90000"/>
              </a:lnSpc>
            </a:pPr>
            <a:r>
              <a:rPr lang="en-US" altLang="en-US" b="1" i="1" dirty="0"/>
              <a:t>Food processing plant:</a:t>
            </a:r>
            <a:r>
              <a:rPr lang="en-US" altLang="en-US" dirty="0"/>
              <a:t> The actual facilities must also be clean to prevent contamination.</a:t>
            </a:r>
          </a:p>
          <a:p>
            <a:pPr eaLnBrk="1" hangingPunct="1">
              <a:lnSpc>
                <a:spcPct val="90000"/>
              </a:lnSpc>
            </a:pPr>
            <a:endParaRPr lang="en-US" altLang="en-US" dirty="0"/>
          </a:p>
          <a:p>
            <a:pPr eaLnBrk="1" hangingPunct="1">
              <a:lnSpc>
                <a:spcPct val="90000"/>
              </a:lnSpc>
            </a:pPr>
            <a:endParaRPr lang="en-US" altLang="en-US" sz="2400" dirty="0">
              <a:latin typeface="GoudyOlStBT-BoldItalic" charset="0"/>
            </a:endParaRPr>
          </a:p>
          <a:p>
            <a:pPr eaLnBrk="1" hangingPunct="1">
              <a:lnSpc>
                <a:spcPct val="90000"/>
              </a:lnSpc>
            </a:pPr>
            <a:endParaRPr lang="en-US" altLang="en-US" dirty="0"/>
          </a:p>
          <a:p>
            <a:pPr eaLnBrk="1" hangingPunct="1">
              <a:lnSpc>
                <a:spcPct val="90000"/>
              </a:lnSpc>
            </a:pPr>
            <a:endParaRPr lang="en-US" altLang="en-US" sz="2400" dirty="0">
              <a:latin typeface="GoudyOlStBT-BoldItalic" charset="0"/>
            </a:endParaRPr>
          </a:p>
          <a:p>
            <a:pPr eaLnBrk="1" hangingPunct="1">
              <a:lnSpc>
                <a:spcPct val="90000"/>
              </a:lnSpc>
            </a:pPr>
            <a:endParaRPr lang="en-US"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09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7CC1958F-0E6F-2C64-4F58-A1A872EDF56A}"/>
              </a:ext>
            </a:extLst>
          </p:cNvPr>
          <p:cNvSpPr>
            <a:spLocks noGrp="1" noChangeArrowheads="1"/>
          </p:cNvSpPr>
          <p:nvPr>
            <p:ph type="title"/>
          </p:nvPr>
        </p:nvSpPr>
        <p:spPr/>
        <p:txBody>
          <a:bodyPr/>
          <a:lstStyle/>
          <a:p>
            <a:pPr eaLnBrk="1" hangingPunct="1"/>
            <a:r>
              <a:rPr lang="en-US" altLang="en-US" b="1" dirty="0">
                <a:solidFill>
                  <a:schemeClr val="accent1">
                    <a:lumMod val="50000"/>
                  </a:schemeClr>
                </a:solidFill>
              </a:rPr>
              <a:t>The Importance of Sanitation</a:t>
            </a:r>
          </a:p>
        </p:txBody>
      </p:sp>
      <p:sp>
        <p:nvSpPr>
          <p:cNvPr id="15363" name="Rectangle 3">
            <a:extLst>
              <a:ext uri="{FF2B5EF4-FFF2-40B4-BE49-F238E27FC236}">
                <a16:creationId xmlns:a16="http://schemas.microsoft.com/office/drawing/2014/main" id="{B518DD85-7333-2FEB-7158-3EFF48506542}"/>
              </a:ext>
            </a:extLst>
          </p:cNvPr>
          <p:cNvSpPr>
            <a:spLocks noGrp="1" noChangeArrowheads="1"/>
          </p:cNvSpPr>
          <p:nvPr>
            <p:ph type="body" idx="1"/>
          </p:nvPr>
        </p:nvSpPr>
        <p:spPr/>
        <p:txBody>
          <a:bodyPr/>
          <a:lstStyle/>
          <a:p>
            <a:pPr eaLnBrk="1" hangingPunct="1"/>
            <a:endParaRPr lang="en-US" altLang="en-US" b="1" i="1" dirty="0">
              <a:latin typeface="GoudyOlStBT-BoldItalic" charset="0"/>
            </a:endParaRPr>
          </a:p>
          <a:p>
            <a:pPr eaLnBrk="1" hangingPunct="1"/>
            <a:r>
              <a:rPr lang="en-US" altLang="en-US" b="1" i="1" dirty="0"/>
              <a:t>Food sanitation </a:t>
            </a:r>
            <a:r>
              <a:rPr lang="en-US" altLang="en-US" dirty="0"/>
              <a:t>is the maintenance and overall cleanliness and hygiene in the food processing environment (home or factory).</a:t>
            </a:r>
          </a:p>
          <a:p>
            <a:pPr eaLnBrk="1" hangingPunct="1"/>
            <a:endParaRPr lang="en-US" altLang="en-US" dirty="0"/>
          </a:p>
          <a:p>
            <a:pPr eaLnBrk="1" hangingPunct="1"/>
            <a:r>
              <a:rPr lang="en-US" altLang="en-US" dirty="0"/>
              <a:t>The risk of food contamination is greater if everything is not clean.</a:t>
            </a:r>
          </a:p>
          <a:p>
            <a:pPr eaLnBrk="1" hangingPunct="1"/>
            <a:endParaRPr lang="en-US" altLang="en-US" dirty="0"/>
          </a:p>
          <a:p>
            <a:pPr eaLnBrk="1" hangingPunct="1"/>
            <a:endParaRPr lang="en-US"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6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36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026" descr="dust pan">
            <a:extLst>
              <a:ext uri="{FF2B5EF4-FFF2-40B4-BE49-F238E27FC236}">
                <a16:creationId xmlns:a16="http://schemas.microsoft.com/office/drawing/2014/main" id="{85196AC9-9907-B617-3F51-F652606898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0749" y="4424970"/>
            <a:ext cx="2445346" cy="2180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1027">
            <a:extLst>
              <a:ext uri="{FF2B5EF4-FFF2-40B4-BE49-F238E27FC236}">
                <a16:creationId xmlns:a16="http://schemas.microsoft.com/office/drawing/2014/main" id="{67FB299C-82D7-902E-288F-1B29EA0ECB5A}"/>
              </a:ext>
            </a:extLst>
          </p:cNvPr>
          <p:cNvSpPr>
            <a:spLocks noChangeArrowheads="1"/>
          </p:cNvSpPr>
          <p:nvPr/>
        </p:nvSpPr>
        <p:spPr bwMode="auto">
          <a:xfrm>
            <a:off x="687779" y="682771"/>
            <a:ext cx="530946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4400" b="1" dirty="0">
                <a:solidFill>
                  <a:schemeClr val="accent1">
                    <a:lumMod val="50000"/>
                  </a:schemeClr>
                </a:solidFill>
                <a:latin typeface="+mj-lt"/>
              </a:rPr>
              <a:t>Cleaning and Sanitizing</a:t>
            </a:r>
          </a:p>
        </p:txBody>
      </p:sp>
      <p:sp>
        <p:nvSpPr>
          <p:cNvPr id="29700" name="Rectangle 1028">
            <a:extLst>
              <a:ext uri="{FF2B5EF4-FFF2-40B4-BE49-F238E27FC236}">
                <a16:creationId xmlns:a16="http://schemas.microsoft.com/office/drawing/2014/main" id="{B0867502-DFF2-D1CA-4AA6-5B2DE3CB435B}"/>
              </a:ext>
            </a:extLst>
          </p:cNvPr>
          <p:cNvSpPr>
            <a:spLocks noChangeArrowheads="1"/>
          </p:cNvSpPr>
          <p:nvPr/>
        </p:nvSpPr>
        <p:spPr bwMode="auto">
          <a:xfrm>
            <a:off x="843147" y="1343025"/>
            <a:ext cx="10070275" cy="1643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lnSpc>
                <a:spcPct val="90000"/>
              </a:lnSpc>
            </a:pPr>
            <a:r>
              <a:rPr lang="en-US" altLang="en-US" sz="2800" b="1" i="1" dirty="0">
                <a:latin typeface="+mn-lt"/>
              </a:rPr>
              <a:t>Cleaning </a:t>
            </a:r>
            <a:r>
              <a:rPr lang="en-US" altLang="en-US" sz="2800" dirty="0">
                <a:latin typeface="+mn-lt"/>
              </a:rPr>
              <a:t>is the removal of all visible dirt and grime. Proper cleaning is required to prevent contamination with microorganisms. </a:t>
            </a:r>
            <a:r>
              <a:rPr lang="en-US" altLang="en-US" sz="2800" u="sng" dirty="0">
                <a:latin typeface="+mn-lt"/>
              </a:rPr>
              <a:t>Cleaning is undertaken before sanitizing.</a:t>
            </a:r>
          </a:p>
        </p:txBody>
      </p:sp>
      <p:sp>
        <p:nvSpPr>
          <p:cNvPr id="29701" name="Rectangle 1029">
            <a:extLst>
              <a:ext uri="{FF2B5EF4-FFF2-40B4-BE49-F238E27FC236}">
                <a16:creationId xmlns:a16="http://schemas.microsoft.com/office/drawing/2014/main" id="{ACAAFCE2-1EFA-2D93-0E5D-D8C087F9E1A7}"/>
              </a:ext>
            </a:extLst>
          </p:cNvPr>
          <p:cNvSpPr>
            <a:spLocks noChangeArrowheads="1"/>
          </p:cNvSpPr>
          <p:nvPr/>
        </p:nvSpPr>
        <p:spPr bwMode="auto">
          <a:xfrm>
            <a:off x="843147" y="3280558"/>
            <a:ext cx="8980472"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r>
              <a:rPr lang="en-US" altLang="en-US" sz="2800" b="1" i="1" dirty="0">
                <a:latin typeface="+mn-lt"/>
              </a:rPr>
              <a:t>Sanitizing </a:t>
            </a:r>
            <a:r>
              <a:rPr lang="en-US" altLang="en-US" sz="2800" dirty="0">
                <a:latin typeface="+mn-lt"/>
              </a:rPr>
              <a:t>is the process of placing an antimicrobial barrier on the surfaces of food processing equipment to kill microorganisms and to prevent other microorganisms from moving on to the equipment. Sanitizing is often accomplished by using </a:t>
            </a:r>
            <a:r>
              <a:rPr lang="en-US" altLang="en-US" sz="2800" u="sng" dirty="0">
                <a:latin typeface="+mn-lt"/>
              </a:rPr>
              <a:t>chemicals or heat.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970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970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build="p" autoUpdateAnimBg="0"/>
      <p:bldP spid="29701"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09F023F5-D1C9-6321-1F6A-EC19B9AF1CB9}"/>
              </a:ext>
            </a:extLst>
          </p:cNvPr>
          <p:cNvSpPr>
            <a:spLocks noGrp="1" noChangeArrowheads="1"/>
          </p:cNvSpPr>
          <p:nvPr>
            <p:ph type="title"/>
          </p:nvPr>
        </p:nvSpPr>
        <p:spPr/>
        <p:txBody>
          <a:bodyPr/>
          <a:lstStyle/>
          <a:p>
            <a:pPr eaLnBrk="1" hangingPunct="1"/>
            <a:r>
              <a:rPr lang="en-US" altLang="en-US" b="1" dirty="0">
                <a:solidFill>
                  <a:schemeClr val="accent1">
                    <a:lumMod val="50000"/>
                  </a:schemeClr>
                </a:solidFill>
              </a:rPr>
              <a:t>HACCP</a:t>
            </a:r>
          </a:p>
        </p:txBody>
      </p:sp>
      <p:sp>
        <p:nvSpPr>
          <p:cNvPr id="6147" name="Rectangle 3">
            <a:extLst>
              <a:ext uri="{FF2B5EF4-FFF2-40B4-BE49-F238E27FC236}">
                <a16:creationId xmlns:a16="http://schemas.microsoft.com/office/drawing/2014/main" id="{6EEE35FD-2FD3-8155-A809-11CFB6EF3BC0}"/>
              </a:ext>
            </a:extLst>
          </p:cNvPr>
          <p:cNvSpPr>
            <a:spLocks noGrp="1" noChangeArrowheads="1"/>
          </p:cNvSpPr>
          <p:nvPr>
            <p:ph type="body" idx="1"/>
          </p:nvPr>
        </p:nvSpPr>
        <p:spPr/>
        <p:txBody>
          <a:bodyPr/>
          <a:lstStyle/>
          <a:p>
            <a:pPr eaLnBrk="1" hangingPunct="1">
              <a:lnSpc>
                <a:spcPct val="90000"/>
              </a:lnSpc>
            </a:pPr>
            <a:r>
              <a:rPr lang="en-US" altLang="en-US" b="1" i="1" dirty="0"/>
              <a:t>(HAACP) Hazard Analysis and Critical Control Point</a:t>
            </a:r>
          </a:p>
          <a:p>
            <a:pPr eaLnBrk="1" hangingPunct="1">
              <a:lnSpc>
                <a:spcPct val="90000"/>
              </a:lnSpc>
              <a:buFontTx/>
              <a:buNone/>
            </a:pPr>
            <a:endParaRPr lang="en-US" altLang="en-US" b="1" i="1" dirty="0"/>
          </a:p>
          <a:p>
            <a:pPr eaLnBrk="1" hangingPunct="1">
              <a:lnSpc>
                <a:spcPct val="90000"/>
              </a:lnSpc>
            </a:pPr>
            <a:r>
              <a:rPr lang="en-US" altLang="en-US" dirty="0"/>
              <a:t>Program designed to evaluate every part of a food processing system to identify potential points for food contamination. Every food processing facility in the country must abide by HACCP regulations.</a:t>
            </a:r>
          </a:p>
          <a:p>
            <a:pPr eaLnBrk="1" hangingPunct="1">
              <a:lnSpc>
                <a:spcPct val="90000"/>
              </a:lnSpc>
            </a:pPr>
            <a:endParaRPr lang="en-US" altLang="en-US" b="1" i="1" dirty="0">
              <a:latin typeface="GoudyOlStBT" charset="0"/>
            </a:endParaRPr>
          </a:p>
          <a:p>
            <a:pPr eaLnBrk="1" hangingPunct="1">
              <a:lnSpc>
                <a:spcPct val="90000"/>
              </a:lnSpc>
            </a:pPr>
            <a:endParaRPr lang="en-US" altLang="en-US" b="1" i="1" dirty="0">
              <a:latin typeface="GoudyOlStBT" charset="0"/>
            </a:endParaRPr>
          </a:p>
          <a:p>
            <a:pPr eaLnBrk="1" hangingPunct="1">
              <a:lnSpc>
                <a:spcPct val="90000"/>
              </a:lnSpc>
              <a:buFontTx/>
              <a:buNone/>
            </a:pPr>
            <a:endParaRPr lang="en-US" altLang="en-US" b="1" i="1" dirty="0">
              <a:latin typeface="GoudyOlStBT" charset="0"/>
            </a:endParaRPr>
          </a:p>
          <a:p>
            <a:pPr eaLnBrk="1" hangingPunct="1">
              <a:lnSpc>
                <a:spcPct val="90000"/>
              </a:lnSpc>
            </a:pPr>
            <a:endParaRPr lang="en-US"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1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1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017E028D-3890-EE4B-1CF0-6574307A9181}"/>
              </a:ext>
            </a:extLst>
          </p:cNvPr>
          <p:cNvSpPr>
            <a:spLocks noGrp="1" noChangeArrowheads="1"/>
          </p:cNvSpPr>
          <p:nvPr>
            <p:ph type="title"/>
          </p:nvPr>
        </p:nvSpPr>
        <p:spPr/>
        <p:txBody>
          <a:bodyPr/>
          <a:lstStyle/>
          <a:p>
            <a:pPr eaLnBrk="1" hangingPunct="1"/>
            <a:r>
              <a:rPr lang="en-US" altLang="en-US" b="1" dirty="0">
                <a:solidFill>
                  <a:schemeClr val="accent1">
                    <a:lumMod val="50000"/>
                  </a:schemeClr>
                </a:solidFill>
              </a:rPr>
              <a:t>Personal Hygiene</a:t>
            </a:r>
          </a:p>
        </p:txBody>
      </p:sp>
      <p:sp>
        <p:nvSpPr>
          <p:cNvPr id="7171" name="Rectangle 3">
            <a:extLst>
              <a:ext uri="{FF2B5EF4-FFF2-40B4-BE49-F238E27FC236}">
                <a16:creationId xmlns:a16="http://schemas.microsoft.com/office/drawing/2014/main" id="{FB03AB8B-9861-AD81-C974-1B07538E0FE2}"/>
              </a:ext>
            </a:extLst>
          </p:cNvPr>
          <p:cNvSpPr>
            <a:spLocks noGrp="1" noChangeArrowheads="1"/>
          </p:cNvSpPr>
          <p:nvPr>
            <p:ph type="body" idx="1"/>
          </p:nvPr>
        </p:nvSpPr>
        <p:spPr/>
        <p:txBody>
          <a:bodyPr/>
          <a:lstStyle/>
          <a:p>
            <a:pPr eaLnBrk="1" hangingPunct="1"/>
            <a:r>
              <a:rPr lang="en-US" altLang="en-US" b="1" i="1" dirty="0"/>
              <a:t>Personal hygiene </a:t>
            </a:r>
            <a:r>
              <a:rPr lang="en-US" altLang="en-US" dirty="0"/>
              <a:t>is the preservation of personal health. Without good personal hygiene, workers in food processing plants increase the potential for food contamination.</a:t>
            </a:r>
          </a:p>
          <a:p>
            <a:pPr eaLnBrk="1" hangingPunct="1">
              <a:buFontTx/>
              <a:buNone/>
            </a:pPr>
            <a:endParaRPr lang="en-US" altLang="en-US" dirty="0"/>
          </a:p>
          <a:p>
            <a:pPr eaLnBrk="1" hangingPunct="1"/>
            <a:r>
              <a:rPr lang="en-US" altLang="en-US" dirty="0"/>
              <a:t>Several factors must be considered! </a:t>
            </a:r>
          </a:p>
          <a:p>
            <a:pPr eaLnBrk="1" hangingPunct="1">
              <a:buFontTx/>
              <a:buNone/>
            </a:pPr>
            <a:endParaRPr lang="en-US"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1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6F728175-3C6C-00D3-7E40-0EDDCC00624E}"/>
              </a:ext>
            </a:extLst>
          </p:cNvPr>
          <p:cNvSpPr>
            <a:spLocks noGrp="1" noChangeArrowheads="1"/>
          </p:cNvSpPr>
          <p:nvPr>
            <p:ph type="title"/>
          </p:nvPr>
        </p:nvSpPr>
        <p:spPr/>
        <p:txBody>
          <a:bodyPr/>
          <a:lstStyle/>
          <a:p>
            <a:pPr eaLnBrk="1" hangingPunct="1"/>
            <a:r>
              <a:rPr lang="en-US" altLang="en-US" b="1" dirty="0">
                <a:solidFill>
                  <a:schemeClr val="accent1">
                    <a:lumMod val="50000"/>
                  </a:schemeClr>
                </a:solidFill>
              </a:rPr>
              <a:t>4 Factors To Consider!</a:t>
            </a:r>
          </a:p>
        </p:txBody>
      </p:sp>
      <p:sp>
        <p:nvSpPr>
          <p:cNvPr id="32771" name="Rectangle 3">
            <a:extLst>
              <a:ext uri="{FF2B5EF4-FFF2-40B4-BE49-F238E27FC236}">
                <a16:creationId xmlns:a16="http://schemas.microsoft.com/office/drawing/2014/main" id="{FA940A69-F3DC-841C-0ECC-C637F09F8ED9}"/>
              </a:ext>
            </a:extLst>
          </p:cNvPr>
          <p:cNvSpPr>
            <a:spLocks noGrp="1" noChangeArrowheads="1"/>
          </p:cNvSpPr>
          <p:nvPr>
            <p:ph type="body" idx="1"/>
          </p:nvPr>
        </p:nvSpPr>
        <p:spPr>
          <a:xfrm>
            <a:off x="2209800" y="1600200"/>
            <a:ext cx="7772400" cy="4953000"/>
          </a:xfrm>
        </p:spPr>
        <p:txBody>
          <a:bodyPr/>
          <a:lstStyle/>
          <a:p>
            <a:pPr algn="ctr" eaLnBrk="1" hangingPunct="1">
              <a:lnSpc>
                <a:spcPct val="90000"/>
              </a:lnSpc>
            </a:pPr>
            <a:r>
              <a:rPr lang="en-US" altLang="en-US" sz="4000" dirty="0"/>
              <a:t>Clothing</a:t>
            </a:r>
          </a:p>
          <a:p>
            <a:pPr algn="ctr" eaLnBrk="1" hangingPunct="1">
              <a:lnSpc>
                <a:spcPct val="90000"/>
              </a:lnSpc>
            </a:pPr>
            <a:endParaRPr lang="en-US" altLang="en-US" sz="4000" dirty="0"/>
          </a:p>
          <a:p>
            <a:pPr algn="ctr" eaLnBrk="1" hangingPunct="1">
              <a:lnSpc>
                <a:spcPct val="90000"/>
              </a:lnSpc>
            </a:pPr>
            <a:r>
              <a:rPr lang="en-US" altLang="en-US" sz="4000" dirty="0"/>
              <a:t>Hands</a:t>
            </a:r>
          </a:p>
          <a:p>
            <a:pPr algn="ctr" eaLnBrk="1" hangingPunct="1">
              <a:lnSpc>
                <a:spcPct val="90000"/>
              </a:lnSpc>
            </a:pPr>
            <a:endParaRPr lang="en-US" altLang="en-US" sz="4000" dirty="0"/>
          </a:p>
          <a:p>
            <a:pPr algn="ctr" eaLnBrk="1" hangingPunct="1">
              <a:lnSpc>
                <a:spcPct val="90000"/>
              </a:lnSpc>
            </a:pPr>
            <a:r>
              <a:rPr lang="en-US" altLang="en-US" sz="4000" dirty="0"/>
              <a:t>Hair</a:t>
            </a:r>
          </a:p>
          <a:p>
            <a:pPr algn="ctr" eaLnBrk="1" hangingPunct="1">
              <a:lnSpc>
                <a:spcPct val="90000"/>
              </a:lnSpc>
            </a:pPr>
            <a:endParaRPr lang="en-US" altLang="en-US" sz="4000" dirty="0"/>
          </a:p>
          <a:p>
            <a:pPr algn="ctr" eaLnBrk="1" hangingPunct="1">
              <a:lnSpc>
                <a:spcPct val="90000"/>
              </a:lnSpc>
            </a:pPr>
            <a:r>
              <a:rPr lang="en-US" altLang="en-US" sz="4000" dirty="0"/>
              <a:t>Footwear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32771">
                                            <p:txEl>
                                              <p:pRg st="0" end="0"/>
                                            </p:txEl>
                                          </p:spTgt>
                                        </p:tgtEl>
                                        <p:attrNameLst>
                                          <p:attrName>style.visibility</p:attrName>
                                        </p:attrNameLst>
                                      </p:cBhvr>
                                      <p:to>
                                        <p:strVal val="visible"/>
                                      </p:to>
                                    </p:set>
                                    <p:anim calcmode="lin" valueType="num">
                                      <p:cBhvr additive="base">
                                        <p:cTn id="7" dur="300" fill="hold"/>
                                        <p:tgtEl>
                                          <p:spTgt spid="32771">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3277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iterate type="wd">
                                    <p:tmPct val="100000"/>
                                  </p:iterate>
                                  <p:childTnLst>
                                    <p:set>
                                      <p:cBhvr>
                                        <p:cTn id="12" dur="1" fill="hold">
                                          <p:stCondLst>
                                            <p:cond delay="0"/>
                                          </p:stCondLst>
                                        </p:cTn>
                                        <p:tgtEl>
                                          <p:spTgt spid="32771">
                                            <p:txEl>
                                              <p:pRg st="2" end="2"/>
                                            </p:txEl>
                                          </p:spTgt>
                                        </p:tgtEl>
                                        <p:attrNameLst>
                                          <p:attrName>style.visibility</p:attrName>
                                        </p:attrNameLst>
                                      </p:cBhvr>
                                      <p:to>
                                        <p:strVal val="visible"/>
                                      </p:to>
                                    </p:set>
                                    <p:anim calcmode="lin" valueType="num">
                                      <p:cBhvr additive="base">
                                        <p:cTn id="13" dur="300" fill="hold"/>
                                        <p:tgtEl>
                                          <p:spTgt spid="32771">
                                            <p:txEl>
                                              <p:pRg st="2" end="2"/>
                                            </p:txEl>
                                          </p:spTgt>
                                        </p:tgtEl>
                                        <p:attrNameLst>
                                          <p:attrName>ppt_x</p:attrName>
                                        </p:attrNameLst>
                                      </p:cBhvr>
                                      <p:tavLst>
                                        <p:tav tm="0">
                                          <p:val>
                                            <p:strVal val="#ppt_x"/>
                                          </p:val>
                                        </p:tav>
                                        <p:tav tm="100000">
                                          <p:val>
                                            <p:strVal val="#ppt_x"/>
                                          </p:val>
                                        </p:tav>
                                      </p:tavLst>
                                    </p:anim>
                                    <p:anim calcmode="lin" valueType="num">
                                      <p:cBhvr additive="base">
                                        <p:cTn id="14" dur="300" fill="hold"/>
                                        <p:tgtEl>
                                          <p:spTgt spid="32771">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iterate type="wd">
                                    <p:tmPct val="100000"/>
                                  </p:iterate>
                                  <p:childTnLst>
                                    <p:set>
                                      <p:cBhvr>
                                        <p:cTn id="18" dur="1" fill="hold">
                                          <p:stCondLst>
                                            <p:cond delay="0"/>
                                          </p:stCondLst>
                                        </p:cTn>
                                        <p:tgtEl>
                                          <p:spTgt spid="32771">
                                            <p:txEl>
                                              <p:pRg st="4" end="4"/>
                                            </p:txEl>
                                          </p:spTgt>
                                        </p:tgtEl>
                                        <p:attrNameLst>
                                          <p:attrName>style.visibility</p:attrName>
                                        </p:attrNameLst>
                                      </p:cBhvr>
                                      <p:to>
                                        <p:strVal val="visible"/>
                                      </p:to>
                                    </p:set>
                                    <p:anim calcmode="lin" valueType="num">
                                      <p:cBhvr additive="base">
                                        <p:cTn id="19" dur="300" fill="hold"/>
                                        <p:tgtEl>
                                          <p:spTgt spid="32771">
                                            <p:txEl>
                                              <p:pRg st="4" end="4"/>
                                            </p:txEl>
                                          </p:spTgt>
                                        </p:tgtEl>
                                        <p:attrNameLst>
                                          <p:attrName>ppt_x</p:attrName>
                                        </p:attrNameLst>
                                      </p:cBhvr>
                                      <p:tavLst>
                                        <p:tav tm="0">
                                          <p:val>
                                            <p:strVal val="#ppt_x"/>
                                          </p:val>
                                        </p:tav>
                                        <p:tav tm="100000">
                                          <p:val>
                                            <p:strVal val="#ppt_x"/>
                                          </p:val>
                                        </p:tav>
                                      </p:tavLst>
                                    </p:anim>
                                    <p:anim calcmode="lin" valueType="num">
                                      <p:cBhvr additive="base">
                                        <p:cTn id="20" dur="300" fill="hold"/>
                                        <p:tgtEl>
                                          <p:spTgt spid="32771">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iterate type="wd">
                                    <p:tmPct val="100000"/>
                                  </p:iterate>
                                  <p:childTnLst>
                                    <p:set>
                                      <p:cBhvr>
                                        <p:cTn id="24" dur="1" fill="hold">
                                          <p:stCondLst>
                                            <p:cond delay="0"/>
                                          </p:stCondLst>
                                        </p:cTn>
                                        <p:tgtEl>
                                          <p:spTgt spid="32771">
                                            <p:txEl>
                                              <p:pRg st="6" end="6"/>
                                            </p:txEl>
                                          </p:spTgt>
                                        </p:tgtEl>
                                        <p:attrNameLst>
                                          <p:attrName>style.visibility</p:attrName>
                                        </p:attrNameLst>
                                      </p:cBhvr>
                                      <p:to>
                                        <p:strVal val="visible"/>
                                      </p:to>
                                    </p:set>
                                    <p:anim calcmode="lin" valueType="num">
                                      <p:cBhvr additive="base">
                                        <p:cTn id="25" dur="300" fill="hold"/>
                                        <p:tgtEl>
                                          <p:spTgt spid="32771">
                                            <p:txEl>
                                              <p:pRg st="6" end="6"/>
                                            </p:txEl>
                                          </p:spTgt>
                                        </p:tgtEl>
                                        <p:attrNameLst>
                                          <p:attrName>ppt_x</p:attrName>
                                        </p:attrNameLst>
                                      </p:cBhvr>
                                      <p:tavLst>
                                        <p:tav tm="0">
                                          <p:val>
                                            <p:strVal val="#ppt_x"/>
                                          </p:val>
                                        </p:tav>
                                        <p:tav tm="100000">
                                          <p:val>
                                            <p:strVal val="#ppt_x"/>
                                          </p:val>
                                        </p:tav>
                                      </p:tavLst>
                                    </p:anim>
                                    <p:anim calcmode="lin" valueType="num">
                                      <p:cBhvr additive="base">
                                        <p:cTn id="26" dur="300" fill="hold"/>
                                        <p:tgtEl>
                                          <p:spTgt spid="32771">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87078CA0-99DB-3D38-E9A0-E0C2439AB26E}"/>
              </a:ext>
            </a:extLst>
          </p:cNvPr>
          <p:cNvSpPr>
            <a:spLocks noGrp="1" noChangeArrowheads="1"/>
          </p:cNvSpPr>
          <p:nvPr>
            <p:ph type="title"/>
          </p:nvPr>
        </p:nvSpPr>
        <p:spPr/>
        <p:txBody>
          <a:bodyPr/>
          <a:lstStyle/>
          <a:p>
            <a:pPr eaLnBrk="1" hangingPunct="1"/>
            <a:r>
              <a:rPr lang="en-US" altLang="en-US" b="1" dirty="0">
                <a:solidFill>
                  <a:schemeClr val="accent1">
                    <a:lumMod val="50000"/>
                  </a:schemeClr>
                </a:solidFill>
              </a:rPr>
              <a:t>Clothing</a:t>
            </a:r>
          </a:p>
        </p:txBody>
      </p:sp>
      <p:sp>
        <p:nvSpPr>
          <p:cNvPr id="8195" name="Rectangle 3">
            <a:extLst>
              <a:ext uri="{FF2B5EF4-FFF2-40B4-BE49-F238E27FC236}">
                <a16:creationId xmlns:a16="http://schemas.microsoft.com/office/drawing/2014/main" id="{75A8B5D7-6FDC-86A8-6122-E0EBE727191A}"/>
              </a:ext>
            </a:extLst>
          </p:cNvPr>
          <p:cNvSpPr>
            <a:spLocks noGrp="1" noChangeArrowheads="1"/>
          </p:cNvSpPr>
          <p:nvPr>
            <p:ph type="body" idx="1"/>
          </p:nvPr>
        </p:nvSpPr>
        <p:spPr/>
        <p:txBody>
          <a:bodyPr/>
          <a:lstStyle/>
          <a:p>
            <a:pPr eaLnBrk="1" hangingPunct="1">
              <a:lnSpc>
                <a:spcPct val="90000"/>
              </a:lnSpc>
            </a:pPr>
            <a:r>
              <a:rPr lang="en-US" altLang="en-US" b="1" i="1" dirty="0"/>
              <a:t>Clothing</a:t>
            </a:r>
            <a:r>
              <a:rPr lang="en-US" altLang="en-US" dirty="0"/>
              <a:t> can be a tremendous source of  contamination. </a:t>
            </a:r>
          </a:p>
          <a:p>
            <a:pPr eaLnBrk="1" hangingPunct="1">
              <a:lnSpc>
                <a:spcPct val="90000"/>
              </a:lnSpc>
            </a:pPr>
            <a:endParaRPr lang="en-US" altLang="en-US" dirty="0"/>
          </a:p>
          <a:p>
            <a:pPr eaLnBrk="1" hangingPunct="1">
              <a:lnSpc>
                <a:spcPct val="90000"/>
              </a:lnSpc>
            </a:pPr>
            <a:r>
              <a:rPr lang="en-US" altLang="en-US" dirty="0"/>
              <a:t>Reduce Risk:</a:t>
            </a:r>
          </a:p>
          <a:p>
            <a:pPr lvl="1" eaLnBrk="1" hangingPunct="1">
              <a:lnSpc>
                <a:spcPct val="90000"/>
              </a:lnSpc>
            </a:pPr>
            <a:r>
              <a:rPr lang="en-US" altLang="en-US" dirty="0"/>
              <a:t>Employees wear uniforms into which they change after arriving at work. </a:t>
            </a:r>
          </a:p>
          <a:p>
            <a:pPr lvl="1" eaLnBrk="1" hangingPunct="1">
              <a:lnSpc>
                <a:spcPct val="90000"/>
              </a:lnSpc>
            </a:pPr>
            <a:r>
              <a:rPr lang="en-US" altLang="en-US" dirty="0"/>
              <a:t>Wear smocks that cover street clothes </a:t>
            </a:r>
          </a:p>
          <a:p>
            <a:pPr lvl="1" eaLnBrk="1" hangingPunct="1">
              <a:lnSpc>
                <a:spcPct val="90000"/>
              </a:lnSpc>
            </a:pPr>
            <a:endParaRPr lang="en-US" altLang="en-US" dirty="0"/>
          </a:p>
          <a:p>
            <a:pPr eaLnBrk="1" hangingPunct="1">
              <a:lnSpc>
                <a:spcPct val="90000"/>
              </a:lnSpc>
            </a:pPr>
            <a:r>
              <a:rPr lang="en-US" altLang="en-US" dirty="0"/>
              <a:t>A </a:t>
            </a:r>
            <a:r>
              <a:rPr lang="en-US" altLang="en-US" b="1" i="1" dirty="0"/>
              <a:t>smock </a:t>
            </a:r>
            <a:r>
              <a:rPr lang="en-US" altLang="en-US" dirty="0"/>
              <a:t>is a long outer coat similar to a lab coat.</a:t>
            </a:r>
          </a:p>
          <a:p>
            <a:pPr eaLnBrk="1" hangingPunct="1">
              <a:lnSpc>
                <a:spcPct val="90000"/>
              </a:lnSpc>
            </a:pPr>
            <a:endParaRPr lang="en-US"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1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19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819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8195">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19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theme/theme1.xml><?xml version="1.0" encoding="utf-8"?>
<a:theme xmlns:a="http://schemas.openxmlformats.org/drawingml/2006/main" name="Office Theme">
  <a:themeElements>
    <a:clrScheme name="FFA">
      <a:dk1>
        <a:sysClr val="windowText" lastClr="000000"/>
      </a:dk1>
      <a:lt1>
        <a:sysClr val="window" lastClr="FFFFFF"/>
      </a:lt1>
      <a:dk2>
        <a:srgbClr val="011E41"/>
      </a:dk2>
      <a:lt2>
        <a:srgbClr val="F2DAB2"/>
      </a:lt2>
      <a:accent1>
        <a:srgbClr val="004A98"/>
      </a:accent1>
      <a:accent2>
        <a:srgbClr val="ED7D31"/>
      </a:accent2>
      <a:accent3>
        <a:srgbClr val="F5B335"/>
      </a:accent3>
      <a:accent4>
        <a:srgbClr val="E1251B"/>
      </a:accent4>
      <a:accent5>
        <a:srgbClr val="00ACE5"/>
      </a:accent5>
      <a:accent6>
        <a:srgbClr val="51A99B"/>
      </a:accent6>
      <a:hlink>
        <a:srgbClr val="0563C1"/>
      </a:hlink>
      <a:folHlink>
        <a:srgbClr val="954F72"/>
      </a:folHlink>
    </a:clrScheme>
    <a:fontScheme name="FFA">
      <a:majorFont>
        <a:latin typeface="Anton"/>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2"/>
            </a:solidFill>
          </a:defRPr>
        </a:defPPr>
      </a:lstStyle>
    </a:txDef>
  </a:objectDefaults>
  <a:extraClrSchemeLst/>
  <a:extLst>
    <a:ext uri="{05A4C25C-085E-4340-85A3-A5531E510DB2}">
      <thm15:themeFamily xmlns:thm15="http://schemas.microsoft.com/office/thememl/2012/main" name="FFA Formal.potx" id="{B6AF4D2D-1297-4102-AFCC-1815334087A9}" vid="{0588A820-DFA9-49F7-9DA4-50149E13CF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FFA Formal (10)</Template>
  <TotalTime>172</TotalTime>
  <Words>946</Words>
  <Application>Microsoft Office PowerPoint</Application>
  <PresentationFormat>Widescreen</PresentationFormat>
  <Paragraphs>141</Paragraphs>
  <Slides>26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Anton</vt:lpstr>
      <vt:lpstr>Arial</vt:lpstr>
      <vt:lpstr>Calibri</vt:lpstr>
      <vt:lpstr>GoudyOlStBT</vt:lpstr>
      <vt:lpstr>GoudyOlStBT-BoldItalic</vt:lpstr>
      <vt:lpstr>Montserrat</vt:lpstr>
      <vt:lpstr>Times New Roman</vt:lpstr>
      <vt:lpstr>Office Theme</vt:lpstr>
      <vt:lpstr>PowerPoint Presentation</vt:lpstr>
      <vt:lpstr>Contamination</vt:lpstr>
      <vt:lpstr>Sources of Contamination</vt:lpstr>
      <vt:lpstr>The Importance of Sanitation</vt:lpstr>
      <vt:lpstr>PowerPoint Presentation</vt:lpstr>
      <vt:lpstr>HACCP</vt:lpstr>
      <vt:lpstr>Personal Hygiene</vt:lpstr>
      <vt:lpstr>4 Factors To Consider!</vt:lpstr>
      <vt:lpstr>Clothing</vt:lpstr>
      <vt:lpstr>Hands</vt:lpstr>
      <vt:lpstr>Hair</vt:lpstr>
      <vt:lpstr>Footwear</vt:lpstr>
      <vt:lpstr>When to Wash Your Hands</vt:lpstr>
      <vt:lpstr>Proper Hand Washing Procedure</vt:lpstr>
      <vt:lpstr>Food Safety at Home Good Habits!</vt:lpstr>
      <vt:lpstr>Handling and Preparing Foods at Home</vt:lpstr>
      <vt:lpstr>PowerPoint Presentation</vt:lpstr>
      <vt:lpstr>Proper Temperature Storage</vt:lpstr>
      <vt:lpstr>PowerPoint Presentation</vt:lpstr>
      <vt:lpstr>PowerPoint Presentation</vt:lpstr>
      <vt:lpstr>PowerPoint Presentation</vt:lpstr>
      <vt:lpstr>PowerPoint Presentation</vt:lpstr>
      <vt:lpstr>Cooking Meats</vt:lpstr>
      <vt:lpstr>Meat Temperature</vt:lpstr>
      <vt:lpstr>Meat Temperature, Continued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McGrady, Megan</dc:creator>
  <cp:lastModifiedBy>McGrady, Megan</cp:lastModifiedBy>
  <cp:revision>5</cp:revision>
  <dcterms:created xsi:type="dcterms:W3CDTF">2022-06-27T14:43:51Z</dcterms:created>
  <dcterms:modified xsi:type="dcterms:W3CDTF">2022-08-02T20:43:46Z</dcterms:modified>
</cp:coreProperties>
</file>