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8" r:id="rId19"/>
    <p:sldId id="279" r:id="rId20"/>
    <p:sldId id="274" r:id="rId21"/>
    <p:sldId id="277" r:id="rId22"/>
    <p:sldId id="276" r:id="rId23"/>
    <p:sldId id="275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2" r:id="rId46"/>
  </p:sldIdLst>
  <p:sldSz cx="9144000" cy="6858000" type="screen4x3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09255-C040-4419-9F5F-3C9829D142D1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AB55-C80C-4778-954B-13729AA1F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5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BAB55-C80C-4778-954B-13729AA1F30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75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4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54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78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7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7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7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49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5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FEE2F-0AD1-46D8-B50C-054EE5DEA114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D747-322E-4996-92C6-36C0A6E3D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7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agma.nationalgeographic.com/ngexplorer/0309/quickflicks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jpeg"/><Relationship Id="rId10" Type="http://schemas.openxmlformats.org/officeDocument/2006/relationships/image" Target="../media/image10.wmf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ingalabama.com/key-industry-targets-food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spoongraphics.co.uk/tutorials/create-a-rolling-stones-inspired-tongue-illustration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Identify the food chain process</a:t>
            </a:r>
          </a:p>
          <a:p>
            <a:pPr lvl="0"/>
            <a:r>
              <a:rPr lang="en-US" dirty="0"/>
              <a:t>Describe the taste and appearance of foods</a:t>
            </a:r>
          </a:p>
          <a:p>
            <a:pPr lvl="0"/>
            <a:r>
              <a:rPr lang="en-US" dirty="0"/>
              <a:t>Identify chemical and physical properties of food</a:t>
            </a:r>
          </a:p>
          <a:p>
            <a:pPr lvl="0"/>
            <a:r>
              <a:rPr lang="en-US" dirty="0"/>
              <a:t>Explain food constituents (Proteins, Carbohydrates, Vitamins, etc.)</a:t>
            </a:r>
          </a:p>
          <a:p>
            <a:pPr lvl="0"/>
            <a:r>
              <a:rPr lang="en-US" dirty="0"/>
              <a:t>Identify important labeling components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Sensory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qualities of a food identified by the senses</a:t>
            </a:r>
          </a:p>
        </p:txBody>
      </p:sp>
    </p:spTree>
    <p:extLst>
      <p:ext uri="{BB962C8B-B14F-4D97-AF65-F5344CB8AC3E}">
        <p14:creationId xmlns:p14="http://schemas.microsoft.com/office/powerpoint/2010/main" val="6433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Flavor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distinctive quality that comes from a food’s unique blend of appearance, taste, odor, feel and sound</a:t>
            </a:r>
          </a:p>
        </p:txBody>
      </p:sp>
    </p:spTree>
    <p:extLst>
      <p:ext uri="{BB962C8B-B14F-4D97-AF65-F5344CB8AC3E}">
        <p14:creationId xmlns:p14="http://schemas.microsoft.com/office/powerpoint/2010/main" val="69056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change of substances into other </a:t>
            </a:r>
            <a:r>
              <a:rPr lang="en-US" dirty="0" smtClean="0"/>
              <a:t>substances</a:t>
            </a:r>
          </a:p>
          <a:p>
            <a:endParaRPr lang="en-US" dirty="0"/>
          </a:p>
          <a:p>
            <a:r>
              <a:rPr lang="en-US" dirty="0" smtClean="0"/>
              <a:t>Three types of chemical reaction</a:t>
            </a:r>
          </a:p>
          <a:p>
            <a:pPr lvl="1"/>
            <a:r>
              <a:rPr lang="en-US" dirty="0" smtClean="0"/>
              <a:t>individual </a:t>
            </a:r>
            <a:r>
              <a:rPr lang="en-US" dirty="0"/>
              <a:t>elements combine to form </a:t>
            </a:r>
            <a:r>
              <a:rPr lang="en-US" dirty="0" smtClean="0"/>
              <a:t>compounds</a:t>
            </a:r>
          </a:p>
          <a:p>
            <a:pPr lvl="1"/>
            <a:r>
              <a:rPr lang="en-US" dirty="0" smtClean="0"/>
              <a:t>compounds </a:t>
            </a:r>
            <a:r>
              <a:rPr lang="en-US" dirty="0"/>
              <a:t>break apart into </a:t>
            </a:r>
            <a:r>
              <a:rPr lang="en-US" dirty="0" smtClean="0"/>
              <a:t>elements</a:t>
            </a:r>
          </a:p>
          <a:p>
            <a:pPr lvl="1"/>
            <a:r>
              <a:rPr lang="en-US" dirty="0" smtClean="0"/>
              <a:t>compounds </a:t>
            </a:r>
            <a:r>
              <a:rPr lang="en-US" dirty="0"/>
              <a:t>combine to form other compounds</a:t>
            </a:r>
          </a:p>
          <a:p>
            <a:pPr lvl="1"/>
            <a:endParaRPr lang="en-US" dirty="0"/>
          </a:p>
        </p:txBody>
      </p:sp>
      <p:pic>
        <p:nvPicPr>
          <p:cNvPr id="1026" name="Picture 2" descr="C:\Users\Beth\AppData\Local\Microsoft\Windows\Temporary Internet Files\Content.IE5\UKR4E1FA\MC90001314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670" y="1219200"/>
            <a:ext cx="1700212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eth\AppData\Local\Microsoft\Windows\Temporary Internet Files\Content.IE5\JN7BWQO5\MC90001313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029200"/>
            <a:ext cx="476250" cy="137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75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Physical Changes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 alteration of a substance that does not change its chemical </a:t>
            </a:r>
            <a:r>
              <a:rPr lang="en-US" dirty="0" smtClean="0">
                <a:solidFill>
                  <a:schemeClr val="bg1"/>
                </a:solidFill>
              </a:rPr>
              <a:t>composition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Shape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Size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Phase (e.g</a:t>
            </a:r>
            <a:r>
              <a:rPr lang="en-US" dirty="0">
                <a:solidFill>
                  <a:schemeClr val="bg1"/>
                </a:solidFill>
              </a:rPr>
              <a:t>. solid, liquid, and </a:t>
            </a:r>
            <a:r>
              <a:rPr lang="en-US" dirty="0" smtClean="0">
                <a:solidFill>
                  <a:schemeClr val="bg1"/>
                </a:solidFill>
              </a:rPr>
              <a:t>gas)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39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substances that are found in food and needed but the body to function, grow, repair itself, and produce energy.</a:t>
            </a:r>
          </a:p>
        </p:txBody>
      </p:sp>
    </p:spTree>
    <p:extLst>
      <p:ext uri="{BB962C8B-B14F-4D97-AF65-F5344CB8AC3E}">
        <p14:creationId xmlns:p14="http://schemas.microsoft.com/office/powerpoint/2010/main" val="401903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Nutrients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those that the body cannot make itself but that are need to build and maintain body tissue.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4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very </a:t>
            </a:r>
            <a:r>
              <a:rPr lang="en-US" dirty="0"/>
              <a:t>chemical reaction in the human body requires water. </a:t>
            </a:r>
            <a:endParaRPr lang="en-US" dirty="0" smtClean="0"/>
          </a:p>
          <a:p>
            <a:r>
              <a:rPr lang="en-US" dirty="0" smtClean="0"/>
              <a:t>Water </a:t>
            </a:r>
            <a:r>
              <a:rPr lang="en-US" dirty="0"/>
              <a:t>is the biggest component of most food especially fruits, vegetables, and meat.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get enough, people need to drink six to eight glasses of water each day </a:t>
            </a:r>
            <a:endParaRPr lang="en-US" dirty="0" smtClean="0"/>
          </a:p>
          <a:p>
            <a:r>
              <a:rPr lang="en-US" dirty="0" smtClean="0"/>
              <a:t>Examples apples</a:t>
            </a:r>
            <a:r>
              <a:rPr lang="en-US" dirty="0"/>
              <a:t>, grapes, lettuce and </a:t>
            </a:r>
            <a:r>
              <a:rPr lang="en-US" dirty="0" smtClean="0"/>
              <a:t>tomatoes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94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Carbohydrates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provide </a:t>
            </a:r>
            <a:r>
              <a:rPr lang="en-US" sz="3200" dirty="0" smtClean="0"/>
              <a:t>energy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Complex </a:t>
            </a:r>
            <a:r>
              <a:rPr lang="en-US" sz="3200" dirty="0"/>
              <a:t>carbohydrates (Starches) release energy slowly and steadily</a:t>
            </a:r>
            <a:r>
              <a:rPr lang="en-US" sz="32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Simple </a:t>
            </a:r>
            <a:r>
              <a:rPr lang="en-US" sz="3200" dirty="0"/>
              <a:t>carbohydrates (Sugars) provide short spurts of “quick” energy.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38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</a:t>
            </a:r>
            <a:r>
              <a:rPr lang="en-US" dirty="0" smtClean="0"/>
              <a:t>Carbohydrates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186955"/>
              </p:ext>
            </p:extLst>
          </p:nvPr>
        </p:nvGraphicFramePr>
        <p:xfrm>
          <a:off x="723900" y="1371600"/>
          <a:ext cx="7696200" cy="5303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6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349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Spinach</a:t>
                      </a:r>
                    </a:p>
                    <a:p>
                      <a:pPr algn="ctr"/>
                      <a:r>
                        <a:rPr lang="en-US" sz="1800" dirty="0" smtClean="0"/>
                        <a:t>Turnip Greens</a:t>
                      </a:r>
                    </a:p>
                    <a:p>
                      <a:pPr algn="ctr"/>
                      <a:r>
                        <a:rPr lang="en-US" sz="1800" dirty="0" smtClean="0"/>
                        <a:t>Lettuce</a:t>
                      </a:r>
                    </a:p>
                    <a:p>
                      <a:pPr algn="ctr"/>
                      <a:r>
                        <a:rPr lang="en-US" sz="1800" dirty="0" smtClean="0"/>
                        <a:t>Water Cress</a:t>
                      </a:r>
                    </a:p>
                    <a:p>
                      <a:pPr algn="ctr"/>
                      <a:r>
                        <a:rPr lang="en-US" sz="1800" dirty="0" smtClean="0"/>
                        <a:t>Zucchini</a:t>
                      </a:r>
                    </a:p>
                    <a:p>
                      <a:pPr algn="ctr"/>
                      <a:r>
                        <a:rPr lang="en-US" sz="1800" dirty="0" smtClean="0"/>
                        <a:t>Asparagus</a:t>
                      </a:r>
                    </a:p>
                    <a:p>
                      <a:pPr algn="ctr"/>
                      <a:r>
                        <a:rPr lang="en-US" sz="1800" dirty="0" smtClean="0"/>
                        <a:t>Artichokes</a:t>
                      </a:r>
                    </a:p>
                    <a:p>
                      <a:pPr algn="ctr"/>
                      <a:r>
                        <a:rPr lang="en-US" sz="1800" dirty="0" smtClean="0"/>
                        <a:t>Okra</a:t>
                      </a:r>
                    </a:p>
                    <a:p>
                      <a:pPr algn="ctr"/>
                      <a:r>
                        <a:rPr lang="en-US" sz="1800" dirty="0" smtClean="0"/>
                        <a:t>Cabbage</a:t>
                      </a:r>
                    </a:p>
                    <a:p>
                      <a:pPr algn="ctr"/>
                      <a:r>
                        <a:rPr lang="en-US" sz="1800" dirty="0" smtClean="0"/>
                        <a:t>Celery</a:t>
                      </a:r>
                    </a:p>
                    <a:p>
                      <a:pPr algn="ctr"/>
                      <a:r>
                        <a:rPr lang="en-US" sz="1800" dirty="0" smtClean="0"/>
                        <a:t>Cucumbers</a:t>
                      </a:r>
                    </a:p>
                    <a:p>
                      <a:pPr algn="ctr"/>
                      <a:r>
                        <a:rPr lang="en-US" sz="1800" dirty="0" smtClean="0"/>
                        <a:t>Dill Pickles</a:t>
                      </a:r>
                    </a:p>
                    <a:p>
                      <a:pPr algn="ctr"/>
                      <a:r>
                        <a:rPr lang="en-US" sz="1800" dirty="0" smtClean="0"/>
                        <a:t>Radishes</a:t>
                      </a:r>
                    </a:p>
                    <a:p>
                      <a:pPr algn="ctr"/>
                      <a:r>
                        <a:rPr lang="en-US" sz="1800" dirty="0" smtClean="0"/>
                        <a:t>Broccoli</a:t>
                      </a:r>
                    </a:p>
                    <a:p>
                      <a:pPr algn="ctr"/>
                      <a:r>
                        <a:rPr lang="en-US" sz="1800" dirty="0" smtClean="0"/>
                        <a:t>Brussels Sprouts</a:t>
                      </a:r>
                    </a:p>
                    <a:p>
                      <a:pPr algn="ctr"/>
                      <a:r>
                        <a:rPr lang="en-US" sz="1800" dirty="0" smtClean="0"/>
                        <a:t>Eggplant</a:t>
                      </a:r>
                    </a:p>
                    <a:p>
                      <a:pPr algn="ctr"/>
                      <a:r>
                        <a:rPr lang="en-US" sz="1800" dirty="0" smtClean="0"/>
                        <a:t>Onions</a:t>
                      </a:r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Whole Barley</a:t>
                      </a:r>
                    </a:p>
                    <a:p>
                      <a:pPr algn="ctr"/>
                      <a:r>
                        <a:rPr lang="en-US" sz="1800" dirty="0" smtClean="0"/>
                        <a:t>Buckwheat</a:t>
                      </a:r>
                    </a:p>
                    <a:p>
                      <a:pPr algn="ctr"/>
                      <a:r>
                        <a:rPr lang="en-US" sz="1800" dirty="0" smtClean="0"/>
                        <a:t>Buckwheat Bread</a:t>
                      </a:r>
                    </a:p>
                    <a:p>
                      <a:pPr algn="ctr"/>
                      <a:r>
                        <a:rPr lang="en-US" sz="1800" dirty="0" smtClean="0"/>
                        <a:t>Oat Bran Bread</a:t>
                      </a:r>
                    </a:p>
                    <a:p>
                      <a:pPr algn="ctr"/>
                      <a:r>
                        <a:rPr lang="en-US" dirty="0" smtClean="0"/>
                        <a:t>Oat Bran Cereal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Museli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Wild Rice</a:t>
                      </a:r>
                    </a:p>
                    <a:p>
                      <a:pPr algn="ctr"/>
                      <a:r>
                        <a:rPr lang="en-US" dirty="0" smtClean="0"/>
                        <a:t>Brown Rice</a:t>
                      </a:r>
                    </a:p>
                    <a:p>
                      <a:pPr algn="ctr"/>
                      <a:r>
                        <a:rPr lang="en-US" dirty="0" smtClean="0"/>
                        <a:t>Multi-Grain Bread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Pinto Beans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dirty="0" smtClean="0"/>
                        <a:t>Yogurt-Low Fat</a:t>
                      </a:r>
                    </a:p>
                    <a:p>
                      <a:pPr algn="ctr"/>
                      <a:r>
                        <a:rPr lang="en-US" dirty="0" smtClean="0"/>
                        <a:t>Skim Milk</a:t>
                      </a:r>
                    </a:p>
                    <a:p>
                      <a:pPr algn="ctr"/>
                      <a:r>
                        <a:rPr lang="en-US" dirty="0" smtClean="0"/>
                        <a:t>Navy Beans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Cauliflower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Soy Milk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Whole Meal Spelt Bread</a:t>
                      </a:r>
                    </a:p>
                    <a:p>
                      <a:pPr algn="ctr"/>
                      <a:r>
                        <a:rPr lang="en-US" dirty="0" smtClean="0"/>
                        <a:t>Grapefruit</a:t>
                      </a:r>
                    </a:p>
                    <a:p>
                      <a:pPr algn="ctr"/>
                      <a:r>
                        <a:rPr lang="en-US" dirty="0" smtClean="0"/>
                        <a:t>Apples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Prunes</a:t>
                      </a:r>
                    </a:p>
                    <a:p>
                      <a:pPr algn="ctr"/>
                      <a:r>
                        <a:rPr lang="en-US" dirty="0" smtClean="0"/>
                        <a:t>Apricots-Dried</a:t>
                      </a:r>
                    </a:p>
                    <a:p>
                      <a:pPr algn="ctr"/>
                      <a:r>
                        <a:rPr lang="en-US" dirty="0" smtClean="0"/>
                        <a:t>Pears</a:t>
                      </a:r>
                    </a:p>
                    <a:p>
                      <a:pPr algn="ctr"/>
                      <a:r>
                        <a:rPr lang="en-US" dirty="0" smtClean="0"/>
                        <a:t>Plums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Strawberries</a:t>
                      </a:r>
                    </a:p>
                    <a:p>
                      <a:pPr algn="ctr"/>
                      <a:r>
                        <a:rPr lang="en-US" dirty="0" smtClean="0"/>
                        <a:t>Oranges</a:t>
                      </a:r>
                    </a:p>
                    <a:p>
                      <a:pPr algn="ctr"/>
                      <a:r>
                        <a:rPr lang="en-US" dirty="0" smtClean="0"/>
                        <a:t>Yams</a:t>
                      </a:r>
                    </a:p>
                    <a:p>
                      <a:pPr algn="ctr"/>
                      <a:r>
                        <a:rPr lang="en-US" dirty="0" smtClean="0"/>
                        <a:t>Carrots</a:t>
                      </a:r>
                    </a:p>
                    <a:p>
                      <a:pPr algn="ctr"/>
                      <a:r>
                        <a:rPr lang="en-US" dirty="0" smtClean="0"/>
                        <a:t>Potatoes</a:t>
                      </a:r>
                    </a:p>
                    <a:p>
                      <a:pPr algn="ctr"/>
                      <a:r>
                        <a:rPr lang="en-US" dirty="0" smtClean="0"/>
                        <a:t>Soybeans</a:t>
                      </a:r>
                    </a:p>
                    <a:p>
                      <a:pPr algn="ctr"/>
                      <a:r>
                        <a:rPr lang="en-US" dirty="0" smtClean="0"/>
                        <a:t>Lentils</a:t>
                      </a:r>
                    </a:p>
                    <a:p>
                      <a:pPr algn="ctr"/>
                      <a:r>
                        <a:rPr lang="en-US" dirty="0" smtClean="0"/>
                        <a:t>Garbanzo Beans</a:t>
                      </a:r>
                    </a:p>
                    <a:p>
                      <a:pPr algn="ctr"/>
                      <a:r>
                        <a:rPr lang="en-US" dirty="0" smtClean="0"/>
                        <a:t>Kidney Beans</a:t>
                      </a:r>
                    </a:p>
                    <a:p>
                      <a:pPr algn="ctr"/>
                      <a:r>
                        <a:rPr lang="en-US" dirty="0" smtClean="0"/>
                        <a:t>Split Peas</a:t>
                      </a:r>
                      <a:endParaRPr lang="en-US" sz="1800" dirty="0" smtClean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23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Carbohydrates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462910"/>
              </p:ext>
            </p:extLst>
          </p:nvPr>
        </p:nvGraphicFramePr>
        <p:xfrm>
          <a:off x="381000" y="2514600"/>
          <a:ext cx="8153400" cy="2590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0800">
                <a:tc>
                  <a:txBody>
                    <a:bodyPr/>
                    <a:lstStyle/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Table Sugar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Corn Syrup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Fruit Juice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Candy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Cake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Bread made with White Flour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Pasta made with White Flour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effectLst/>
                        </a:rPr>
                        <a:t>Soda Pop-</a:t>
                      </a:r>
                    </a:p>
                    <a:p>
                      <a:r>
                        <a:rPr lang="en-US" sz="1800" kern="1200" dirty="0" smtClean="0">
                          <a:effectLst/>
                        </a:rPr>
                        <a:t>Coke®</a:t>
                      </a:r>
                    </a:p>
                    <a:p>
                      <a:r>
                        <a:rPr lang="en-US" sz="1800" kern="1200" dirty="0" smtClean="0">
                          <a:effectLst/>
                        </a:rPr>
                        <a:t>Pepsi®</a:t>
                      </a:r>
                    </a:p>
                    <a:p>
                      <a:r>
                        <a:rPr lang="en-US" sz="1800" kern="1200" dirty="0" smtClean="0">
                          <a:effectLst/>
                        </a:rPr>
                        <a:t>Mountain Dew®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All baked goods made with White Flour</a:t>
                      </a:r>
                    </a:p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Most Packaged Cereals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2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your experiences with “food poisoning”?</a:t>
            </a:r>
          </a:p>
          <a:p>
            <a:endParaRPr lang="en-US" dirty="0" smtClean="0"/>
          </a:p>
          <a:p>
            <a:r>
              <a:rPr lang="en-US" dirty="0" smtClean="0"/>
              <a:t>What are causes and/or sources with “food poisoning”?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01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critical </a:t>
            </a:r>
            <a:r>
              <a:rPr lang="en-US" sz="3200" dirty="0"/>
              <a:t>for human health, but are needed only in small amounts</a:t>
            </a:r>
            <a:r>
              <a:rPr lang="en-US" sz="32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dirty="0"/>
              <a:t>Many different vitamins are involved in the body’s chemical </a:t>
            </a:r>
            <a:r>
              <a:rPr lang="en-US" sz="3200" dirty="0" smtClean="0"/>
              <a:t>reaction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Examples Lettuce </a:t>
            </a:r>
            <a:r>
              <a:rPr lang="en-US" sz="3200" dirty="0"/>
              <a:t>and </a:t>
            </a:r>
            <a:r>
              <a:rPr lang="en-US" sz="3200" dirty="0" smtClean="0"/>
              <a:t>Tomatoes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05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required </a:t>
            </a:r>
            <a:r>
              <a:rPr lang="en-US" dirty="0"/>
              <a:t>in minute amounts.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become part of the body’s bones, tissues, and fluids (Lettuce and Tomatoes</a:t>
            </a:r>
          </a:p>
        </p:txBody>
      </p:sp>
    </p:spTree>
    <p:extLst>
      <p:ext uri="{BB962C8B-B14F-4D97-AF65-F5344CB8AC3E}">
        <p14:creationId xmlns:p14="http://schemas.microsoft.com/office/powerpoint/2010/main" val="117787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Supply </a:t>
            </a:r>
            <a:r>
              <a:rPr lang="en-US" dirty="0"/>
              <a:t>the body with its most concentrated source of energy. </a:t>
            </a:r>
            <a:endParaRPr lang="en-US" dirty="0" smtClean="0"/>
          </a:p>
          <a:p>
            <a:r>
              <a:rPr lang="en-US" dirty="0" smtClean="0"/>
              <a:t>Fats </a:t>
            </a:r>
            <a:r>
              <a:rPr lang="en-US" dirty="0"/>
              <a:t>are essential, but only in small amounts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Nearly all food contains some fats).</a:t>
            </a:r>
          </a:p>
        </p:txBody>
      </p:sp>
    </p:spTree>
    <p:extLst>
      <p:ext uri="{BB962C8B-B14F-4D97-AF65-F5344CB8AC3E}">
        <p14:creationId xmlns:p14="http://schemas.microsoft.com/office/powerpoint/2010/main" val="161497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called the body’s building blocks, proteins aid in growth and healing after injuries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Enzymes are special proteins that control chemical activity in living organisms </a:t>
            </a:r>
            <a:endParaRPr lang="en-US" dirty="0" smtClean="0"/>
          </a:p>
          <a:p>
            <a:r>
              <a:rPr lang="en-US" dirty="0" smtClean="0"/>
              <a:t>Meat is high in protein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2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7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Labeling Components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03860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Serving size </a:t>
            </a:r>
            <a:endParaRPr lang="en-US" dirty="0" smtClean="0"/>
          </a:p>
          <a:p>
            <a:r>
              <a:rPr lang="en-US" dirty="0"/>
              <a:t>Servings per container </a:t>
            </a:r>
            <a:endParaRPr lang="en-US" dirty="0" smtClean="0"/>
          </a:p>
          <a:p>
            <a:r>
              <a:rPr lang="en-US" dirty="0"/>
              <a:t>Percent of daily value (%DV) </a:t>
            </a:r>
            <a:endParaRPr lang="en-US" dirty="0" smtClean="0"/>
          </a:p>
          <a:p>
            <a:r>
              <a:rPr lang="en-US" dirty="0"/>
              <a:t>Protein </a:t>
            </a:r>
            <a:endParaRPr lang="en-US" dirty="0" smtClean="0"/>
          </a:p>
          <a:p>
            <a:r>
              <a:rPr lang="en-US" dirty="0"/>
              <a:t>Total carbohydrate </a:t>
            </a:r>
            <a:endParaRPr lang="en-US" dirty="0" smtClean="0"/>
          </a:p>
          <a:p>
            <a:r>
              <a:rPr lang="en-US" dirty="0"/>
              <a:t>Total fat </a:t>
            </a:r>
            <a:endParaRPr lang="en-US" dirty="0" smtClean="0"/>
          </a:p>
          <a:p>
            <a:r>
              <a:rPr lang="en-US" dirty="0"/>
              <a:t>Dietary fiber </a:t>
            </a:r>
            <a:endParaRPr lang="en-US" dirty="0" smtClean="0"/>
          </a:p>
          <a:p>
            <a:r>
              <a:rPr lang="en-US" dirty="0" smtClean="0"/>
              <a:t>Calories</a:t>
            </a:r>
          </a:p>
          <a:p>
            <a:r>
              <a:rPr lang="en-US" dirty="0"/>
              <a:t>Calories from fat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Saturated </a:t>
            </a:r>
            <a:r>
              <a:rPr lang="en-US" dirty="0"/>
              <a:t>fat </a:t>
            </a:r>
          </a:p>
          <a:p>
            <a:r>
              <a:rPr lang="en-US" dirty="0" smtClean="0"/>
              <a:t>Trans </a:t>
            </a:r>
            <a:r>
              <a:rPr lang="en-US" dirty="0"/>
              <a:t>fats </a:t>
            </a:r>
            <a:endParaRPr lang="en-US" dirty="0" smtClean="0"/>
          </a:p>
          <a:p>
            <a:r>
              <a:rPr lang="en-US" dirty="0"/>
              <a:t>Monounsaturated and polyunsaturated fat </a:t>
            </a:r>
            <a:endParaRPr lang="en-US" dirty="0" smtClean="0"/>
          </a:p>
          <a:p>
            <a:r>
              <a:rPr lang="en-US" dirty="0" smtClean="0"/>
              <a:t>Cholesterol</a:t>
            </a:r>
          </a:p>
          <a:p>
            <a:r>
              <a:rPr lang="en-US" dirty="0" smtClean="0"/>
              <a:t>Sodium</a:t>
            </a:r>
          </a:p>
          <a:p>
            <a:r>
              <a:rPr lang="en-US" dirty="0"/>
              <a:t>Sugars </a:t>
            </a:r>
            <a:endParaRPr lang="en-US" dirty="0" smtClean="0"/>
          </a:p>
          <a:p>
            <a:r>
              <a:rPr lang="en-US" dirty="0"/>
              <a:t>Vitamins and minerals </a:t>
            </a:r>
            <a:endParaRPr lang="en-US" dirty="0" smtClean="0"/>
          </a:p>
          <a:p>
            <a:r>
              <a:rPr lang="en-US" dirty="0"/>
              <a:t>Ingredients </a:t>
            </a:r>
          </a:p>
        </p:txBody>
      </p:sp>
    </p:spTree>
    <p:extLst>
      <p:ext uri="{BB962C8B-B14F-4D97-AF65-F5344CB8AC3E}">
        <p14:creationId xmlns:p14="http://schemas.microsoft.com/office/powerpoint/2010/main" val="97281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Serving size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This is what the FDA says is a standard serving, which is uniform across product categories, making it easier to comparison shop. 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What </a:t>
            </a:r>
            <a:r>
              <a:rPr lang="en-US" dirty="0"/>
              <a:t>you need to know is that the amount of nutrients is given per serving, and servings are often a fraction of the package contents. 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You </a:t>
            </a:r>
            <a:r>
              <a:rPr lang="en-US" dirty="0"/>
              <a:t>need to multiply the information given by the number of servings you actually eat.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74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Servings per container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is the number of servings in the entire package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For example, a 20-ounce bottle of soda holds 2 1/2 servings.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drink it all (and who doesn't?), that means that you have to multiply the number of calories — and other nutrition facts — by 2 1/2.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01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Percent of daily value (%DV)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percentages indicate how much of each nutrient one serving provides as part of a 2,000-calorie diet.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eat 1,200 or 3,000 calories a day, this percentage would be adjusted up or down. </a:t>
            </a:r>
            <a:endParaRPr lang="en-US" dirty="0" smtClean="0"/>
          </a:p>
          <a:p>
            <a:r>
              <a:rPr lang="en-US" dirty="0" smtClean="0"/>
              <a:t>Five </a:t>
            </a:r>
            <a:r>
              <a:rPr lang="en-US" dirty="0"/>
              <a:t>percent or less of the %DV is considered low, whereas 20% or more is considered high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11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amount of total protein the food contains measured in grams.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Percent Daily Value (%DV) for protein is 50 grams.</a:t>
            </a:r>
          </a:p>
        </p:txBody>
      </p:sp>
    </p:spTree>
    <p:extLst>
      <p:ext uri="{BB962C8B-B14F-4D97-AF65-F5344CB8AC3E}">
        <p14:creationId xmlns:p14="http://schemas.microsoft.com/office/powerpoint/2010/main" val="71186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Handout (</a:t>
            </a:r>
            <a:r>
              <a:rPr lang="en-US" b="1" dirty="0" smtClean="0"/>
              <a:t>M1. L1. H1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2050" name="Picture 2" descr="C:\Users\Beth\AppData\Local\Microsoft\Windows\Temporary Internet Files\Content.IE5\PWY156DJ\MC90043632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76400"/>
            <a:ext cx="4881563" cy="488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17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carbohydrate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amount of total carbohydrate per serving measured in grams.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includes sugars plus complex carbohydrates that are more slowly digested.</a:t>
            </a:r>
          </a:p>
        </p:txBody>
      </p:sp>
    </p:spTree>
    <p:extLst>
      <p:ext uri="{BB962C8B-B14F-4D97-AF65-F5344CB8AC3E}">
        <p14:creationId xmlns:p14="http://schemas.microsoft.com/office/powerpoint/2010/main" val="152876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fat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total fat per one serving in grams.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Fat </a:t>
            </a:r>
            <a:r>
              <a:rPr lang="en-US" dirty="0"/>
              <a:t>provides the most calories of any nutrient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34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Dietary fiber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amount of soluble and insoluble fiber (indigestible forms of carbohydrate) per serving. </a:t>
            </a:r>
            <a:endParaRPr lang="en-US" dirty="0" smtClean="0"/>
          </a:p>
          <a:p>
            <a:r>
              <a:rPr lang="en-US" dirty="0" smtClean="0"/>
              <a:t>Fiber </a:t>
            </a:r>
            <a:r>
              <a:rPr lang="en-US" dirty="0"/>
              <a:t>is found primarily in fruits, vegetables, nuts, seeds, whole grains and beans. </a:t>
            </a:r>
            <a:endParaRPr lang="en-US" dirty="0" smtClean="0"/>
          </a:p>
          <a:p>
            <a:r>
              <a:rPr lang="en-US" dirty="0" smtClean="0"/>
              <a:t>Look </a:t>
            </a:r>
            <a:r>
              <a:rPr lang="en-US" dirty="0"/>
              <a:t>for foods that are high in %DV for fiber.</a:t>
            </a:r>
          </a:p>
        </p:txBody>
      </p:sp>
    </p:spTree>
    <p:extLst>
      <p:ext uri="{BB962C8B-B14F-4D97-AF65-F5344CB8AC3E}">
        <p14:creationId xmlns:p14="http://schemas.microsoft.com/office/powerpoint/2010/main" val="39139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amount of calories per FDA standard serving</a:t>
            </a:r>
          </a:p>
        </p:txBody>
      </p:sp>
    </p:spTree>
    <p:extLst>
      <p:ext uri="{BB962C8B-B14F-4D97-AF65-F5344CB8AC3E}">
        <p14:creationId xmlns:p14="http://schemas.microsoft.com/office/powerpoint/2010/main" val="155504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Calories from fat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gram of fat provides 9 </a:t>
            </a:r>
            <a:r>
              <a:rPr lang="en-US" dirty="0" smtClean="0"/>
              <a:t>calories.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can figure out the total fat calories in the product by multiplying the total grams of fat by </a:t>
            </a:r>
            <a:r>
              <a:rPr lang="en-US" dirty="0" smtClean="0"/>
              <a:t>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9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Saturated fat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Saturated fats, which are found in meat, poultry, fish, baked goods and tropical oils, increase risk of heart disease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American Heart Association (AHA) recommends no more than 7% of daily calories come from saturated fat, which is 15.5 grams of saturated fat per day. </a:t>
            </a:r>
            <a:endParaRPr lang="en-US" dirty="0" smtClean="0"/>
          </a:p>
          <a:p>
            <a:r>
              <a:rPr lang="en-US" dirty="0" smtClean="0"/>
              <a:t>Opt </a:t>
            </a:r>
            <a:r>
              <a:rPr lang="en-US" dirty="0"/>
              <a:t>for foods that have a low %DV of saturated fat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11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 fats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 fats are even more harmful for the heart than saturated fats.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AHA recommends only up to 1% of total calories from trans fats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On a 2,000-calorie diet, that would be 2 grams.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food label does not list a %DV for trans fats.</a:t>
            </a:r>
          </a:p>
        </p:txBody>
      </p:sp>
    </p:spTree>
    <p:extLst>
      <p:ext uri="{BB962C8B-B14F-4D97-AF65-F5344CB8AC3E}">
        <p14:creationId xmlns:p14="http://schemas.microsoft.com/office/powerpoint/2010/main" val="232433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Monounsaturated and polyunsaturated fat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These are "good" unsaturated fats that may protect your heart when consumed in place of foods that contain saturated or trans fats. </a:t>
            </a:r>
            <a:endParaRPr lang="en-US" dirty="0" smtClean="0"/>
          </a:p>
          <a:p>
            <a:r>
              <a:rPr lang="en-US" dirty="0" smtClean="0"/>
              <a:t>Labels </a:t>
            </a:r>
            <a:r>
              <a:rPr lang="en-US" dirty="0"/>
              <a:t>may list these fats, but are not required to do so.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 label doesn't list poly- or monounsaturated fats, subtract the sum of the trans and saturated fat from total fat to calculate the grams of </a:t>
            </a:r>
            <a:r>
              <a:rPr lang="en-US" dirty="0" err="1"/>
              <a:t>monos</a:t>
            </a:r>
            <a:r>
              <a:rPr lang="en-US" dirty="0"/>
              <a:t> and polys.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8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Cholesterol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Dietary cholesterol, which should be limited for heart health, is found in meats, dairy products and in shrimp and egg yolks.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AHA recommends no more than 300 milligrams per day of cholesterol.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35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Sodium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amount of sodium and the %DV should not exceed the 2,400 milligram-per-day limit set by the FDA.</a:t>
            </a:r>
          </a:p>
        </p:txBody>
      </p:sp>
    </p:spTree>
    <p:extLst>
      <p:ext uri="{BB962C8B-B14F-4D97-AF65-F5344CB8AC3E}">
        <p14:creationId xmlns:p14="http://schemas.microsoft.com/office/powerpoint/2010/main" val="310665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and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u="sng" dirty="0">
                <a:hlinkClick r:id="rId2"/>
              </a:rPr>
              <a:t>http://magma.nationalgeographic.com/ngexplorer/0309/quickflicks</a:t>
            </a:r>
            <a:r>
              <a:rPr lang="en-US" u="sng" dirty="0" smtClean="0">
                <a:hlinkClick r:id="rId2"/>
              </a:rPr>
              <a:t>/</a:t>
            </a:r>
            <a:endParaRPr lang="en-US" u="sng" dirty="0" smtClean="0"/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09678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are part of the grams of total carbohydrate but are the natural and added sugars per serving. </a:t>
            </a:r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is no %DV for sugars. Choose foods that keep sugars low relative to total carbohydrate and fiber.</a:t>
            </a:r>
          </a:p>
        </p:txBody>
      </p:sp>
    </p:spTree>
    <p:extLst>
      <p:ext uri="{BB962C8B-B14F-4D97-AF65-F5344CB8AC3E}">
        <p14:creationId xmlns:p14="http://schemas.microsoft.com/office/powerpoint/2010/main" val="333741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Vitamins and minerals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Food label are required to include Vitamin C, Vitamin A, Calcium and iron in terms of %DV that the serving provides.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sometimes also list additional vitamins and minerals. </a:t>
            </a:r>
            <a:endParaRPr lang="en-US" dirty="0" smtClean="0"/>
          </a:p>
          <a:p>
            <a:r>
              <a:rPr lang="en-US" dirty="0" smtClean="0"/>
              <a:t>Look </a:t>
            </a:r>
            <a:r>
              <a:rPr lang="en-US" dirty="0"/>
              <a:t>for foods that provide micronutrients to your diet.</a:t>
            </a:r>
          </a:p>
        </p:txBody>
      </p:sp>
    </p:spTree>
    <p:extLst>
      <p:ext uri="{BB962C8B-B14F-4D97-AF65-F5344CB8AC3E}">
        <p14:creationId xmlns:p14="http://schemas.microsoft.com/office/powerpoint/2010/main" val="287170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Ingredients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ingredient list includes all elements in a product listed by weight in descending order of amount contained in the product.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82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label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Labels must state if the product was made in a facility that also manufactured other products that contain other allergens</a:t>
            </a:r>
          </a:p>
        </p:txBody>
      </p:sp>
    </p:spTree>
    <p:extLst>
      <p:ext uri="{BB962C8B-B14F-4D97-AF65-F5344CB8AC3E}">
        <p14:creationId xmlns:p14="http://schemas.microsoft.com/office/powerpoint/2010/main" val="36845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know about</a:t>
            </a:r>
            <a:r>
              <a:rPr lang="en-US" b="1" i="1" dirty="0"/>
              <a:t> food science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/>
              <a:t>What do you think you know about </a:t>
            </a:r>
            <a:r>
              <a:rPr lang="en-US" b="1" i="1" dirty="0"/>
              <a:t>food science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What don’t you know yet about </a:t>
            </a:r>
            <a:r>
              <a:rPr lang="en-US" sz="3200" b="1" i="1" dirty="0"/>
              <a:t>food science</a:t>
            </a:r>
            <a:r>
              <a:rPr lang="en-US" sz="32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44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6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Chain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matter and energy transfer between organisms as food</a:t>
            </a:r>
            <a:r>
              <a:rPr lang="en-US" b="1" dirty="0"/>
              <a:t> </a:t>
            </a:r>
            <a:endParaRPr lang="en-US" dirty="0"/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954914" y="2976170"/>
            <a:ext cx="5234173" cy="3406723"/>
            <a:chOff x="105573195" y="106741893"/>
            <a:chExt cx="9288437" cy="6776619"/>
          </a:xfrm>
        </p:grpSpPr>
        <p:pic>
          <p:nvPicPr>
            <p:cNvPr id="3112" name="Picture 40" descr="MC900440405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73195" y="106758378"/>
              <a:ext cx="1402080" cy="1402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3" name="Picture 41" descr="MP900433166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776"/>
            <a:stretch>
              <a:fillRect/>
            </a:stretch>
          </p:blipFill>
          <p:spPr bwMode="auto">
            <a:xfrm>
              <a:off x="107804903" y="108763022"/>
              <a:ext cx="2249827" cy="826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4" name="Picture 42" descr="MP900444588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820143" y="110307596"/>
              <a:ext cx="2240280" cy="1680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5" name="Picture 43" descr="MP900049619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79863" y="109071378"/>
              <a:ext cx="1905000" cy="1282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6" name="Picture 44" descr="MC900391026[1]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85577" y="111674009"/>
              <a:ext cx="1552651" cy="1844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7" name="Picture 45" descr="MP900314407[1]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42463" y="108761803"/>
              <a:ext cx="2042160" cy="1266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8" name="Picture 46" descr="MC900057358[1]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6" b="2666"/>
            <a:stretch>
              <a:fillRect/>
            </a:stretch>
          </p:blipFill>
          <p:spPr bwMode="auto">
            <a:xfrm>
              <a:off x="111416802" y="111590499"/>
              <a:ext cx="2042122" cy="1031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19" name="Picture 47" descr="MP900314282[1]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279623" y="110310187"/>
              <a:ext cx="2072640" cy="1046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20" name="Picture 48" descr="MC900026942[1]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274136" y="106741893"/>
              <a:ext cx="1729463" cy="1698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121" name="Picture 49" descr="MC900057341[1]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62093" y="106916696"/>
              <a:ext cx="1799539" cy="148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cxnSp>
          <p:nvCxnSpPr>
            <p:cNvPr id="3122" name="AutoShape 50"/>
            <p:cNvCxnSpPr>
              <a:cxnSpLocks noChangeShapeType="1"/>
            </p:cNvCxnSpPr>
            <p:nvPr/>
          </p:nvCxnSpPr>
          <p:spPr bwMode="auto">
            <a:xfrm flipH="1">
              <a:off x="106283760" y="108402120"/>
              <a:ext cx="259080" cy="65532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3" name="AutoShape 51"/>
            <p:cNvCxnSpPr>
              <a:cxnSpLocks noChangeShapeType="1"/>
            </p:cNvCxnSpPr>
            <p:nvPr/>
          </p:nvCxnSpPr>
          <p:spPr bwMode="auto">
            <a:xfrm>
              <a:off x="107160060" y="108409740"/>
              <a:ext cx="381000" cy="35052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4" name="AutoShape 52"/>
            <p:cNvCxnSpPr>
              <a:cxnSpLocks noChangeShapeType="1"/>
            </p:cNvCxnSpPr>
            <p:nvPr/>
          </p:nvCxnSpPr>
          <p:spPr bwMode="auto">
            <a:xfrm>
              <a:off x="108691680" y="109606080"/>
              <a:ext cx="30480" cy="67056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5" name="AutoShape 53"/>
            <p:cNvCxnSpPr>
              <a:cxnSpLocks noChangeShapeType="1"/>
            </p:cNvCxnSpPr>
            <p:nvPr/>
          </p:nvCxnSpPr>
          <p:spPr bwMode="auto">
            <a:xfrm>
              <a:off x="110055660" y="109278420"/>
              <a:ext cx="1066800" cy="1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6" name="AutoShape 54"/>
            <p:cNvCxnSpPr>
              <a:cxnSpLocks noChangeShapeType="1"/>
            </p:cNvCxnSpPr>
            <p:nvPr/>
          </p:nvCxnSpPr>
          <p:spPr bwMode="auto">
            <a:xfrm flipH="1">
              <a:off x="106497120" y="110352840"/>
              <a:ext cx="30480" cy="123444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7" name="AutoShape 55"/>
            <p:cNvCxnSpPr>
              <a:cxnSpLocks noChangeShapeType="1"/>
            </p:cNvCxnSpPr>
            <p:nvPr/>
          </p:nvCxnSpPr>
          <p:spPr bwMode="auto">
            <a:xfrm flipH="1">
              <a:off x="107068620" y="112052100"/>
              <a:ext cx="1661160" cy="89916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8" name="AutoShape 56"/>
            <p:cNvCxnSpPr>
              <a:cxnSpLocks noChangeShapeType="1"/>
            </p:cNvCxnSpPr>
            <p:nvPr/>
          </p:nvCxnSpPr>
          <p:spPr bwMode="auto">
            <a:xfrm flipH="1">
              <a:off x="112273080" y="109788960"/>
              <a:ext cx="15240" cy="45720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3129" name="AutoShape 57"/>
            <p:cNvCxnSpPr>
              <a:cxnSpLocks noChangeShapeType="1"/>
            </p:cNvCxnSpPr>
            <p:nvPr/>
          </p:nvCxnSpPr>
          <p:spPr bwMode="auto">
            <a:xfrm flipH="1">
              <a:off x="112417860" y="111351060"/>
              <a:ext cx="15240" cy="45720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5792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study of producing, processing, preparing, evaluating, and using food</a:t>
            </a:r>
          </a:p>
        </p:txBody>
      </p:sp>
      <p:pic>
        <p:nvPicPr>
          <p:cNvPr id="4098" name="Picture 2" descr="http://www.amazingalabama.com/presentation/pics/img_food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927" y="3200400"/>
            <a:ext cx="4258147" cy="282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1600" y="6058032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http://www.amazingalabama.com/key-industry-targets-food.html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the food chain relate to food science?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24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Taste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you observe?</a:t>
            </a:r>
          </a:p>
          <a:p>
            <a:endParaRPr lang="en-US" dirty="0" smtClean="0"/>
          </a:p>
          <a:p>
            <a:r>
              <a:rPr lang="en-US" dirty="0" smtClean="0"/>
              <a:t>Taste and smell are more reliable than sight</a:t>
            </a:r>
          </a:p>
          <a:p>
            <a:endParaRPr lang="en-US" dirty="0"/>
          </a:p>
          <a:p>
            <a:r>
              <a:rPr lang="en-US" dirty="0" smtClean="0"/>
              <a:t>What do you believe gives the food its color or flavor?</a:t>
            </a:r>
            <a:endParaRPr lang="en-US" dirty="0"/>
          </a:p>
        </p:txBody>
      </p:sp>
      <p:pic>
        <p:nvPicPr>
          <p:cNvPr id="5122" name="Picture 2" descr="http://www.blog.spoongraphics.co.uk/wp-content/uploads/2009/rolling-stones/24-l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494311"/>
            <a:ext cx="219948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6504086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3"/>
              </a:rPr>
              <a:t>http://blog.spoongraphics.co.uk/tutorials/create-a-rolling-stones-inspired-tongue-illustration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0610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Sensory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scientifically testing food, using human senses of sight, smell, taste, touch and hearing</a:t>
            </a:r>
          </a:p>
          <a:p>
            <a:endParaRPr lang="en-US" dirty="0"/>
          </a:p>
        </p:txBody>
      </p:sp>
      <p:pic>
        <p:nvPicPr>
          <p:cNvPr id="6147" name="Picture 3" descr="C:\Users\Beth\AppData\Local\Microsoft\Windows\Temporary Internet Files\Content.IE5\JN7BWQO5\MC90023819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582" y="2594014"/>
            <a:ext cx="1444625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Beth\AppData\Local\Microsoft\Windows\Temporary Internet Files\Content.IE5\UKR4E1FA\MC90023818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020" y="4940417"/>
            <a:ext cx="2272263" cy="14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Beth\AppData\Local\Microsoft\Windows\Temporary Internet Files\Content.IE5\JN7BWQO5\MC90023819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74542"/>
            <a:ext cx="2621854" cy="119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Beth\AppData\Local\Microsoft\Windows\Temporary Internet Files\Content.IE5\PWY156DJ\MP900427627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9" b="12727"/>
          <a:stretch/>
        </p:blipFill>
        <p:spPr bwMode="auto">
          <a:xfrm>
            <a:off x="3581400" y="3436874"/>
            <a:ext cx="2100165" cy="166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Beth\AppData\Local\Microsoft\Windows\Temporary Internet Files\Content.IE5\UKR4E1FA\MC900211478[1].wm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2" t="7927" r="46144" b="45258"/>
          <a:stretch/>
        </p:blipFill>
        <p:spPr bwMode="auto">
          <a:xfrm>
            <a:off x="1452859" y="4763635"/>
            <a:ext cx="782936" cy="161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07921" y="6399715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Images from Clip Art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04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1435</Words>
  <Application>Microsoft Office PowerPoint</Application>
  <PresentationFormat>On-screen Show (4:3)</PresentationFormat>
  <Paragraphs>223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Objectives</vt:lpstr>
      <vt:lpstr>PowerPoint Presentation</vt:lpstr>
      <vt:lpstr>Activity</vt:lpstr>
      <vt:lpstr>Video and Quiz</vt:lpstr>
      <vt:lpstr>Food Chain</vt:lpstr>
      <vt:lpstr>Food Science</vt:lpstr>
      <vt:lpstr>PowerPoint Presentation</vt:lpstr>
      <vt:lpstr>Taste Testing</vt:lpstr>
      <vt:lpstr>Sensory Evaluation</vt:lpstr>
      <vt:lpstr>Sensory Characteristics</vt:lpstr>
      <vt:lpstr>Flavor</vt:lpstr>
      <vt:lpstr>Chemical Reaction</vt:lpstr>
      <vt:lpstr>Physical Changes</vt:lpstr>
      <vt:lpstr>Nutrients</vt:lpstr>
      <vt:lpstr>Essential Nutrients</vt:lpstr>
      <vt:lpstr>Water</vt:lpstr>
      <vt:lpstr>Carbohydrates</vt:lpstr>
      <vt:lpstr>Complex Carbohydrates</vt:lpstr>
      <vt:lpstr>Simple Carbohydrates</vt:lpstr>
      <vt:lpstr>Vitamins</vt:lpstr>
      <vt:lpstr>Minerals</vt:lpstr>
      <vt:lpstr>Fats</vt:lpstr>
      <vt:lpstr>Proteins</vt:lpstr>
      <vt:lpstr>Plate Activity</vt:lpstr>
      <vt:lpstr>Labeling Components</vt:lpstr>
      <vt:lpstr>Serving size </vt:lpstr>
      <vt:lpstr>Servings per container </vt:lpstr>
      <vt:lpstr>Percent of daily value (%DV) </vt:lpstr>
      <vt:lpstr>Protein</vt:lpstr>
      <vt:lpstr>Total carbohydrate </vt:lpstr>
      <vt:lpstr>Total fat </vt:lpstr>
      <vt:lpstr>Dietary fiber </vt:lpstr>
      <vt:lpstr>Calories</vt:lpstr>
      <vt:lpstr>Calories from fat </vt:lpstr>
      <vt:lpstr>Saturated fat </vt:lpstr>
      <vt:lpstr>Trans fats </vt:lpstr>
      <vt:lpstr>Monounsaturated and polyunsaturated fat </vt:lpstr>
      <vt:lpstr>Cholesterol</vt:lpstr>
      <vt:lpstr>Sodium </vt:lpstr>
      <vt:lpstr>Sugars</vt:lpstr>
      <vt:lpstr>Vitamins and minerals </vt:lpstr>
      <vt:lpstr>Ingredients</vt:lpstr>
      <vt:lpstr>Food label</vt:lpstr>
      <vt:lpstr>Review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Food Science</dc:title>
  <dc:creator>Beth</dc:creator>
  <cp:lastModifiedBy>Weinrich, Ashli</cp:lastModifiedBy>
  <cp:revision>17</cp:revision>
  <dcterms:created xsi:type="dcterms:W3CDTF">2012-08-20T23:20:28Z</dcterms:created>
  <dcterms:modified xsi:type="dcterms:W3CDTF">2018-07-11T14:31:50Z</dcterms:modified>
</cp:coreProperties>
</file>