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B9F8C-5EB8-433E-9DE8-6B19FF968924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91086"/>
            <a:ext cx="8229600" cy="334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537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70D75E60-1102-4087-995C-7072F4DFB145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B9F8C-5EB8-433E-9DE8-6B19FF9689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70D75E60-1102-4087-995C-7072F4DFB145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B9F8C-5EB8-433E-9DE8-6B19FF9689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70D75E60-1102-4087-995C-7072F4DFB145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B9F8C-5EB8-433E-9DE8-6B19FF9689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75E5-C2A1-4AFD-AA17-E6224917D29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1BD9-1CCA-4E54-BC38-60EC390D7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986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75E5-C2A1-4AFD-AA17-E6224917D29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1BD9-1CCA-4E54-BC38-60EC390D7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514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75E5-C2A1-4AFD-AA17-E6224917D29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1BD9-1CCA-4E54-BC38-60EC390D7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3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75E5-C2A1-4AFD-AA17-E6224917D29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1BD9-1CCA-4E54-BC38-60EC390D7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72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75E5-C2A1-4AFD-AA17-E6224917D29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1BD9-1CCA-4E54-BC38-60EC390D7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4565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75E5-C2A1-4AFD-AA17-E6224917D29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1BD9-1CCA-4E54-BC38-60EC390D7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1843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75E5-C2A1-4AFD-AA17-E6224917D29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1BD9-1CCA-4E54-BC38-60EC390D7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57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70D75E60-1102-4087-995C-7072F4DFB145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DB9F8C-5EB8-433E-9DE8-6B19FF9689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75E5-C2A1-4AFD-AA17-E6224917D29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1BD9-1CCA-4E54-BC38-60EC390D7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6471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75E5-C2A1-4AFD-AA17-E6224917D29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1BD9-1CCA-4E54-BC38-60EC390D7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5679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75E5-C2A1-4AFD-AA17-E6224917D29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1BD9-1CCA-4E54-BC38-60EC390D7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083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75E5-C2A1-4AFD-AA17-E6224917D29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1BD9-1CCA-4E54-BC38-60EC390D7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3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70D75E60-1102-4087-995C-7072F4DFB145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B9F8C-5EB8-433E-9DE8-6B19FF9689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70D75E60-1102-4087-995C-7072F4DFB145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B9F8C-5EB8-433E-9DE8-6B19FF96892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70D75E60-1102-4087-995C-7072F4DFB145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B9F8C-5EB8-433E-9DE8-6B19FF9689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70D75E60-1102-4087-995C-7072F4DFB145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B9F8C-5EB8-433E-9DE8-6B19FF96892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70D75E60-1102-4087-995C-7072F4DFB145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B9F8C-5EB8-433E-9DE8-6B19FF9689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70D75E60-1102-4087-995C-7072F4DFB145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B9F8C-5EB8-433E-9DE8-6B19FF968924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91086"/>
            <a:ext cx="8229600" cy="3344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70D75E60-1102-4087-995C-7072F4DFB145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B9F8C-5EB8-433E-9DE8-6B19FF9689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400" y="6359207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fld id="{99DB9F8C-5EB8-433E-9DE8-6B19FF968924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i="1" kern="1200">
          <a:solidFill>
            <a:srgbClr val="C80101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Minion Pro Med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i="1" kern="1200">
          <a:solidFill>
            <a:schemeClr val="tx1">
              <a:lumMod val="50000"/>
              <a:lumOff val="50000"/>
            </a:schemeClr>
          </a:solidFill>
          <a:latin typeface="Minion Pro Med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i="1" kern="1200">
          <a:solidFill>
            <a:schemeClr val="tx1">
              <a:lumMod val="50000"/>
              <a:lumOff val="50000"/>
            </a:schemeClr>
          </a:solidFill>
          <a:latin typeface="Minion Pro Med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i="1" kern="1200">
          <a:solidFill>
            <a:schemeClr val="tx1">
              <a:lumMod val="50000"/>
              <a:lumOff val="50000"/>
            </a:schemeClr>
          </a:solidFill>
          <a:latin typeface="Minion Pro Med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i="1" kern="1200">
          <a:solidFill>
            <a:schemeClr val="tx1">
              <a:lumMod val="50000"/>
              <a:lumOff val="50000"/>
            </a:schemeClr>
          </a:solidFill>
          <a:latin typeface="Minion Pro Med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i="1" kern="1200">
          <a:solidFill>
            <a:schemeClr val="tx1">
              <a:lumMod val="50000"/>
              <a:lumOff val="50000"/>
            </a:schemeClr>
          </a:solidFill>
          <a:latin typeface="Minion Pro Med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B75E5-C2A1-4AFD-AA17-E6224917D29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B1BD9-1CCA-4E54-BC38-60EC390D7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389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jeopardylabs.com/play/food-safety-and-food-defense2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feature=endscreen&amp;NR=1&amp;v=hPeRYJoWzZE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Food Safety and Defense </a:t>
            </a:r>
            <a:r>
              <a:rPr lang="en-US" b="1" dirty="0" smtClean="0"/>
              <a:t>Issues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90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Pathogenic Bacteria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Bacteria that lead to food-borne illnesses.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few of the common bacteria in this class are</a:t>
            </a:r>
            <a:r>
              <a:rPr lang="en-US" i="1" dirty="0"/>
              <a:t>: E. coli, Listeria, Salmonella, Clostridium </a:t>
            </a:r>
            <a:r>
              <a:rPr lang="en-US" i="1" dirty="0" err="1"/>
              <a:t>botulinum</a:t>
            </a:r>
            <a:r>
              <a:rPr lang="en-US" i="1" dirty="0"/>
              <a:t>, and Staphylococcus </a:t>
            </a:r>
            <a:r>
              <a:rPr lang="en-US" i="1" dirty="0" err="1"/>
              <a:t>aureus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82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Chemical hazard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chemical that is not allowed in food such as pesticide residue and cleaning solution that can cause illness</a:t>
            </a:r>
          </a:p>
        </p:txBody>
      </p:sp>
    </p:spTree>
    <p:extLst>
      <p:ext uri="{BB962C8B-B14F-4D97-AF65-F5344CB8AC3E}">
        <p14:creationId xmlns:p14="http://schemas.microsoft.com/office/powerpoint/2010/main" val="382528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Hazards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/>
              <a:t>Naturally Occurring </a:t>
            </a:r>
          </a:p>
          <a:p>
            <a:pPr marL="742950" lvl="2" indent="-342900"/>
            <a:r>
              <a:rPr lang="en-US" dirty="0" smtClean="0"/>
              <a:t>Proteins </a:t>
            </a:r>
            <a:r>
              <a:rPr lang="en-US" dirty="0"/>
              <a:t>associated with Allergens. </a:t>
            </a:r>
            <a:endParaRPr lang="en-US" dirty="0" smtClean="0"/>
          </a:p>
          <a:p>
            <a:pPr marL="742950" lvl="2" indent="-342900"/>
            <a:r>
              <a:rPr lang="en-US" dirty="0" smtClean="0"/>
              <a:t>Major </a:t>
            </a:r>
            <a:r>
              <a:rPr lang="en-US" dirty="0"/>
              <a:t>allergens, which account for 90% of all food allergic reactions, are milk, egg, fish, crustacean shellfish, tree nuts, wheat, peanuts, and soybeans. </a:t>
            </a:r>
            <a:r>
              <a:rPr lang="en-US" dirty="0" err="1"/>
              <a:t>Aflotoxins</a:t>
            </a:r>
            <a:r>
              <a:rPr lang="en-US" dirty="0"/>
              <a:t> are found in nuts and grains.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/>
              <a:t>Added </a:t>
            </a:r>
            <a:endParaRPr lang="en-US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Pesticides, fertilizers, antibiotics, plant chemicals (cleaners, lubricants, sanitizers, adhesives, inks), and food additives (when they exceed legal levels)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72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6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Physical hazard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material that is neither biological nor chemical, such as extraneous matter or a foreign object, that might get into food product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66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Radiological hazard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uncontrolled release of radioactive material that can harm people or damage the environment (some foods may be irradiated during processing, which should not result in harmful levels of radiation</a:t>
            </a:r>
          </a:p>
        </p:txBody>
      </p:sp>
    </p:spTree>
    <p:extLst>
      <p:ext uri="{BB962C8B-B14F-4D97-AF65-F5344CB8AC3E}">
        <p14:creationId xmlns:p14="http://schemas.microsoft.com/office/powerpoint/2010/main" val="226853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Unintentional Contamination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accidental, which means that there was nothing purposely added by anyone to taint the food product</a:t>
            </a:r>
          </a:p>
        </p:txBody>
      </p:sp>
    </p:spTree>
    <p:extLst>
      <p:ext uri="{BB962C8B-B14F-4D97-AF65-F5344CB8AC3E}">
        <p14:creationId xmlns:p14="http://schemas.microsoft.com/office/powerpoint/2010/main" val="425506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Listeria in </a:t>
            </a:r>
            <a:r>
              <a:rPr lang="en-US" b="1" dirty="0" smtClean="0"/>
              <a:t>cantaloupe</a:t>
            </a:r>
          </a:p>
          <a:p>
            <a:pPr lvl="1"/>
            <a:r>
              <a:rPr lang="en-US" dirty="0"/>
              <a:t>The 2011 Listeria outbreak resulted in 146 people infected and 30 deaths caused by any of the four outbreak-associated strains of  </a:t>
            </a:r>
            <a:r>
              <a:rPr lang="en-US" i="1" dirty="0"/>
              <a:t>Listeria </a:t>
            </a:r>
            <a:r>
              <a:rPr lang="en-US" i="1" dirty="0" err="1"/>
              <a:t>monocytogenes</a:t>
            </a:r>
            <a:r>
              <a:rPr lang="en-US" dirty="0"/>
              <a:t> were reported to CDC from 28 states was linked to Colorado’s Jensen Farm.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49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Salmonella in ground </a:t>
            </a:r>
            <a:r>
              <a:rPr lang="en-US" b="1" dirty="0" smtClean="0"/>
              <a:t>turkey</a:t>
            </a:r>
          </a:p>
          <a:p>
            <a:pPr lvl="1"/>
            <a:r>
              <a:rPr lang="en-US" dirty="0"/>
              <a:t>Cargill recalls 36 million pounds of fresh and frozen ground turkey products after one person dies and more than 10 are sickened by a strain known as Salmonella Heidelberg.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5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Europe E. coli outbreak from sprouts</a:t>
            </a:r>
            <a:endParaRPr lang="en-US" dirty="0"/>
          </a:p>
          <a:p>
            <a:pPr lvl="1"/>
            <a:r>
              <a:rPr lang="en-US" dirty="0"/>
              <a:t>A massive outbreak of bacterial infections sickens thousands of people in Europe after consumers eat sprouts from an organic farm in northern Germany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28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Salmonella in eggs</a:t>
            </a:r>
            <a:endParaRPr lang="en-US" dirty="0"/>
          </a:p>
          <a:p>
            <a:pPr lvl="1"/>
            <a:r>
              <a:rPr lang="en-US" dirty="0"/>
              <a:t>More than half a billion eggs are recalled after an Iowa egg producer is linked to an outbreak of salmonella poisoning that sickened more than 1,000 people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3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Contrast the differences in food safety and food defense issues</a:t>
            </a:r>
          </a:p>
          <a:p>
            <a:pPr lvl="0"/>
            <a:r>
              <a:rPr lang="en-US" dirty="0"/>
              <a:t>Identify important labeling components</a:t>
            </a:r>
          </a:p>
          <a:p>
            <a:pPr lvl="0"/>
            <a:r>
              <a:rPr lang="en-US" dirty="0"/>
              <a:t>Explain intentional and unintentional threats to our food system </a:t>
            </a:r>
          </a:p>
          <a:p>
            <a:pPr lvl="0"/>
            <a:r>
              <a:rPr lang="en-US" dirty="0"/>
              <a:t>Explain the three types of contamination hazards in foods</a:t>
            </a:r>
          </a:p>
        </p:txBody>
      </p:sp>
    </p:spTree>
    <p:extLst>
      <p:ext uri="{BB962C8B-B14F-4D97-AF65-F5344CB8AC3E}">
        <p14:creationId xmlns:p14="http://schemas.microsoft.com/office/powerpoint/2010/main" val="205707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2008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Salmonella in peppers </a:t>
            </a:r>
            <a:endParaRPr lang="en-US" dirty="0"/>
          </a:p>
          <a:p>
            <a:pPr lvl="1"/>
            <a:r>
              <a:rPr lang="en-US" dirty="0" smtClean="0"/>
              <a:t>Salmonella </a:t>
            </a:r>
            <a:r>
              <a:rPr lang="en-US" dirty="0"/>
              <a:t>sickens about 1,440 people in 43 states. The outbreak is blamed on Mexican jalapeno and Serrano peppers and traced to a produce distribution center in </a:t>
            </a:r>
            <a:r>
              <a:rPr lang="en-US" dirty="0" smtClean="0"/>
              <a:t>Texas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13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2007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Frozen beef patty recall</a:t>
            </a:r>
            <a:endParaRPr lang="en-US" dirty="0"/>
          </a:p>
          <a:p>
            <a:pPr lvl="1"/>
            <a:r>
              <a:rPr lang="en-US" dirty="0"/>
              <a:t>E. coli contamination sickens dozens of people and sparks the recall of 21.7 million pounds of beef, driving New Jersey based Topps Meat Co. into bankruptcy.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67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2007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Salmonella in peanut butter</a:t>
            </a:r>
            <a:endParaRPr lang="en-US" dirty="0"/>
          </a:p>
          <a:p>
            <a:pPr lvl="1"/>
            <a:r>
              <a:rPr lang="en-US" dirty="0"/>
              <a:t>A salmonella outbreak that sickened 425 people is linked to the Peter Pan and Great Value brands of peanut butter made at ConAgra Foods Inc. plant in </a:t>
            </a:r>
            <a:r>
              <a:rPr lang="en-US" dirty="0" err="1"/>
              <a:t>Syvester</a:t>
            </a:r>
            <a:r>
              <a:rPr lang="en-US" dirty="0"/>
              <a:t>, Ga.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43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Intentional Contamination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 when harmful substances are purposely used to contaminate food to </a:t>
            </a:r>
            <a:r>
              <a:rPr lang="en-US" dirty="0" smtClean="0"/>
              <a:t>scare, </a:t>
            </a:r>
            <a:r>
              <a:rPr lang="en-US" dirty="0"/>
              <a:t>injure, or kill people.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32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4400" dirty="0" smtClean="0">
                <a:latin typeface="+mj-lt"/>
              </a:rPr>
              <a:t>2009</a:t>
            </a:r>
            <a:endParaRPr lang="en-US" sz="44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Methomyl</a:t>
            </a:r>
            <a:r>
              <a:rPr lang="en-US" b="1" dirty="0"/>
              <a:t> Poisoning of Salsa at the </a:t>
            </a:r>
            <a:r>
              <a:rPr lang="en-US" b="1" dirty="0" err="1"/>
              <a:t>Mi</a:t>
            </a:r>
            <a:r>
              <a:rPr lang="en-US" b="1" dirty="0"/>
              <a:t> </a:t>
            </a:r>
            <a:r>
              <a:rPr lang="en-US" b="1" dirty="0" err="1"/>
              <a:t>Ranchitio</a:t>
            </a:r>
            <a:r>
              <a:rPr lang="en-US" b="1" dirty="0"/>
              <a:t> Restaurant in Lenexa, KS August 2009</a:t>
            </a:r>
            <a:endParaRPr lang="en-US" dirty="0"/>
          </a:p>
          <a:p>
            <a:pPr lvl="1"/>
            <a:r>
              <a:rPr lang="en-US" dirty="0"/>
              <a:t>  </a:t>
            </a:r>
            <a:r>
              <a:rPr lang="en-US" dirty="0" smtClean="0"/>
              <a:t>A second </a:t>
            </a:r>
            <a:r>
              <a:rPr lang="en-US" dirty="0"/>
              <a:t>incident at </a:t>
            </a:r>
            <a:r>
              <a:rPr lang="en-US" dirty="0" err="1"/>
              <a:t>Mi</a:t>
            </a:r>
            <a:r>
              <a:rPr lang="en-US" dirty="0"/>
              <a:t> </a:t>
            </a:r>
            <a:r>
              <a:rPr lang="en-US" dirty="0" err="1"/>
              <a:t>Ranchito</a:t>
            </a:r>
            <a:r>
              <a:rPr lang="en-US" dirty="0"/>
              <a:t> Restaurant in which 28 patrons once again developed a rapid, acute onset of vomiting, diaphoresis, nausea, and dizziness. 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 err="1"/>
              <a:t>Methomyl</a:t>
            </a:r>
            <a:r>
              <a:rPr lang="en-US" dirty="0"/>
              <a:t> is an chemical agent that is only registered for use on field, vegetable, and orchard crops, turf grass, livestock quarters, commercial premises, and refuse containers. </a:t>
            </a:r>
            <a:endParaRPr lang="en-US" dirty="0" smtClean="0"/>
          </a:p>
          <a:p>
            <a:pPr lvl="1"/>
            <a:r>
              <a:rPr lang="en-US" dirty="0" err="1" smtClean="0"/>
              <a:t>Methomyl</a:t>
            </a:r>
            <a:r>
              <a:rPr lang="en-US" dirty="0" smtClean="0"/>
              <a:t> </a:t>
            </a:r>
            <a:r>
              <a:rPr lang="en-US" dirty="0"/>
              <a:t>is not licensed for use indoors on any food contact surface, and no </a:t>
            </a:r>
            <a:r>
              <a:rPr lang="en-US" dirty="0" err="1"/>
              <a:t>methomyl</a:t>
            </a:r>
            <a:r>
              <a:rPr lang="en-US" dirty="0"/>
              <a:t>-containing product was found on the restaurant premises.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62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Food Safety</a:t>
            </a:r>
            <a:r>
              <a:rPr lang="en-US" dirty="0"/>
              <a:t>: May involve many illnesses but usually few deaths</a:t>
            </a:r>
            <a:r>
              <a:rPr lang="en-US" dirty="0" smtClean="0"/>
              <a:t>.</a:t>
            </a:r>
          </a:p>
          <a:p>
            <a:pPr lvl="0"/>
            <a:endParaRPr lang="en-US" dirty="0" smtClean="0"/>
          </a:p>
          <a:p>
            <a:r>
              <a:rPr lang="en-US" b="1" dirty="0" smtClean="0"/>
              <a:t>Food Defense</a:t>
            </a:r>
            <a:r>
              <a:rPr lang="en-US" dirty="0"/>
              <a:t>: Has potential to result in many deaths.</a:t>
            </a:r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348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sample review game can be found at:</a:t>
            </a:r>
          </a:p>
          <a:p>
            <a:r>
              <a:rPr lang="en-US" dirty="0">
                <a:hlinkClick r:id="rId2"/>
              </a:rPr>
              <a:t>jeopardylabs.com/play/food-safety-and-food-defense2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505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http://</a:t>
            </a:r>
            <a:r>
              <a:rPr lang="en-US" u="sng" dirty="0" smtClean="0">
                <a:hlinkClick r:id="rId2"/>
              </a:rPr>
              <a:t>www.youtube.com/watch?feature=endscreen&amp;NR=1&amp;v=hPeRYJoWzZE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85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Food 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system to ensure that illness or harm will not result from eating food. </a:t>
            </a:r>
            <a:endParaRPr lang="en-US" dirty="0" smtClean="0"/>
          </a:p>
          <a:p>
            <a:r>
              <a:rPr lang="en-US" dirty="0" smtClean="0"/>
              <a:t>Everyone </a:t>
            </a:r>
            <a:r>
              <a:rPr lang="en-US" dirty="0"/>
              <a:t>along the farm-to-table continuum – farm (production), processing, transportation, retail, and table(home) – plays a role in keeping our nation’s food safe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96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Food Defense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protection of food products from intentional contamination by biological, chemical, physical, or radiological agents that are not reasonably likely to occur in the food supply</a:t>
            </a:r>
          </a:p>
        </p:txBody>
      </p:sp>
    </p:spTree>
    <p:extLst>
      <p:ext uri="{BB962C8B-B14F-4D97-AF65-F5344CB8AC3E}">
        <p14:creationId xmlns:p14="http://schemas.microsoft.com/office/powerpoint/2010/main" val="143138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Food Defense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b="1" i="1" dirty="0"/>
              <a:t>Food Defense</a:t>
            </a:r>
            <a:r>
              <a:rPr lang="en-US" dirty="0"/>
              <a:t> plans are divided into four areas to protect food</a:t>
            </a:r>
            <a:r>
              <a:rPr lang="en-US" dirty="0" smtClean="0"/>
              <a:t>;</a:t>
            </a:r>
          </a:p>
          <a:p>
            <a:pPr marL="742950" lvl="2" indent="-342900"/>
            <a:r>
              <a:rPr lang="en-US" dirty="0" smtClean="0"/>
              <a:t> </a:t>
            </a:r>
            <a:r>
              <a:rPr lang="en-US" dirty="0"/>
              <a:t>outside </a:t>
            </a:r>
            <a:r>
              <a:rPr lang="en-US" dirty="0" smtClean="0"/>
              <a:t>security,</a:t>
            </a:r>
          </a:p>
          <a:p>
            <a:pPr marL="742950" lvl="2" indent="-342900"/>
            <a:r>
              <a:rPr lang="en-US" dirty="0" smtClean="0"/>
              <a:t>inside security,</a:t>
            </a:r>
          </a:p>
          <a:p>
            <a:pPr marL="742950" lvl="2" indent="-342900"/>
            <a:r>
              <a:rPr lang="en-US" dirty="0" smtClean="0"/>
              <a:t>personnel </a:t>
            </a:r>
            <a:r>
              <a:rPr lang="en-US" dirty="0"/>
              <a:t>security, </a:t>
            </a:r>
          </a:p>
          <a:p>
            <a:pPr marL="742950" lvl="2" indent="-342900"/>
            <a:r>
              <a:rPr lang="en-US" dirty="0" smtClean="0"/>
              <a:t>incident </a:t>
            </a:r>
            <a:r>
              <a:rPr lang="en-US" dirty="0"/>
              <a:t>response. </a:t>
            </a:r>
          </a:p>
        </p:txBody>
      </p:sp>
    </p:spTree>
    <p:extLst>
      <p:ext uri="{BB962C8B-B14F-4D97-AF65-F5344CB8AC3E}">
        <p14:creationId xmlns:p14="http://schemas.microsoft.com/office/powerpoint/2010/main" val="184322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Pathogens</a:t>
            </a:r>
            <a:r>
              <a:rPr lang="en-US" dirty="0"/>
              <a:t>, </a:t>
            </a:r>
            <a:r>
              <a:rPr lang="en-US" dirty="0" smtClean="0"/>
              <a:t>Spoilage</a:t>
            </a:r>
            <a:r>
              <a:rPr lang="en-US" dirty="0"/>
              <a:t>, and </a:t>
            </a:r>
            <a:r>
              <a:rPr lang="en-US" dirty="0" smtClean="0"/>
              <a:t>Good </a:t>
            </a:r>
            <a:r>
              <a:rPr lang="en-US" dirty="0"/>
              <a:t>bacteria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Pathogens cause death and illness</a:t>
            </a:r>
          </a:p>
          <a:p>
            <a:pPr lvl="0"/>
            <a:r>
              <a:rPr lang="en-US" dirty="0"/>
              <a:t>Spoilage organisms cause color, aroma and flavor changes</a:t>
            </a:r>
          </a:p>
          <a:p>
            <a:pPr lvl="0"/>
            <a:r>
              <a:rPr lang="en-US" dirty="0"/>
              <a:t>Spoilage detracts from food quality</a:t>
            </a:r>
          </a:p>
          <a:p>
            <a:pPr lvl="0"/>
            <a:r>
              <a:rPr lang="en-US" dirty="0"/>
              <a:t>Pathogens are not as competitive as bacteria</a:t>
            </a:r>
          </a:p>
          <a:p>
            <a:pPr lvl="0"/>
            <a:r>
              <a:rPr lang="en-US" dirty="0"/>
              <a:t>Good bacteria are used in foods to help fermentation and age (e.g. cheese) the food to produce a different flavor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38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Biological hazards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are </a:t>
            </a:r>
            <a:r>
              <a:rPr lang="en-US" dirty="0"/>
              <a:t>normally very small and cannot be seen by the naked eye. </a:t>
            </a:r>
          </a:p>
          <a:p>
            <a:pPr lvl="0"/>
            <a:r>
              <a:rPr lang="en-US" dirty="0" smtClean="0"/>
              <a:t>Sometimes </a:t>
            </a:r>
            <a:r>
              <a:rPr lang="en-US" b="1" dirty="0"/>
              <a:t>Biological hazards</a:t>
            </a:r>
            <a:r>
              <a:rPr lang="en-US" dirty="0"/>
              <a:t> are known as microbiological hazards because they are so small. </a:t>
            </a:r>
            <a:endParaRPr lang="en-US" dirty="0" smtClean="0"/>
          </a:p>
          <a:p>
            <a:pPr lvl="0"/>
            <a:r>
              <a:rPr lang="en-US" b="1" dirty="0" smtClean="0"/>
              <a:t>Biological </a:t>
            </a:r>
            <a:r>
              <a:rPr lang="en-US" b="1" dirty="0"/>
              <a:t>hazards </a:t>
            </a:r>
            <a:r>
              <a:rPr lang="en-US" b="1" i="1" dirty="0"/>
              <a:t>-</a:t>
            </a:r>
            <a:r>
              <a:rPr lang="en-US" dirty="0"/>
              <a:t> disease-causing microorganisms or toxins that are found in some plants and animals. Includes bacteria, viruses, parasites, protozoa, and fungi.</a:t>
            </a:r>
          </a:p>
        </p:txBody>
      </p:sp>
    </p:spTree>
    <p:extLst>
      <p:ext uri="{BB962C8B-B14F-4D97-AF65-F5344CB8AC3E}">
        <p14:creationId xmlns:p14="http://schemas.microsoft.com/office/powerpoint/2010/main" val="140834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Spoilage Bacteria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Bacteria that cause changes to the taste, texture, and/or odor of a food. </a:t>
            </a:r>
            <a:endParaRPr lang="en-US" dirty="0" smtClean="0"/>
          </a:p>
          <a:p>
            <a:r>
              <a:rPr lang="en-US" dirty="0" smtClean="0"/>
              <a:t>They </a:t>
            </a:r>
            <a:r>
              <a:rPr lang="en-US" dirty="0"/>
              <a:t>will not likely pose a risk of making someone sick.</a:t>
            </a:r>
          </a:p>
        </p:txBody>
      </p:sp>
    </p:spTree>
    <p:extLst>
      <p:ext uri="{BB962C8B-B14F-4D97-AF65-F5344CB8AC3E}">
        <p14:creationId xmlns:p14="http://schemas.microsoft.com/office/powerpoint/2010/main" val="345631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FAES Banque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CFAES Banquet</Template>
  <TotalTime>104</TotalTime>
  <Words>817</Words>
  <Application>Microsoft Office PowerPoint</Application>
  <PresentationFormat>On-screen Show (4:3)</PresentationFormat>
  <Paragraphs>83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Century Gothic</vt:lpstr>
      <vt:lpstr>Courier New</vt:lpstr>
      <vt:lpstr>Minion Pro Med</vt:lpstr>
      <vt:lpstr>Palatino Linotype</vt:lpstr>
      <vt:lpstr>CFAES Banquet</vt:lpstr>
      <vt:lpstr>Custom Design</vt:lpstr>
      <vt:lpstr>Food Safety and Defense Issues</vt:lpstr>
      <vt:lpstr>PowerPoint Presentation</vt:lpstr>
      <vt:lpstr>PowerPoint Presentation</vt:lpstr>
      <vt:lpstr>Food Safety</vt:lpstr>
      <vt:lpstr>Food Defense</vt:lpstr>
      <vt:lpstr>Food Defense</vt:lpstr>
      <vt:lpstr>Pathogens, Spoilage, and Good bacteria</vt:lpstr>
      <vt:lpstr>Biological hazards</vt:lpstr>
      <vt:lpstr>Spoilage Bacteria</vt:lpstr>
      <vt:lpstr>Pathogenic Bacteria</vt:lpstr>
      <vt:lpstr>Chemical hazard</vt:lpstr>
      <vt:lpstr>Chemical Hazards</vt:lpstr>
      <vt:lpstr>Physical hazard</vt:lpstr>
      <vt:lpstr>Radiological hazard</vt:lpstr>
      <vt:lpstr>Unintentional Contamination</vt:lpstr>
      <vt:lpstr>2011</vt:lpstr>
      <vt:lpstr>2011</vt:lpstr>
      <vt:lpstr>2011</vt:lpstr>
      <vt:lpstr>2010</vt:lpstr>
      <vt:lpstr>2008</vt:lpstr>
      <vt:lpstr>2007</vt:lpstr>
      <vt:lpstr>2007</vt:lpstr>
      <vt:lpstr>Intentional Contamination</vt:lpstr>
      <vt:lpstr>2009</vt:lpstr>
      <vt:lpstr>PowerPoint Presentation</vt:lpstr>
      <vt:lpstr>Review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Safety and Defense Issues</dc:title>
  <dc:creator>Beth</dc:creator>
  <cp:lastModifiedBy>Weinrich, Ashli</cp:lastModifiedBy>
  <cp:revision>4</cp:revision>
  <dcterms:created xsi:type="dcterms:W3CDTF">2012-08-27T19:47:37Z</dcterms:created>
  <dcterms:modified xsi:type="dcterms:W3CDTF">2018-07-11T14:32:13Z</dcterms:modified>
</cp:coreProperties>
</file>