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84" r:id="rId5"/>
    <p:sldId id="259" r:id="rId6"/>
    <p:sldId id="261" r:id="rId7"/>
    <p:sldId id="260" r:id="rId8"/>
    <p:sldId id="262" r:id="rId9"/>
    <p:sldId id="263" r:id="rId10"/>
    <p:sldId id="264" r:id="rId11"/>
    <p:sldId id="265" r:id="rId12"/>
    <p:sldId id="266" r:id="rId13"/>
    <p:sldId id="267" r:id="rId14"/>
    <p:sldId id="268" r:id="rId15"/>
    <p:sldId id="269" r:id="rId16"/>
    <p:sldId id="281" r:id="rId17"/>
    <p:sldId id="271" r:id="rId18"/>
    <p:sldId id="270" r:id="rId19"/>
    <p:sldId id="272" r:id="rId20"/>
    <p:sldId id="273" r:id="rId21"/>
    <p:sldId id="274" r:id="rId22"/>
    <p:sldId id="275" r:id="rId23"/>
    <p:sldId id="276" r:id="rId24"/>
    <p:sldId id="277" r:id="rId25"/>
    <p:sldId id="278" r:id="rId26"/>
    <p:sldId id="279" r:id="rId27"/>
    <p:sldId id="286" r:id="rId28"/>
    <p:sldId id="280" r:id="rId29"/>
    <p:sldId id="282" r:id="rId30"/>
    <p:sldId id="285" r:id="rId31"/>
    <p:sldId id="283"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12" autoAdjust="0"/>
    <p:restoredTop sz="94671" autoAdjust="0"/>
  </p:normalViewPr>
  <p:slideViewPr>
    <p:cSldViewPr>
      <p:cViewPr varScale="1">
        <p:scale>
          <a:sx n="98" d="100"/>
          <a:sy n="98" d="100"/>
        </p:scale>
        <p:origin x="798"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8B5FA73-9F09-4286-97E9-B09DF7543556}"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F31805-1C33-480B-BF2E-8C23EB64569C}" type="slidenum">
              <a:rPr lang="en-US" smtClean="0"/>
              <a:t>‹#›</a:t>
            </a:fld>
            <a:endParaRPr lang="en-US"/>
          </a:p>
        </p:txBody>
      </p:sp>
    </p:spTree>
    <p:extLst>
      <p:ext uri="{BB962C8B-B14F-4D97-AF65-F5344CB8AC3E}">
        <p14:creationId xmlns:p14="http://schemas.microsoft.com/office/powerpoint/2010/main" val="1330252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B5FA73-9F09-4286-97E9-B09DF7543556}"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F31805-1C33-480B-BF2E-8C23EB64569C}" type="slidenum">
              <a:rPr lang="en-US" smtClean="0"/>
              <a:t>‹#›</a:t>
            </a:fld>
            <a:endParaRPr lang="en-US"/>
          </a:p>
        </p:txBody>
      </p:sp>
    </p:spTree>
    <p:extLst>
      <p:ext uri="{BB962C8B-B14F-4D97-AF65-F5344CB8AC3E}">
        <p14:creationId xmlns:p14="http://schemas.microsoft.com/office/powerpoint/2010/main" val="3447976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B5FA73-9F09-4286-97E9-B09DF7543556}"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F31805-1C33-480B-BF2E-8C23EB64569C}" type="slidenum">
              <a:rPr lang="en-US" smtClean="0"/>
              <a:t>‹#›</a:t>
            </a:fld>
            <a:endParaRPr lang="en-US"/>
          </a:p>
        </p:txBody>
      </p:sp>
    </p:spTree>
    <p:extLst>
      <p:ext uri="{BB962C8B-B14F-4D97-AF65-F5344CB8AC3E}">
        <p14:creationId xmlns:p14="http://schemas.microsoft.com/office/powerpoint/2010/main" val="3284213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8B5FA73-9F09-4286-97E9-B09DF7543556}"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F31805-1C33-480B-BF2E-8C23EB64569C}" type="slidenum">
              <a:rPr lang="en-US" smtClean="0"/>
              <a:t>‹#›</a:t>
            </a:fld>
            <a:endParaRPr lang="en-US"/>
          </a:p>
        </p:txBody>
      </p:sp>
    </p:spTree>
    <p:extLst>
      <p:ext uri="{BB962C8B-B14F-4D97-AF65-F5344CB8AC3E}">
        <p14:creationId xmlns:p14="http://schemas.microsoft.com/office/powerpoint/2010/main" val="126228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B5FA73-9F09-4286-97E9-B09DF7543556}"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F31805-1C33-480B-BF2E-8C23EB64569C}" type="slidenum">
              <a:rPr lang="en-US" smtClean="0"/>
              <a:t>‹#›</a:t>
            </a:fld>
            <a:endParaRPr lang="en-US"/>
          </a:p>
        </p:txBody>
      </p:sp>
    </p:spTree>
    <p:extLst>
      <p:ext uri="{BB962C8B-B14F-4D97-AF65-F5344CB8AC3E}">
        <p14:creationId xmlns:p14="http://schemas.microsoft.com/office/powerpoint/2010/main" val="1293462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8B5FA73-9F09-4286-97E9-B09DF7543556}"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F31805-1C33-480B-BF2E-8C23EB64569C}" type="slidenum">
              <a:rPr lang="en-US" smtClean="0"/>
              <a:t>‹#›</a:t>
            </a:fld>
            <a:endParaRPr lang="en-US"/>
          </a:p>
        </p:txBody>
      </p:sp>
    </p:spTree>
    <p:extLst>
      <p:ext uri="{BB962C8B-B14F-4D97-AF65-F5344CB8AC3E}">
        <p14:creationId xmlns:p14="http://schemas.microsoft.com/office/powerpoint/2010/main" val="1497293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8B5FA73-9F09-4286-97E9-B09DF7543556}" type="datetimeFigureOut">
              <a:rPr lang="en-US" smtClean="0"/>
              <a:t>7/11/2018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F31805-1C33-480B-BF2E-8C23EB64569C}" type="slidenum">
              <a:rPr lang="en-US" smtClean="0"/>
              <a:t>‹#›</a:t>
            </a:fld>
            <a:endParaRPr lang="en-US"/>
          </a:p>
        </p:txBody>
      </p:sp>
    </p:spTree>
    <p:extLst>
      <p:ext uri="{BB962C8B-B14F-4D97-AF65-F5344CB8AC3E}">
        <p14:creationId xmlns:p14="http://schemas.microsoft.com/office/powerpoint/2010/main" val="2085535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B5FA73-9F09-4286-97E9-B09DF7543556}" type="datetimeFigureOut">
              <a:rPr lang="en-US" smtClean="0"/>
              <a:t>7/11/2018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F31805-1C33-480B-BF2E-8C23EB64569C}" type="slidenum">
              <a:rPr lang="en-US" smtClean="0"/>
              <a:t>‹#›</a:t>
            </a:fld>
            <a:endParaRPr lang="en-US"/>
          </a:p>
        </p:txBody>
      </p:sp>
    </p:spTree>
    <p:extLst>
      <p:ext uri="{BB962C8B-B14F-4D97-AF65-F5344CB8AC3E}">
        <p14:creationId xmlns:p14="http://schemas.microsoft.com/office/powerpoint/2010/main" val="2630922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B5FA73-9F09-4286-97E9-B09DF7543556}" type="datetimeFigureOut">
              <a:rPr lang="en-US" smtClean="0"/>
              <a:t>7/11/2018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F31805-1C33-480B-BF2E-8C23EB64569C}" type="slidenum">
              <a:rPr lang="en-US" smtClean="0"/>
              <a:t>‹#›</a:t>
            </a:fld>
            <a:endParaRPr lang="en-US"/>
          </a:p>
        </p:txBody>
      </p:sp>
    </p:spTree>
    <p:extLst>
      <p:ext uri="{BB962C8B-B14F-4D97-AF65-F5344CB8AC3E}">
        <p14:creationId xmlns:p14="http://schemas.microsoft.com/office/powerpoint/2010/main" val="603571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B5FA73-9F09-4286-97E9-B09DF7543556}"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F31805-1C33-480B-BF2E-8C23EB64569C}" type="slidenum">
              <a:rPr lang="en-US" smtClean="0"/>
              <a:t>‹#›</a:t>
            </a:fld>
            <a:endParaRPr lang="en-US"/>
          </a:p>
        </p:txBody>
      </p:sp>
    </p:spTree>
    <p:extLst>
      <p:ext uri="{BB962C8B-B14F-4D97-AF65-F5344CB8AC3E}">
        <p14:creationId xmlns:p14="http://schemas.microsoft.com/office/powerpoint/2010/main" val="2172494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B5FA73-9F09-4286-97E9-B09DF7543556}"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F31805-1C33-480B-BF2E-8C23EB64569C}" type="slidenum">
              <a:rPr lang="en-US" smtClean="0"/>
              <a:t>‹#›</a:t>
            </a:fld>
            <a:endParaRPr lang="en-US"/>
          </a:p>
        </p:txBody>
      </p:sp>
    </p:spTree>
    <p:extLst>
      <p:ext uri="{BB962C8B-B14F-4D97-AF65-F5344CB8AC3E}">
        <p14:creationId xmlns:p14="http://schemas.microsoft.com/office/powerpoint/2010/main" val="1369207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B5FA73-9F09-4286-97E9-B09DF7543556}" type="datetimeFigureOut">
              <a:rPr lang="en-US" smtClean="0"/>
              <a:t>7/11/2018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31805-1C33-480B-BF2E-8C23EB64569C}" type="slidenum">
              <a:rPr lang="en-US" smtClean="0"/>
              <a:t>‹#›</a:t>
            </a:fld>
            <a:endParaRPr lang="en-US"/>
          </a:p>
        </p:txBody>
      </p:sp>
    </p:spTree>
    <p:extLst>
      <p:ext uri="{BB962C8B-B14F-4D97-AF65-F5344CB8AC3E}">
        <p14:creationId xmlns:p14="http://schemas.microsoft.com/office/powerpoint/2010/main" val="167445749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www.fightbac.org/about-foodborne-illness/least-wanted-pathogens" TargetMode="External"/><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youtube.com/watch?v=1EkehFkhWf4"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cdc.gov/salmonella/index.html" TargetMode="External"/><Relationship Id="rId2" Type="http://schemas.openxmlformats.org/officeDocument/2006/relationships/hyperlink" Target="http://www.cdc.gov/ncidod/dvrd/revb/gastro/norovirus.htm" TargetMode="External"/><Relationship Id="rId1" Type="http://schemas.openxmlformats.org/officeDocument/2006/relationships/slideLayout" Target="../slideLayouts/slideLayout6.xml"/><Relationship Id="rId6" Type="http://schemas.openxmlformats.org/officeDocument/2006/relationships/hyperlink" Target="http://www.cdc.gov/ncidod/dbmd/diseaseinfo/staphylococcus_food_g.htm" TargetMode="External"/><Relationship Id="rId5" Type="http://schemas.openxmlformats.org/officeDocument/2006/relationships/hyperlink" Target="http://www.cdc.gov/nczved/divisions/dfbmd/diseases/campylobacter/" TargetMode="External"/><Relationship Id="rId4" Type="http://schemas.openxmlformats.org/officeDocument/2006/relationships/hyperlink" Target="http://www.cdc.gov/foodborneburden/clostridium-perfringens.htm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cdc.gov/ncidod/dvrd/revb/gastro/norovirus.htm" TargetMode="External"/><Relationship Id="rId2" Type="http://schemas.openxmlformats.org/officeDocument/2006/relationships/hyperlink" Target="http://www.cdc.gov/salmonella/index.html" TargetMode="External"/><Relationship Id="rId1" Type="http://schemas.openxmlformats.org/officeDocument/2006/relationships/slideLayout" Target="../slideLayouts/slideLayout2.xml"/><Relationship Id="rId6" Type="http://schemas.openxmlformats.org/officeDocument/2006/relationships/hyperlink" Target="http://www.cdc.gov/ecoli/" TargetMode="External"/><Relationship Id="rId5" Type="http://schemas.openxmlformats.org/officeDocument/2006/relationships/hyperlink" Target="http://www.cdc.gov/parasites/toxoplasmosis/" TargetMode="External"/><Relationship Id="rId4" Type="http://schemas.openxmlformats.org/officeDocument/2006/relationships/hyperlink" Target="http://www.cdc.gov/nczved/divisions/dfbmd/diseases/campylobacter/"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cdc.gov/parasites/toxoplasmosis/" TargetMode="External"/><Relationship Id="rId2" Type="http://schemas.openxmlformats.org/officeDocument/2006/relationships/hyperlink" Target="http://www.cdc.gov/salmonella/index.html" TargetMode="External"/><Relationship Id="rId1" Type="http://schemas.openxmlformats.org/officeDocument/2006/relationships/slideLayout" Target="../slideLayouts/slideLayout6.xml"/><Relationship Id="rId6" Type="http://schemas.openxmlformats.org/officeDocument/2006/relationships/hyperlink" Target="http://www.cdc.gov/nczved/divisions/dfbmd/diseases/campylobacter/" TargetMode="External"/><Relationship Id="rId5" Type="http://schemas.openxmlformats.org/officeDocument/2006/relationships/hyperlink" Target="http://www.cdc.gov/ncidod/dvrd/revb/gastro/norovirus.htm" TargetMode="External"/><Relationship Id="rId4" Type="http://schemas.openxmlformats.org/officeDocument/2006/relationships/hyperlink" Target="http://www.cdc.gov/nczved/divisions/dfbmd/diseases/listeriosi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t>Foodborne Illness: Pathogens, and Allergens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445959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spoilage bacteria?</a:t>
            </a:r>
            <a:endParaRPr lang="en-US" dirty="0"/>
          </a:p>
        </p:txBody>
      </p:sp>
      <p:sp>
        <p:nvSpPr>
          <p:cNvPr id="3" name="Content Placeholder 2"/>
          <p:cNvSpPr>
            <a:spLocks noGrp="1"/>
          </p:cNvSpPr>
          <p:nvPr>
            <p:ph idx="1"/>
          </p:nvPr>
        </p:nvSpPr>
        <p:spPr/>
        <p:txBody>
          <a:bodyPr/>
          <a:lstStyle/>
          <a:p>
            <a:r>
              <a:rPr lang="en-US" dirty="0"/>
              <a:t>They cause food to deteriorate (i.e. decompose) and </a:t>
            </a:r>
            <a:r>
              <a:rPr lang="en-US" dirty="0" smtClean="0"/>
              <a:t>textures</a:t>
            </a:r>
          </a:p>
          <a:p>
            <a:endParaRPr lang="en-US" dirty="0"/>
          </a:p>
          <a:p>
            <a:pPr marL="342900" lvl="1" indent="-342900">
              <a:buFont typeface="Arial" pitchFamily="34" charset="0"/>
              <a:buChar char="•"/>
            </a:pPr>
            <a:r>
              <a:rPr lang="en-US" sz="3200" dirty="0"/>
              <a:t>These one-celled microorganisms are what causes fruits and vegetables to get mushy or slimy, or meat to develop a bad odor and discolor.</a:t>
            </a:r>
          </a:p>
          <a:p>
            <a:endParaRPr lang="en-US" dirty="0"/>
          </a:p>
        </p:txBody>
      </p:sp>
    </p:spTree>
    <p:extLst>
      <p:ext uri="{BB962C8B-B14F-4D97-AF65-F5344CB8AC3E}">
        <p14:creationId xmlns:p14="http://schemas.microsoft.com/office/powerpoint/2010/main" val="71704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dirty="0"/>
              <a:t>Can spoilage bacteria make people sick?</a:t>
            </a:r>
          </a:p>
        </p:txBody>
      </p:sp>
      <p:sp>
        <p:nvSpPr>
          <p:cNvPr id="3" name="Content Placeholder 2"/>
          <p:cNvSpPr>
            <a:spLocks noGrp="1"/>
          </p:cNvSpPr>
          <p:nvPr>
            <p:ph idx="1"/>
          </p:nvPr>
        </p:nvSpPr>
        <p:spPr/>
        <p:txBody>
          <a:bodyPr>
            <a:normAutofit/>
          </a:bodyPr>
          <a:lstStyle/>
          <a:p>
            <a:pPr marL="342900" lvl="1" indent="-342900">
              <a:buFont typeface="Arial" pitchFamily="34" charset="0"/>
              <a:buChar char="•"/>
            </a:pPr>
            <a:r>
              <a:rPr lang="en-US" sz="3200" dirty="0"/>
              <a:t>Most people wouldn’t choose to eat spoiled food. </a:t>
            </a:r>
            <a:endParaRPr lang="en-US" sz="3200" dirty="0" smtClean="0"/>
          </a:p>
          <a:p>
            <a:pPr marL="342900" lvl="1" indent="-342900">
              <a:buFont typeface="Arial" pitchFamily="34" charset="0"/>
              <a:buChar char="•"/>
            </a:pPr>
            <a:endParaRPr lang="en-US" sz="3200" dirty="0"/>
          </a:p>
          <a:p>
            <a:pPr marL="342900" lvl="1" indent="-342900">
              <a:buFont typeface="Arial" pitchFamily="34" charset="0"/>
              <a:buChar char="•"/>
            </a:pPr>
            <a:r>
              <a:rPr lang="en-US" sz="3200" dirty="0"/>
              <a:t>I</a:t>
            </a:r>
            <a:r>
              <a:rPr lang="en-US" sz="3200" dirty="0" smtClean="0"/>
              <a:t>f </a:t>
            </a:r>
            <a:r>
              <a:rPr lang="en-US" sz="3200" dirty="0"/>
              <a:t>they did, they may not get sick. </a:t>
            </a:r>
            <a:endParaRPr lang="en-US" sz="3200" dirty="0" smtClean="0"/>
          </a:p>
          <a:p>
            <a:pPr marL="0" lvl="1" indent="0">
              <a:buNone/>
            </a:pPr>
            <a:endParaRPr lang="en-US" sz="3200" dirty="0" smtClean="0"/>
          </a:p>
          <a:p>
            <a:pPr marL="342900" lvl="1" indent="-342900">
              <a:buFont typeface="Arial" pitchFamily="34" charset="0"/>
              <a:buChar char="•"/>
            </a:pPr>
            <a:r>
              <a:rPr lang="en-US" sz="3200" dirty="0" smtClean="0"/>
              <a:t>Although </a:t>
            </a:r>
            <a:r>
              <a:rPr lang="en-US" sz="3200" dirty="0"/>
              <a:t>they may experience upset stomach and/or diarrhea.</a:t>
            </a:r>
          </a:p>
          <a:p>
            <a:endParaRPr lang="en-US" dirty="0"/>
          </a:p>
        </p:txBody>
      </p:sp>
    </p:spTree>
    <p:extLst>
      <p:ext uri="{BB962C8B-B14F-4D97-AF65-F5344CB8AC3E}">
        <p14:creationId xmlns:p14="http://schemas.microsoft.com/office/powerpoint/2010/main" val="110815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bacteria spoil food?</a:t>
            </a:r>
          </a:p>
        </p:txBody>
      </p:sp>
      <p:sp>
        <p:nvSpPr>
          <p:cNvPr id="3" name="Content Placeholder 2"/>
          <p:cNvSpPr>
            <a:spLocks noGrp="1"/>
          </p:cNvSpPr>
          <p:nvPr>
            <p:ph idx="1"/>
          </p:nvPr>
        </p:nvSpPr>
        <p:spPr/>
        <p:txBody>
          <a:bodyPr>
            <a:normAutofit/>
          </a:bodyPr>
          <a:lstStyle/>
          <a:p>
            <a:r>
              <a:rPr lang="en-US" dirty="0" smtClean="0"/>
              <a:t>Under </a:t>
            </a:r>
            <a:r>
              <a:rPr lang="en-US" dirty="0"/>
              <a:t>the right conditions, spoilage bacteria can grow rapidly and in some cases, they can double their numbers in as little as 20 minutes</a:t>
            </a:r>
            <a:r>
              <a:rPr lang="en-US" dirty="0" smtClean="0"/>
              <a:t>.</a:t>
            </a:r>
          </a:p>
          <a:p>
            <a:pPr marL="342900" lvl="1" indent="-342900">
              <a:buFont typeface="Arial" pitchFamily="34" charset="0"/>
              <a:buChar char="•"/>
            </a:pPr>
            <a:r>
              <a:rPr lang="en-US" sz="3200" dirty="0"/>
              <a:t>A large number of microorganisms and their waste products cause the undesirable changes in odor, taste, and texture that we associate with spoiled food</a:t>
            </a:r>
            <a:r>
              <a:rPr lang="en-US" sz="3200" dirty="0" smtClean="0"/>
              <a:t>.</a:t>
            </a:r>
            <a:endParaRPr lang="en-US" sz="3200" dirty="0"/>
          </a:p>
        </p:txBody>
      </p:sp>
    </p:spTree>
    <p:extLst>
      <p:ext uri="{BB962C8B-B14F-4D97-AF65-F5344CB8AC3E}">
        <p14:creationId xmlns:p14="http://schemas.microsoft.com/office/powerpoint/2010/main" val="147234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800" dirty="0"/>
              <a:t>What would happen if we did not have bacteria to decompose food?</a:t>
            </a:r>
          </a:p>
        </p:txBody>
      </p:sp>
      <p:sp>
        <p:nvSpPr>
          <p:cNvPr id="3" name="Content Placeholder 2"/>
          <p:cNvSpPr>
            <a:spLocks noGrp="1"/>
          </p:cNvSpPr>
          <p:nvPr>
            <p:ph idx="1"/>
          </p:nvPr>
        </p:nvSpPr>
        <p:spPr/>
        <p:txBody>
          <a:bodyPr>
            <a:normAutofit/>
          </a:bodyPr>
          <a:lstStyle/>
          <a:p>
            <a:r>
              <a:rPr lang="en-US" dirty="0"/>
              <a:t>Some bacteria use dead organism’s molecules as food, but the rest of the molecules get mixed into the soil for plants to use for their growth. </a:t>
            </a:r>
            <a:endParaRPr lang="en-US" dirty="0" smtClean="0"/>
          </a:p>
          <a:p>
            <a:r>
              <a:rPr lang="en-US" dirty="0" smtClean="0"/>
              <a:t>Without </a:t>
            </a:r>
            <a:r>
              <a:rPr lang="en-US" dirty="0"/>
              <a:t>bacteria animals and plants could not obtain the nutrients they would require. </a:t>
            </a:r>
            <a:endParaRPr lang="en-US" dirty="0" smtClean="0"/>
          </a:p>
        </p:txBody>
      </p:sp>
    </p:spTree>
    <p:extLst>
      <p:ext uri="{BB962C8B-B14F-4D97-AF65-F5344CB8AC3E}">
        <p14:creationId xmlns:p14="http://schemas.microsoft.com/office/powerpoint/2010/main" val="3998323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What do you know about microorganisms?</a:t>
            </a:r>
          </a:p>
          <a:p>
            <a:endParaRPr lang="en-US" dirty="0"/>
          </a:p>
          <a:p>
            <a:r>
              <a:rPr lang="en-US" dirty="0"/>
              <a:t>What do you think you should know about microorganisms</a:t>
            </a:r>
            <a:r>
              <a:rPr lang="en-US" dirty="0" smtClean="0"/>
              <a:t>?</a:t>
            </a:r>
          </a:p>
          <a:p>
            <a:pPr marL="0" indent="0">
              <a:buNone/>
            </a:pPr>
            <a:endParaRPr lang="en-US" dirty="0"/>
          </a:p>
          <a:p>
            <a:r>
              <a:rPr lang="en-US" dirty="0"/>
              <a:t> </a:t>
            </a:r>
            <a:r>
              <a:rPr lang="en-US" dirty="0" smtClean="0"/>
              <a:t>What </a:t>
            </a:r>
            <a:r>
              <a:rPr lang="en-US" dirty="0"/>
              <a:t>don’t you know about microorganisms?</a:t>
            </a:r>
          </a:p>
        </p:txBody>
      </p:sp>
    </p:spTree>
    <p:extLst>
      <p:ext uri="{BB962C8B-B14F-4D97-AF65-F5344CB8AC3E}">
        <p14:creationId xmlns:p14="http://schemas.microsoft.com/office/powerpoint/2010/main" val="159770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ircle(in)">
                                      <p:cBhvr>
                                        <p:cTn id="1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Microorganisms</a:t>
            </a:r>
          </a:p>
        </p:txBody>
      </p:sp>
      <p:sp>
        <p:nvSpPr>
          <p:cNvPr id="3" name="Content Placeholder 2"/>
          <p:cNvSpPr>
            <a:spLocks noGrp="1"/>
          </p:cNvSpPr>
          <p:nvPr>
            <p:ph idx="1"/>
          </p:nvPr>
        </p:nvSpPr>
        <p:spPr/>
        <p:txBody>
          <a:bodyPr/>
          <a:lstStyle/>
          <a:p>
            <a:r>
              <a:rPr lang="en-US" dirty="0"/>
              <a:t>A</a:t>
            </a:r>
            <a:r>
              <a:rPr lang="en-US" dirty="0" smtClean="0"/>
              <a:t> </a:t>
            </a:r>
            <a:r>
              <a:rPr lang="en-US" dirty="0"/>
              <a:t>microscopic life form that cannot be seen with the naked eye. </a:t>
            </a:r>
            <a:endParaRPr lang="en-US" dirty="0" smtClean="0"/>
          </a:p>
          <a:p>
            <a:endParaRPr lang="en-US" dirty="0"/>
          </a:p>
          <a:p>
            <a:r>
              <a:rPr lang="en-US" dirty="0" smtClean="0"/>
              <a:t>Types </a:t>
            </a:r>
            <a:r>
              <a:rPr lang="en-US" dirty="0"/>
              <a:t>of microorganisms includes: bacteria, viruses, protozoa, fungi, yeasts, and some parasites and algae</a:t>
            </a:r>
          </a:p>
        </p:txBody>
      </p:sp>
    </p:spTree>
    <p:extLst>
      <p:ext uri="{BB962C8B-B14F-4D97-AF65-F5344CB8AC3E}">
        <p14:creationId xmlns:p14="http://schemas.microsoft.com/office/powerpoint/2010/main" val="1020236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Least Wanted Pathogens</a:t>
            </a:r>
            <a:endParaRPr lang="en-US" dirty="0"/>
          </a:p>
        </p:txBody>
      </p:sp>
      <p:sp>
        <p:nvSpPr>
          <p:cNvPr id="4" name="Content Placeholder 3"/>
          <p:cNvSpPr>
            <a:spLocks noGrp="1"/>
          </p:cNvSpPr>
          <p:nvPr>
            <p:ph sz="half" idx="1"/>
          </p:nvPr>
        </p:nvSpPr>
        <p:spPr/>
        <p:txBody>
          <a:bodyPr/>
          <a:lstStyle/>
          <a:p>
            <a:r>
              <a:rPr lang="en-US" i="1" dirty="0" smtClean="0"/>
              <a:t>Campylobacter</a:t>
            </a:r>
          </a:p>
          <a:p>
            <a:r>
              <a:rPr lang="en-US" i="1" dirty="0"/>
              <a:t>Clostridium </a:t>
            </a:r>
            <a:r>
              <a:rPr lang="en-US" i="1" dirty="0" err="1" smtClean="0"/>
              <a:t>botulinum</a:t>
            </a:r>
            <a:endParaRPr lang="en-US" i="1" dirty="0" smtClean="0"/>
          </a:p>
          <a:p>
            <a:r>
              <a:rPr lang="en-US" i="1" dirty="0"/>
              <a:t>E. coli </a:t>
            </a:r>
            <a:r>
              <a:rPr lang="en-US" dirty="0"/>
              <a:t>O157:H7</a:t>
            </a:r>
            <a:r>
              <a:rPr lang="en-US" dirty="0" smtClean="0"/>
              <a:t> </a:t>
            </a:r>
          </a:p>
          <a:p>
            <a:r>
              <a:rPr lang="en-US" i="1" dirty="0"/>
              <a:t>Listeria </a:t>
            </a:r>
            <a:r>
              <a:rPr lang="en-US" i="1" dirty="0" err="1" smtClean="0"/>
              <a:t>monocytogenes</a:t>
            </a:r>
            <a:endParaRPr lang="en-US" i="1" dirty="0" smtClean="0"/>
          </a:p>
          <a:p>
            <a:r>
              <a:rPr lang="en-US" i="1" dirty="0" err="1"/>
              <a:t>Norovirus</a:t>
            </a:r>
            <a:r>
              <a:rPr lang="en-US" dirty="0"/>
              <a:t>- </a:t>
            </a:r>
          </a:p>
        </p:txBody>
      </p:sp>
      <p:sp>
        <p:nvSpPr>
          <p:cNvPr id="5" name="Content Placeholder 4"/>
          <p:cNvSpPr>
            <a:spLocks noGrp="1"/>
          </p:cNvSpPr>
          <p:nvPr>
            <p:ph sz="half" idx="2"/>
          </p:nvPr>
        </p:nvSpPr>
        <p:spPr/>
        <p:txBody>
          <a:bodyPr/>
          <a:lstStyle/>
          <a:p>
            <a:r>
              <a:rPr lang="en-US" i="1" dirty="0" smtClean="0"/>
              <a:t>Salmonella</a:t>
            </a:r>
            <a:endParaRPr lang="en-US" dirty="0" smtClean="0"/>
          </a:p>
          <a:p>
            <a:r>
              <a:rPr lang="en-US" i="1" dirty="0"/>
              <a:t>Staphylococcus </a:t>
            </a:r>
            <a:r>
              <a:rPr lang="en-US" i="1" dirty="0" err="1" smtClean="0"/>
              <a:t>aureus</a:t>
            </a:r>
            <a:endParaRPr lang="en-US" i="1" dirty="0" smtClean="0"/>
          </a:p>
          <a:p>
            <a:r>
              <a:rPr lang="en-US" i="1" dirty="0" err="1" smtClean="0"/>
              <a:t>Shigella</a:t>
            </a:r>
            <a:endParaRPr lang="en-US" i="1" dirty="0" smtClean="0"/>
          </a:p>
          <a:p>
            <a:r>
              <a:rPr lang="en-US" i="1" dirty="0"/>
              <a:t>Toxoplasma </a:t>
            </a:r>
            <a:r>
              <a:rPr lang="en-US" i="1" dirty="0" err="1"/>
              <a:t>gondii</a:t>
            </a:r>
            <a:r>
              <a:rPr lang="en-US" dirty="0"/>
              <a:t>- </a:t>
            </a:r>
            <a:endParaRPr lang="en-US" dirty="0" smtClean="0"/>
          </a:p>
          <a:p>
            <a:r>
              <a:rPr lang="en-US" i="1" dirty="0"/>
              <a:t>Vibrio </a:t>
            </a:r>
            <a:r>
              <a:rPr lang="en-US" i="1" dirty="0" err="1"/>
              <a:t>vulnificus</a:t>
            </a:r>
            <a:endParaRPr lang="en-US" dirty="0"/>
          </a:p>
        </p:txBody>
      </p:sp>
    </p:spTree>
    <p:extLst>
      <p:ext uri="{BB962C8B-B14F-4D97-AF65-F5344CB8AC3E}">
        <p14:creationId xmlns:p14="http://schemas.microsoft.com/office/powerpoint/2010/main" val="109126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wipe(down)">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wipe(down)">
                                      <p:cBhvr>
                                        <p:cTn id="37" dur="500"/>
                                        <p:tgtEl>
                                          <p:spTgt spid="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Effect transition="in" filter="wipe(down)">
                                      <p:cBhvr>
                                        <p:cTn id="42" dur="500"/>
                                        <p:tgtEl>
                                          <p:spTgt spid="5">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xEl>
                                              <p:pRg st="3" end="3"/>
                                            </p:txEl>
                                          </p:spTgt>
                                        </p:tgtEl>
                                        <p:attrNameLst>
                                          <p:attrName>style.visibility</p:attrName>
                                        </p:attrNameLst>
                                      </p:cBhvr>
                                      <p:to>
                                        <p:strVal val="visible"/>
                                      </p:to>
                                    </p:set>
                                    <p:animEffect transition="in" filter="wipe(down)">
                                      <p:cBhvr>
                                        <p:cTn id="47" dur="500"/>
                                        <p:tgtEl>
                                          <p:spTgt spid="5">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5">
                                            <p:txEl>
                                              <p:pRg st="4" end="4"/>
                                            </p:txEl>
                                          </p:spTgt>
                                        </p:tgtEl>
                                        <p:attrNameLst>
                                          <p:attrName>style.visibility</p:attrName>
                                        </p:attrNameLst>
                                      </p:cBhvr>
                                      <p:to>
                                        <p:strVal val="visible"/>
                                      </p:to>
                                    </p:set>
                                    <p:animEffect transition="in" filter="wipe(down)">
                                      <p:cBhvr>
                                        <p:cTn id="5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i="1" dirty="0"/>
              <a:t>Campylobacter</a:t>
            </a:r>
            <a:endParaRPr lang="en-US" dirty="0"/>
          </a:p>
        </p:txBody>
      </p:sp>
      <p:sp>
        <p:nvSpPr>
          <p:cNvPr id="5" name="Content Placeholder 4"/>
          <p:cNvSpPr>
            <a:spLocks noGrp="1"/>
          </p:cNvSpPr>
          <p:nvPr>
            <p:ph sz="half" idx="1"/>
          </p:nvPr>
        </p:nvSpPr>
        <p:spPr/>
        <p:txBody>
          <a:bodyPr>
            <a:normAutofit lnSpcReduction="10000"/>
          </a:bodyPr>
          <a:lstStyle/>
          <a:p>
            <a:pPr marL="342900" lvl="1" indent="-342900">
              <a:buFont typeface="Arial" pitchFamily="34" charset="0"/>
              <a:buChar char="•"/>
            </a:pPr>
            <a:r>
              <a:rPr lang="en-US" sz="2800" dirty="0"/>
              <a:t>Second most common bacterial cause of diarrhea in the United </a:t>
            </a:r>
            <a:r>
              <a:rPr lang="en-US" sz="2800" dirty="0" smtClean="0"/>
              <a:t>States</a:t>
            </a:r>
          </a:p>
          <a:p>
            <a:pPr marL="342900" lvl="1" indent="-342900">
              <a:buFont typeface="Arial" pitchFamily="34" charset="0"/>
              <a:buChar char="•"/>
            </a:pPr>
            <a:endParaRPr lang="en-US" sz="2800" dirty="0"/>
          </a:p>
          <a:p>
            <a:r>
              <a:rPr lang="en-US" dirty="0"/>
              <a:t>Sources: raw and undercooked poultry and other meat, raw milk and untreated water.</a:t>
            </a:r>
          </a:p>
          <a:p>
            <a:pPr marL="0" indent="0">
              <a:buNone/>
            </a:pPr>
            <a:endParaRPr lang="en-US" dirty="0"/>
          </a:p>
          <a:p>
            <a:pPr marL="342900" lvl="1" indent="-342900">
              <a:buFont typeface="Arial" pitchFamily="34" charset="0"/>
              <a:buChar char="•"/>
            </a:pPr>
            <a:endParaRPr lang="en-US" dirty="0"/>
          </a:p>
          <a:p>
            <a:endParaRPr lang="en-US" dirty="0"/>
          </a:p>
        </p:txBody>
      </p:sp>
      <p:sp>
        <p:nvSpPr>
          <p:cNvPr id="6" name="Content Placeholder 5"/>
          <p:cNvSpPr>
            <a:spLocks noGrp="1"/>
          </p:cNvSpPr>
          <p:nvPr>
            <p:ph sz="half" idx="2"/>
          </p:nvPr>
        </p:nvSpPr>
        <p:spPr/>
        <p:txBody>
          <a:bodyPr>
            <a:normAutofit lnSpcReduction="10000"/>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1026" y="1524000"/>
            <a:ext cx="4648200" cy="4648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6"/>
          <p:cNvSpPr txBox="1"/>
          <p:nvPr/>
        </p:nvSpPr>
        <p:spPr>
          <a:xfrm>
            <a:off x="4619627" y="6172200"/>
            <a:ext cx="4419599" cy="646331"/>
          </a:xfrm>
          <a:prstGeom prst="rect">
            <a:avLst/>
          </a:prstGeom>
          <a:noFill/>
        </p:spPr>
        <p:txBody>
          <a:bodyPr wrap="square" rtlCol="0">
            <a:spAutoFit/>
          </a:bodyPr>
          <a:lstStyle/>
          <a:p>
            <a:r>
              <a:rPr lang="en-US" dirty="0" smtClean="0">
                <a:hlinkClick r:id="rId3"/>
              </a:rPr>
              <a:t>http://www.fightbac.org/about-foodborne-illness/least-wanted-pathogens</a:t>
            </a:r>
            <a:endParaRPr lang="en-US" dirty="0"/>
          </a:p>
        </p:txBody>
      </p:sp>
    </p:spTree>
    <p:extLst>
      <p:ext uri="{BB962C8B-B14F-4D97-AF65-F5344CB8AC3E}">
        <p14:creationId xmlns:p14="http://schemas.microsoft.com/office/powerpoint/2010/main" val="178426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3" presetClass="entr" presetSubtype="16"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plus(in)">
                                      <p:cBhvr>
                                        <p:cTn id="15" dur="2000"/>
                                        <p:tgtEl>
                                          <p:spTgt spid="4098"/>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 calcmode="lin" valueType="num">
                                      <p:cBhvr>
                                        <p:cTn id="20"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i="1" dirty="0"/>
              <a:t>Clostridium </a:t>
            </a:r>
            <a:r>
              <a:rPr lang="en-US" i="1" dirty="0" err="1" smtClean="0"/>
              <a:t>botulinum</a:t>
            </a:r>
            <a:endParaRPr lang="en-US" dirty="0"/>
          </a:p>
        </p:txBody>
      </p:sp>
      <p:sp>
        <p:nvSpPr>
          <p:cNvPr id="9" name="Content Placeholder 8"/>
          <p:cNvSpPr>
            <a:spLocks noGrp="1"/>
          </p:cNvSpPr>
          <p:nvPr>
            <p:ph sz="half" idx="1"/>
          </p:nvPr>
        </p:nvSpPr>
        <p:spPr/>
        <p:txBody>
          <a:bodyPr>
            <a:normAutofit fontScale="92500" lnSpcReduction="10000"/>
          </a:bodyPr>
          <a:lstStyle/>
          <a:p>
            <a:r>
              <a:rPr lang="en-US" dirty="0"/>
              <a:t>This organism produces a toxin which causes botulism, a life-threatening illness that can prevent the breathing muscles from moving air in and out of the lungs. </a:t>
            </a:r>
          </a:p>
          <a:p>
            <a:r>
              <a:rPr lang="en-US" dirty="0"/>
              <a:t>Sources: improperly prepared home-canned foods; honey should not be fed to children less than 12 months old. </a:t>
            </a:r>
          </a:p>
        </p:txBody>
      </p:sp>
      <p:sp>
        <p:nvSpPr>
          <p:cNvPr id="10" name="Content Placeholder 9"/>
          <p:cNvSpPr>
            <a:spLocks noGrp="1"/>
          </p:cNvSpPr>
          <p:nvPr>
            <p:ph sz="half" idx="2"/>
          </p:nvPr>
        </p:nvSpPr>
        <p:spPr/>
        <p:txBody>
          <a:bodyPr>
            <a:normAutofit fontScale="92500" lnSpcReduction="10000"/>
          </a:bodyPr>
          <a:lstStyle/>
          <a:p>
            <a:endParaRPr lang="en-US"/>
          </a:p>
        </p:txBody>
      </p:sp>
      <p:pic>
        <p:nvPicPr>
          <p:cNvPr id="512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3803" y="1600199"/>
            <a:ext cx="4343401" cy="43434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2" name="TextBox 11"/>
          <p:cNvSpPr txBox="1"/>
          <p:nvPr/>
        </p:nvSpPr>
        <p:spPr>
          <a:xfrm>
            <a:off x="4619627" y="6172200"/>
            <a:ext cx="4419599" cy="646331"/>
          </a:xfrm>
          <a:prstGeom prst="rect">
            <a:avLst/>
          </a:prstGeom>
          <a:noFill/>
        </p:spPr>
        <p:txBody>
          <a:bodyPr wrap="square" rtlCol="0">
            <a:spAutoFit/>
          </a:bodyPr>
          <a:lstStyle/>
          <a:p>
            <a:r>
              <a:rPr lang="en-US" dirty="0" smtClean="0">
                <a:hlinkClick r:id="rId3"/>
              </a:rPr>
              <a:t>http://www.fightbac.org/about-foodborne-illness/least-wanted-pathogens</a:t>
            </a:r>
            <a:endParaRPr lang="en-US" dirty="0"/>
          </a:p>
        </p:txBody>
      </p:sp>
    </p:spTree>
    <p:extLst>
      <p:ext uri="{BB962C8B-B14F-4D97-AF65-F5344CB8AC3E}">
        <p14:creationId xmlns:p14="http://schemas.microsoft.com/office/powerpoint/2010/main" val="307914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121"/>
                                        </p:tgtEl>
                                        <p:attrNameLst>
                                          <p:attrName>style.visibility</p:attrName>
                                        </p:attrNameLst>
                                      </p:cBhvr>
                                      <p:to>
                                        <p:strVal val="visible"/>
                                      </p:to>
                                    </p:set>
                                    <p:animEffect transition="in" filter="wheel(1)">
                                      <p:cBhvr>
                                        <p:cTn id="12" dur="2000"/>
                                        <p:tgtEl>
                                          <p:spTgt spid="51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wipe(down)">
                                      <p:cBhvr>
                                        <p:cTn id="1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E. coli </a:t>
            </a:r>
            <a:r>
              <a:rPr lang="en-US" dirty="0"/>
              <a:t>O157:H7</a:t>
            </a:r>
          </a:p>
        </p:txBody>
      </p:sp>
      <p:sp>
        <p:nvSpPr>
          <p:cNvPr id="3" name="Content Placeholder 2"/>
          <p:cNvSpPr>
            <a:spLocks noGrp="1"/>
          </p:cNvSpPr>
          <p:nvPr>
            <p:ph sz="half" idx="1"/>
          </p:nvPr>
        </p:nvSpPr>
        <p:spPr/>
        <p:txBody>
          <a:bodyPr>
            <a:normAutofit fontScale="92500" lnSpcReduction="10000"/>
          </a:bodyPr>
          <a:lstStyle/>
          <a:p>
            <a:r>
              <a:rPr lang="en-US" dirty="0"/>
              <a:t>A bacterium that can produce a deadly toxin and causes approximately 73,000 cases of foodborne illness each year in the U.S. </a:t>
            </a:r>
          </a:p>
          <a:p>
            <a:r>
              <a:rPr lang="en-US" dirty="0"/>
              <a:t>Sources: beef, especially undercooked or raw hamburger; produce; raw milk; and unpasteurized juices and ciders</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9627" y="1655928"/>
            <a:ext cx="4067174" cy="40671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4619627" y="6172200"/>
            <a:ext cx="4419599" cy="646331"/>
          </a:xfrm>
          <a:prstGeom prst="rect">
            <a:avLst/>
          </a:prstGeom>
          <a:noFill/>
        </p:spPr>
        <p:txBody>
          <a:bodyPr wrap="square" rtlCol="0">
            <a:spAutoFit/>
          </a:bodyPr>
          <a:lstStyle/>
          <a:p>
            <a:r>
              <a:rPr lang="en-US" dirty="0" smtClean="0">
                <a:hlinkClick r:id="rId3"/>
              </a:rPr>
              <a:t>http://www.fightbac.org/about-foodborne-illness/least-wanted-pathogens</a:t>
            </a:r>
            <a:endParaRPr lang="en-US" dirty="0"/>
          </a:p>
        </p:txBody>
      </p:sp>
    </p:spTree>
    <p:extLst>
      <p:ext uri="{BB962C8B-B14F-4D97-AF65-F5344CB8AC3E}">
        <p14:creationId xmlns:p14="http://schemas.microsoft.com/office/powerpoint/2010/main" val="267064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circle(out)">
                                      <p:cBhvr>
                                        <p:cTn id="12" dur="2000"/>
                                        <p:tgtEl>
                                          <p:spTgt spid="6146"/>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a:bodyPr>
          <a:lstStyle/>
          <a:p>
            <a:pPr lvl="0"/>
            <a:r>
              <a:rPr lang="en-US" dirty="0"/>
              <a:t>Describe the scope of foodborne illness.</a:t>
            </a:r>
          </a:p>
          <a:p>
            <a:pPr lvl="0"/>
            <a:r>
              <a:rPr lang="en-US" dirty="0" smtClean="0"/>
              <a:t>Explain </a:t>
            </a:r>
            <a:r>
              <a:rPr lang="en-US" dirty="0"/>
              <a:t>factors related to food pathogens and spoilage</a:t>
            </a:r>
          </a:p>
          <a:p>
            <a:r>
              <a:rPr lang="en-US" dirty="0" smtClean="0"/>
              <a:t>Discuss </a:t>
            </a:r>
            <a:r>
              <a:rPr lang="en-US" dirty="0"/>
              <a:t>microorganisms and their roles in food</a:t>
            </a:r>
          </a:p>
          <a:p>
            <a:r>
              <a:rPr lang="en-US" dirty="0" smtClean="0"/>
              <a:t>Identify </a:t>
            </a:r>
            <a:r>
              <a:rPr lang="en-US" dirty="0"/>
              <a:t>twelve most undesirable pathogens</a:t>
            </a:r>
          </a:p>
          <a:p>
            <a:r>
              <a:rPr lang="en-US" dirty="0" smtClean="0"/>
              <a:t>Explain </a:t>
            </a:r>
            <a:r>
              <a:rPr lang="en-US" dirty="0"/>
              <a:t>how beneficial bacteria are used in food processing</a:t>
            </a:r>
          </a:p>
          <a:p>
            <a:r>
              <a:rPr lang="en-US" dirty="0" smtClean="0"/>
              <a:t>Identify </a:t>
            </a:r>
            <a:r>
              <a:rPr lang="en-US" dirty="0"/>
              <a:t>eight major food allergens</a:t>
            </a:r>
          </a:p>
          <a:p>
            <a:endParaRPr lang="en-US" dirty="0"/>
          </a:p>
        </p:txBody>
      </p:sp>
    </p:spTree>
    <p:extLst>
      <p:ext uri="{BB962C8B-B14F-4D97-AF65-F5344CB8AC3E}">
        <p14:creationId xmlns:p14="http://schemas.microsoft.com/office/powerpoint/2010/main" val="395156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Listeria </a:t>
            </a:r>
            <a:r>
              <a:rPr lang="en-US" i="1" dirty="0" err="1"/>
              <a:t>monocytogenes</a:t>
            </a:r>
            <a:endParaRPr lang="en-US" dirty="0"/>
          </a:p>
        </p:txBody>
      </p:sp>
      <p:sp>
        <p:nvSpPr>
          <p:cNvPr id="3" name="Content Placeholder 2"/>
          <p:cNvSpPr>
            <a:spLocks noGrp="1"/>
          </p:cNvSpPr>
          <p:nvPr>
            <p:ph sz="half" idx="1"/>
          </p:nvPr>
        </p:nvSpPr>
        <p:spPr>
          <a:xfrm>
            <a:off x="228601" y="1371600"/>
            <a:ext cx="4391026" cy="5123765"/>
          </a:xfrm>
        </p:spPr>
        <p:txBody>
          <a:bodyPr>
            <a:noAutofit/>
          </a:bodyPr>
          <a:lstStyle/>
          <a:p>
            <a:r>
              <a:rPr lang="en-US" sz="2300" dirty="0"/>
              <a:t>is everywhere in our environment. Problem is when it gets on product (dirty air, gloves, equipment, etc.) that has be cooked but would not be cooked before being </a:t>
            </a:r>
            <a:r>
              <a:rPr lang="en-US" sz="2300" dirty="0" smtClean="0"/>
              <a:t>eaten.</a:t>
            </a:r>
          </a:p>
          <a:p>
            <a:pPr marL="0" indent="0">
              <a:buNone/>
            </a:pPr>
            <a:endParaRPr lang="en-US" sz="2300" dirty="0" smtClean="0"/>
          </a:p>
          <a:p>
            <a:r>
              <a:rPr lang="en-US" sz="2300" dirty="0" smtClean="0"/>
              <a:t>Sources</a:t>
            </a:r>
            <a:r>
              <a:rPr lang="en-US" sz="2300" dirty="0"/>
              <a:t>: unpasteurized dairy products, including soft cheeses; sliced deli meats; smoked fish; hot dogs; pate'; and deli-prepared salads (i.e. egg, ham, seafood, and chicken salads</a:t>
            </a:r>
            <a:r>
              <a:rPr lang="en-US" sz="2300" dirty="0" smtClean="0"/>
              <a:t>)</a:t>
            </a:r>
            <a:endParaRPr lang="en-US" sz="2300" dirty="0"/>
          </a:p>
        </p:txBody>
      </p:sp>
      <p:sp>
        <p:nvSpPr>
          <p:cNvPr id="4" name="Content Placeholder 3"/>
          <p:cNvSpPr>
            <a:spLocks noGrp="1"/>
          </p:cNvSpPr>
          <p:nvPr>
            <p:ph sz="half" idx="2"/>
          </p:nvPr>
        </p:nvSpPr>
        <p:spPr/>
        <p:txBody>
          <a:bodyPr>
            <a:normAutofit/>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5743" y="1689390"/>
            <a:ext cx="4330410" cy="43304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4619627" y="6172200"/>
            <a:ext cx="4419599" cy="646331"/>
          </a:xfrm>
          <a:prstGeom prst="rect">
            <a:avLst/>
          </a:prstGeom>
          <a:noFill/>
        </p:spPr>
        <p:txBody>
          <a:bodyPr wrap="square" rtlCol="0">
            <a:spAutoFit/>
          </a:bodyPr>
          <a:lstStyle/>
          <a:p>
            <a:r>
              <a:rPr lang="en-US" dirty="0" smtClean="0">
                <a:hlinkClick r:id="rId3"/>
              </a:rPr>
              <a:t>http://www.fightbac.org/about-foodborne-illness/least-wanted-pathogens</a:t>
            </a:r>
            <a:endParaRPr lang="en-US" dirty="0"/>
          </a:p>
        </p:txBody>
      </p:sp>
    </p:spTree>
    <p:extLst>
      <p:ext uri="{BB962C8B-B14F-4D97-AF65-F5344CB8AC3E}">
        <p14:creationId xmlns:p14="http://schemas.microsoft.com/office/powerpoint/2010/main" val="406524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wheel(1)">
                                      <p:cBhvr>
                                        <p:cTn id="12" dur="2000"/>
                                        <p:tgtEl>
                                          <p:spTgt spid="717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smtClean="0"/>
              <a:t>Norovirus</a:t>
            </a:r>
            <a:r>
              <a:rPr lang="en-US" dirty="0" smtClean="0"/>
              <a:t> </a:t>
            </a:r>
            <a:endParaRPr lang="en-US" dirty="0"/>
          </a:p>
        </p:txBody>
      </p:sp>
      <p:sp>
        <p:nvSpPr>
          <p:cNvPr id="3" name="Content Placeholder 2"/>
          <p:cNvSpPr>
            <a:spLocks noGrp="1"/>
          </p:cNvSpPr>
          <p:nvPr>
            <p:ph sz="half" idx="1"/>
          </p:nvPr>
        </p:nvSpPr>
        <p:spPr/>
        <p:txBody>
          <a:bodyPr>
            <a:normAutofit fontScale="85000" lnSpcReduction="10000"/>
          </a:bodyPr>
          <a:lstStyle/>
          <a:p>
            <a:r>
              <a:rPr lang="en-US" dirty="0"/>
              <a:t>The leading viral cause of diarrhea in the United States. Poor hygiene causes</a:t>
            </a:r>
            <a:r>
              <a:rPr lang="en-US" i="1" dirty="0"/>
              <a:t> </a:t>
            </a:r>
            <a:r>
              <a:rPr lang="en-US" i="1" dirty="0" err="1"/>
              <a:t>Norovirus</a:t>
            </a:r>
            <a:r>
              <a:rPr lang="en-US" dirty="0"/>
              <a:t> to be easily passed from person to person and from infected individuals to food items. </a:t>
            </a:r>
          </a:p>
          <a:p>
            <a:r>
              <a:rPr lang="en-US" dirty="0"/>
              <a:t>Sources: Any food contaminated by someone who is infected with this virus. Also caused by food service workers not properly washing hands.</a:t>
            </a:r>
          </a:p>
          <a:p>
            <a:endParaRPr lang="en-US" dirty="0"/>
          </a:p>
        </p:txBody>
      </p:sp>
      <p:sp>
        <p:nvSpPr>
          <p:cNvPr id="4" name="Content Placeholder 3"/>
          <p:cNvSpPr>
            <a:spLocks noGrp="1"/>
          </p:cNvSpPr>
          <p:nvPr>
            <p:ph sz="half" idx="2"/>
          </p:nvPr>
        </p:nvSpPr>
        <p:spPr/>
        <p:txBody>
          <a:bodyPr>
            <a:normAutofit fontScale="85000" lnSpcReduction="10000"/>
          </a:bodyPr>
          <a:lstStyle/>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9627" y="1620982"/>
            <a:ext cx="4238624" cy="42386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4619627" y="6172200"/>
            <a:ext cx="4419599" cy="646331"/>
          </a:xfrm>
          <a:prstGeom prst="rect">
            <a:avLst/>
          </a:prstGeom>
          <a:noFill/>
        </p:spPr>
        <p:txBody>
          <a:bodyPr wrap="square" rtlCol="0">
            <a:spAutoFit/>
          </a:bodyPr>
          <a:lstStyle/>
          <a:p>
            <a:r>
              <a:rPr lang="en-US" dirty="0" smtClean="0">
                <a:hlinkClick r:id="rId3"/>
              </a:rPr>
              <a:t>http://www.fightbac.org/about-foodborne-illness/least-wanted-pathogens</a:t>
            </a:r>
            <a:endParaRPr lang="en-US" dirty="0"/>
          </a:p>
        </p:txBody>
      </p:sp>
    </p:spTree>
    <p:extLst>
      <p:ext uri="{BB962C8B-B14F-4D97-AF65-F5344CB8AC3E}">
        <p14:creationId xmlns:p14="http://schemas.microsoft.com/office/powerpoint/2010/main" val="262588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32" fill="hold" nodeType="clickEffect">
                                  <p:stCondLst>
                                    <p:cond delay="0"/>
                                  </p:stCondLst>
                                  <p:childTnLst>
                                    <p:set>
                                      <p:cBhvr>
                                        <p:cTn id="14" dur="1" fill="hold">
                                          <p:stCondLst>
                                            <p:cond delay="0"/>
                                          </p:stCondLst>
                                        </p:cTn>
                                        <p:tgtEl>
                                          <p:spTgt spid="8194"/>
                                        </p:tgtEl>
                                        <p:attrNameLst>
                                          <p:attrName>style.visibility</p:attrName>
                                        </p:attrNameLst>
                                      </p:cBhvr>
                                      <p:to>
                                        <p:strVal val="visible"/>
                                      </p:to>
                                    </p:set>
                                    <p:animEffect transition="in" filter="diamond(out)">
                                      <p:cBhvr>
                                        <p:cTn id="15" dur="2000"/>
                                        <p:tgtEl>
                                          <p:spTgt spid="8194"/>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Salmonella</a:t>
            </a:r>
            <a:r>
              <a:rPr lang="en-US" dirty="0" smtClean="0"/>
              <a:t> </a:t>
            </a:r>
            <a:endParaRPr lang="en-US" dirty="0"/>
          </a:p>
        </p:txBody>
      </p:sp>
      <p:sp>
        <p:nvSpPr>
          <p:cNvPr id="3" name="Content Placeholder 2"/>
          <p:cNvSpPr>
            <a:spLocks noGrp="1"/>
          </p:cNvSpPr>
          <p:nvPr>
            <p:ph sz="half" idx="1"/>
          </p:nvPr>
        </p:nvSpPr>
        <p:spPr/>
        <p:txBody>
          <a:bodyPr>
            <a:normAutofit fontScale="77500" lnSpcReduction="20000"/>
          </a:bodyPr>
          <a:lstStyle/>
          <a:p>
            <a:r>
              <a:rPr lang="en-US" dirty="0"/>
              <a:t>Most common bacterial cause of diarrhea in the United States, and the most common cause of foodborne deaths. Responsible for 1.4 million cases of foodborne illness a </a:t>
            </a:r>
            <a:r>
              <a:rPr lang="en-US" dirty="0" smtClean="0"/>
              <a:t>year.</a:t>
            </a:r>
          </a:p>
          <a:p>
            <a:endParaRPr lang="en-US" dirty="0"/>
          </a:p>
          <a:p>
            <a:r>
              <a:rPr lang="en-US" dirty="0" smtClean="0"/>
              <a:t>Sources</a:t>
            </a:r>
            <a:r>
              <a:rPr lang="en-US" dirty="0"/>
              <a:t>: raw and undercooked eggs, undercooked poultry and meat, fresh fruits and vegetables, and unpasteurized dairy products. Salmonellosis is a problem when foods are not kept cold enough.</a:t>
            </a:r>
          </a:p>
          <a:p>
            <a:endParaRPr lang="en-US" dirty="0"/>
          </a:p>
        </p:txBody>
      </p:sp>
      <p:sp>
        <p:nvSpPr>
          <p:cNvPr id="4" name="Content Placeholder 3"/>
          <p:cNvSpPr>
            <a:spLocks noGrp="1"/>
          </p:cNvSpPr>
          <p:nvPr>
            <p:ph sz="half" idx="2"/>
          </p:nvPr>
        </p:nvSpPr>
        <p:spPr/>
        <p:txBody>
          <a:bodyPr>
            <a:normAutofit fontScale="77500" lnSpcReduction="20000"/>
          </a:bodyPr>
          <a:lstStyle/>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2026" y="1752600"/>
            <a:ext cx="41148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4619627" y="6172200"/>
            <a:ext cx="4419599" cy="646331"/>
          </a:xfrm>
          <a:prstGeom prst="rect">
            <a:avLst/>
          </a:prstGeom>
          <a:noFill/>
        </p:spPr>
        <p:txBody>
          <a:bodyPr wrap="square" rtlCol="0">
            <a:spAutoFit/>
          </a:bodyPr>
          <a:lstStyle/>
          <a:p>
            <a:r>
              <a:rPr lang="en-US" dirty="0" smtClean="0">
                <a:hlinkClick r:id="rId3"/>
              </a:rPr>
              <a:t>http://www.fightbac.org/about-foodborne-illness/least-wanted-pathogens</a:t>
            </a:r>
            <a:endParaRPr lang="en-US" dirty="0"/>
          </a:p>
        </p:txBody>
      </p:sp>
    </p:spTree>
    <p:extLst>
      <p:ext uri="{BB962C8B-B14F-4D97-AF65-F5344CB8AC3E}">
        <p14:creationId xmlns:p14="http://schemas.microsoft.com/office/powerpoint/2010/main" val="47852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box(out)">
                                      <p:cBhvr>
                                        <p:cTn id="12" dur="2000"/>
                                        <p:tgtEl>
                                          <p:spTgt spid="921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Staphylococcus </a:t>
            </a:r>
            <a:r>
              <a:rPr lang="en-US" i="1" dirty="0" err="1"/>
              <a:t>aureus</a:t>
            </a:r>
            <a:endParaRPr lang="en-US" dirty="0"/>
          </a:p>
        </p:txBody>
      </p:sp>
      <p:sp>
        <p:nvSpPr>
          <p:cNvPr id="3" name="Content Placeholder 2"/>
          <p:cNvSpPr>
            <a:spLocks noGrp="1"/>
          </p:cNvSpPr>
          <p:nvPr>
            <p:ph sz="half" idx="1"/>
          </p:nvPr>
        </p:nvSpPr>
        <p:spPr/>
        <p:txBody>
          <a:bodyPr>
            <a:normAutofit fontScale="85000" lnSpcReduction="10000"/>
          </a:bodyPr>
          <a:lstStyle/>
          <a:p>
            <a:r>
              <a:rPr lang="en-US" dirty="0"/>
              <a:t>This bacterium produces a toxin that causes vomiting shortly after being ingested. </a:t>
            </a:r>
            <a:endParaRPr lang="en-US" dirty="0" smtClean="0"/>
          </a:p>
          <a:p>
            <a:endParaRPr lang="en-US" dirty="0"/>
          </a:p>
          <a:p>
            <a:r>
              <a:rPr lang="en-US" dirty="0"/>
              <a:t>Sources: cooked foods high in protein (e.g. cooked ham, salads, bakery products, dairy products) that are held too long at room temperature. Human skin and noses are also a source for staph.</a:t>
            </a:r>
          </a:p>
        </p:txBody>
      </p:sp>
      <p:sp>
        <p:nvSpPr>
          <p:cNvPr id="4" name="Content Placeholder 3"/>
          <p:cNvSpPr>
            <a:spLocks noGrp="1"/>
          </p:cNvSpPr>
          <p:nvPr>
            <p:ph sz="half" idx="2"/>
          </p:nvPr>
        </p:nvSpPr>
        <p:spPr/>
        <p:txBody>
          <a:bodyPr>
            <a:normAutofit fontScale="85000" lnSpcReduction="10000"/>
          </a:bodyPr>
          <a:lstStyle/>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9627" y="1752600"/>
            <a:ext cx="4191000" cy="4191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4619627" y="6172200"/>
            <a:ext cx="4419599" cy="646331"/>
          </a:xfrm>
          <a:prstGeom prst="rect">
            <a:avLst/>
          </a:prstGeom>
          <a:noFill/>
        </p:spPr>
        <p:txBody>
          <a:bodyPr wrap="square" rtlCol="0">
            <a:spAutoFit/>
          </a:bodyPr>
          <a:lstStyle/>
          <a:p>
            <a:r>
              <a:rPr lang="en-US" dirty="0" smtClean="0">
                <a:hlinkClick r:id="rId3"/>
              </a:rPr>
              <a:t>http://www.fightbac.org/about-foodborne-illness/least-wanted-pathogens</a:t>
            </a:r>
            <a:endParaRPr lang="en-US" dirty="0"/>
          </a:p>
        </p:txBody>
      </p:sp>
    </p:spTree>
    <p:extLst>
      <p:ext uri="{BB962C8B-B14F-4D97-AF65-F5344CB8AC3E}">
        <p14:creationId xmlns:p14="http://schemas.microsoft.com/office/powerpoint/2010/main" val="2852519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Effect transition="in" filter="circle(out)">
                                      <p:cBhvr>
                                        <p:cTn id="12" dur="2000"/>
                                        <p:tgtEl>
                                          <p:spTgt spid="1024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err="1" smtClean="0"/>
              <a:t>Shigella</a:t>
            </a:r>
            <a:r>
              <a:rPr lang="en-US" dirty="0" smtClean="0"/>
              <a:t> </a:t>
            </a:r>
            <a:endParaRPr lang="en-US" dirty="0"/>
          </a:p>
        </p:txBody>
      </p:sp>
      <p:sp>
        <p:nvSpPr>
          <p:cNvPr id="3" name="Content Placeholder 2"/>
          <p:cNvSpPr>
            <a:spLocks noGrp="1"/>
          </p:cNvSpPr>
          <p:nvPr>
            <p:ph sz="half" idx="1"/>
          </p:nvPr>
        </p:nvSpPr>
        <p:spPr/>
        <p:txBody>
          <a:bodyPr>
            <a:normAutofit fontScale="85000" lnSpcReduction="20000"/>
          </a:bodyPr>
          <a:lstStyle/>
          <a:p>
            <a:r>
              <a:rPr lang="en-US" dirty="0"/>
              <a:t>Causes an estimated 448,000 cases of diarrhea illnesses per year. Poor hygiene causes </a:t>
            </a:r>
            <a:r>
              <a:rPr lang="en-US" i="1" dirty="0" err="1"/>
              <a:t>Shigella</a:t>
            </a:r>
            <a:r>
              <a:rPr lang="en-US" dirty="0"/>
              <a:t> to be easily passed from person to person and from infected individuals to food items. </a:t>
            </a:r>
          </a:p>
          <a:p>
            <a:endParaRPr lang="en-US" dirty="0" smtClean="0"/>
          </a:p>
          <a:p>
            <a:r>
              <a:rPr lang="en-US" dirty="0" smtClean="0"/>
              <a:t>Sources</a:t>
            </a:r>
            <a:r>
              <a:rPr lang="en-US" dirty="0"/>
              <a:t>: salads, unclean water, and any food handled by someone who is infected with the bacterium. </a:t>
            </a:r>
          </a:p>
        </p:txBody>
      </p:sp>
      <p:sp>
        <p:nvSpPr>
          <p:cNvPr id="4" name="Content Placeholder 3"/>
          <p:cNvSpPr>
            <a:spLocks noGrp="1"/>
          </p:cNvSpPr>
          <p:nvPr>
            <p:ph sz="half" idx="2"/>
          </p:nvPr>
        </p:nvSpPr>
        <p:spPr/>
        <p:txBody>
          <a:bodyPr>
            <a:normAutofit fontScale="85000" lnSpcReduction="20000"/>
          </a:bodyPr>
          <a:lstStyle/>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57" y="1600200"/>
            <a:ext cx="4148137" cy="41481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4619627" y="6172200"/>
            <a:ext cx="4419599" cy="646331"/>
          </a:xfrm>
          <a:prstGeom prst="rect">
            <a:avLst/>
          </a:prstGeom>
          <a:noFill/>
        </p:spPr>
        <p:txBody>
          <a:bodyPr wrap="square" rtlCol="0">
            <a:spAutoFit/>
          </a:bodyPr>
          <a:lstStyle/>
          <a:p>
            <a:r>
              <a:rPr lang="en-US" dirty="0" smtClean="0">
                <a:hlinkClick r:id="rId3"/>
              </a:rPr>
              <a:t>http://www.fightbac.org/about-foodborne-illness/least-wanted-pathogens</a:t>
            </a:r>
            <a:endParaRPr lang="en-US" dirty="0"/>
          </a:p>
        </p:txBody>
      </p:sp>
    </p:spTree>
    <p:extLst>
      <p:ext uri="{BB962C8B-B14F-4D97-AF65-F5344CB8AC3E}">
        <p14:creationId xmlns:p14="http://schemas.microsoft.com/office/powerpoint/2010/main" val="525921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8" fill="hold" nodeType="clickEffect">
                                  <p:stCondLst>
                                    <p:cond delay="0"/>
                                  </p:stCondLst>
                                  <p:childTnLst>
                                    <p:set>
                                      <p:cBhvr>
                                        <p:cTn id="13" dur="1" fill="hold">
                                          <p:stCondLst>
                                            <p:cond delay="0"/>
                                          </p:stCondLst>
                                        </p:cTn>
                                        <p:tgtEl>
                                          <p:spTgt spid="11266"/>
                                        </p:tgtEl>
                                        <p:attrNameLst>
                                          <p:attrName>style.visibility</p:attrName>
                                        </p:attrNameLst>
                                      </p:cBhvr>
                                      <p:to>
                                        <p:strVal val="visible"/>
                                      </p:to>
                                    </p:set>
                                    <p:animEffect transition="in" filter="wheel(8)">
                                      <p:cBhvr>
                                        <p:cTn id="14" dur="2000"/>
                                        <p:tgtEl>
                                          <p:spTgt spid="1126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Toxoplasma </a:t>
            </a:r>
            <a:r>
              <a:rPr lang="en-US" i="1" dirty="0" err="1" smtClean="0"/>
              <a:t>gondii</a:t>
            </a:r>
            <a:r>
              <a:rPr lang="en-US" dirty="0" smtClean="0"/>
              <a:t> </a:t>
            </a:r>
            <a:endParaRPr lang="en-US" dirty="0"/>
          </a:p>
        </p:txBody>
      </p:sp>
      <p:sp>
        <p:nvSpPr>
          <p:cNvPr id="3" name="Content Placeholder 2"/>
          <p:cNvSpPr>
            <a:spLocks noGrp="1"/>
          </p:cNvSpPr>
          <p:nvPr>
            <p:ph sz="half" idx="1"/>
          </p:nvPr>
        </p:nvSpPr>
        <p:spPr/>
        <p:txBody>
          <a:bodyPr>
            <a:normAutofit fontScale="92500" lnSpcReduction="20000"/>
          </a:bodyPr>
          <a:lstStyle/>
          <a:p>
            <a:r>
              <a:rPr lang="en-US" dirty="0"/>
              <a:t>A parasite that causes toxoplasmosis, a very severe disease that can produce central nervous system disorders particularly mental retardation and visual impairment in </a:t>
            </a:r>
            <a:r>
              <a:rPr lang="en-US" dirty="0" smtClean="0"/>
              <a:t>children.</a:t>
            </a:r>
          </a:p>
          <a:p>
            <a:endParaRPr lang="en-US" dirty="0" smtClean="0"/>
          </a:p>
          <a:p>
            <a:r>
              <a:rPr lang="en-US" dirty="0" smtClean="0"/>
              <a:t>Sources</a:t>
            </a:r>
            <a:r>
              <a:rPr lang="en-US" dirty="0"/>
              <a:t>: raw or undercooked pork. Also associated with handling cats and cat feces.</a:t>
            </a:r>
          </a:p>
        </p:txBody>
      </p:sp>
      <p:sp>
        <p:nvSpPr>
          <p:cNvPr id="4" name="Content Placeholder 3"/>
          <p:cNvSpPr>
            <a:spLocks noGrp="1"/>
          </p:cNvSpPr>
          <p:nvPr>
            <p:ph sz="half" idx="2"/>
          </p:nvPr>
        </p:nvSpPr>
        <p:spPr/>
        <p:txBody>
          <a:bodyPr>
            <a:normAutofit fontScale="92500" lnSpcReduction="20000"/>
          </a:bodyPr>
          <a:lstStyle/>
          <a:p>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2803" y="1644555"/>
            <a:ext cx="4162425" cy="41624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4619627" y="6172200"/>
            <a:ext cx="4419599" cy="646331"/>
          </a:xfrm>
          <a:prstGeom prst="rect">
            <a:avLst/>
          </a:prstGeom>
          <a:noFill/>
        </p:spPr>
        <p:txBody>
          <a:bodyPr wrap="square" rtlCol="0">
            <a:spAutoFit/>
          </a:bodyPr>
          <a:lstStyle/>
          <a:p>
            <a:r>
              <a:rPr lang="en-US" dirty="0" smtClean="0">
                <a:hlinkClick r:id="rId3"/>
              </a:rPr>
              <a:t>http://www.fightbac.org/about-foodborne-illness/least-wanted-pathogens</a:t>
            </a:r>
            <a:endParaRPr lang="en-US" dirty="0"/>
          </a:p>
        </p:txBody>
      </p:sp>
    </p:spTree>
    <p:extLst>
      <p:ext uri="{BB962C8B-B14F-4D97-AF65-F5344CB8AC3E}">
        <p14:creationId xmlns:p14="http://schemas.microsoft.com/office/powerpoint/2010/main" val="360424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Effect transition="in" filter="circle(out)">
                                      <p:cBhvr>
                                        <p:cTn id="12" dur="2000"/>
                                        <p:tgtEl>
                                          <p:spTgt spid="1229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Vibrio </a:t>
            </a:r>
            <a:r>
              <a:rPr lang="en-US" i="1" dirty="0" err="1"/>
              <a:t>vulnificus</a:t>
            </a:r>
            <a:endParaRPr lang="en-US" dirty="0"/>
          </a:p>
        </p:txBody>
      </p:sp>
      <p:sp>
        <p:nvSpPr>
          <p:cNvPr id="3" name="Content Placeholder 2"/>
          <p:cNvSpPr>
            <a:spLocks noGrp="1"/>
          </p:cNvSpPr>
          <p:nvPr>
            <p:ph sz="half" idx="1"/>
          </p:nvPr>
        </p:nvSpPr>
        <p:spPr>
          <a:xfrm>
            <a:off x="457200" y="1600200"/>
            <a:ext cx="4114800" cy="4525963"/>
          </a:xfrm>
        </p:spPr>
        <p:txBody>
          <a:bodyPr>
            <a:normAutofit lnSpcReduction="10000"/>
          </a:bodyPr>
          <a:lstStyle/>
          <a:p>
            <a:r>
              <a:rPr lang="en-US" dirty="0" smtClean="0"/>
              <a:t>Causes </a:t>
            </a:r>
            <a:r>
              <a:rPr lang="en-US" dirty="0"/>
              <a:t>gastroenteritis, wound infection, and severe bloodstream infections. People with liver diseases are especially at high risk.</a:t>
            </a:r>
          </a:p>
          <a:p>
            <a:endParaRPr lang="en-US" dirty="0" smtClean="0"/>
          </a:p>
          <a:p>
            <a:r>
              <a:rPr lang="en-US" dirty="0" smtClean="0"/>
              <a:t> </a:t>
            </a:r>
            <a:r>
              <a:rPr lang="en-US" dirty="0"/>
              <a:t>Sources: raw or undercooked seafood, particularly shellfish.</a:t>
            </a:r>
          </a:p>
        </p:txBody>
      </p:sp>
      <p:sp>
        <p:nvSpPr>
          <p:cNvPr id="4" name="Content Placeholder 3"/>
          <p:cNvSpPr>
            <a:spLocks noGrp="1"/>
          </p:cNvSpPr>
          <p:nvPr>
            <p:ph sz="half" idx="2"/>
          </p:nvPr>
        </p:nvSpPr>
        <p:spPr/>
        <p:txBody>
          <a:bodyPr>
            <a:normAutofit lnSpcReduction="10000"/>
          </a:bodyPr>
          <a:lstStyle/>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4991" y="1699347"/>
            <a:ext cx="4232564" cy="42325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4619627" y="6172200"/>
            <a:ext cx="4419599" cy="646331"/>
          </a:xfrm>
          <a:prstGeom prst="rect">
            <a:avLst/>
          </a:prstGeom>
          <a:noFill/>
        </p:spPr>
        <p:txBody>
          <a:bodyPr wrap="square" rtlCol="0">
            <a:spAutoFit/>
          </a:bodyPr>
          <a:lstStyle/>
          <a:p>
            <a:r>
              <a:rPr lang="en-US" dirty="0" smtClean="0">
                <a:hlinkClick r:id="rId3"/>
              </a:rPr>
              <a:t>http://www.fightbac.org/about-foodborne-illness/least-wanted-pathogens</a:t>
            </a:r>
            <a:endParaRPr lang="en-US" dirty="0"/>
          </a:p>
        </p:txBody>
      </p:sp>
    </p:spTree>
    <p:extLst>
      <p:ext uri="{BB962C8B-B14F-4D97-AF65-F5344CB8AC3E}">
        <p14:creationId xmlns:p14="http://schemas.microsoft.com/office/powerpoint/2010/main" val="3214497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3"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Effect transition="in" filter="wheel(3)">
                                      <p:cBhvr>
                                        <p:cTn id="12" dur="2000"/>
                                        <p:tgtEl>
                                          <p:spTgt spid="133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 Bacteria</a:t>
            </a:r>
            <a:endParaRPr lang="en-US" dirty="0"/>
          </a:p>
        </p:txBody>
      </p:sp>
      <p:sp>
        <p:nvSpPr>
          <p:cNvPr id="3" name="Content Placeholder 2"/>
          <p:cNvSpPr>
            <a:spLocks noGrp="1"/>
          </p:cNvSpPr>
          <p:nvPr>
            <p:ph sz="half" idx="1"/>
          </p:nvPr>
        </p:nvSpPr>
        <p:spPr/>
        <p:txBody>
          <a:bodyPr/>
          <a:lstStyle/>
          <a:p>
            <a:r>
              <a:rPr lang="en-US" dirty="0" smtClean="0"/>
              <a:t>Beer</a:t>
            </a:r>
          </a:p>
          <a:p>
            <a:r>
              <a:rPr lang="en-US" dirty="0" smtClean="0"/>
              <a:t>Wine</a:t>
            </a:r>
          </a:p>
          <a:p>
            <a:r>
              <a:rPr lang="en-US" dirty="0" smtClean="0"/>
              <a:t>Cheese</a:t>
            </a:r>
          </a:p>
          <a:p>
            <a:r>
              <a:rPr lang="en-US" dirty="0" smtClean="0"/>
              <a:t>Yogurt</a:t>
            </a:r>
            <a:endParaRPr lang="en-US" dirty="0"/>
          </a:p>
        </p:txBody>
      </p:sp>
    </p:spTree>
    <p:extLst>
      <p:ext uri="{BB962C8B-B14F-4D97-AF65-F5344CB8AC3E}">
        <p14:creationId xmlns:p14="http://schemas.microsoft.com/office/powerpoint/2010/main" val="1149626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Good Bacteria</a:t>
            </a:r>
            <a:endParaRPr lang="en-US" dirty="0"/>
          </a:p>
        </p:txBody>
      </p:sp>
      <p:sp>
        <p:nvSpPr>
          <p:cNvPr id="5" name="Content Placeholder 4"/>
          <p:cNvSpPr>
            <a:spLocks noGrp="1"/>
          </p:cNvSpPr>
          <p:nvPr>
            <p:ph idx="1"/>
          </p:nvPr>
        </p:nvSpPr>
        <p:spPr/>
        <p:txBody>
          <a:bodyPr>
            <a:normAutofit lnSpcReduction="10000"/>
          </a:bodyPr>
          <a:lstStyle/>
          <a:p>
            <a:r>
              <a:rPr lang="en-US" dirty="0"/>
              <a:t>The most common yeast that is used in the preparation of beer is </a:t>
            </a:r>
            <a:r>
              <a:rPr lang="en-US" i="1" dirty="0"/>
              <a:t>Saccharomyces </a:t>
            </a:r>
            <a:r>
              <a:rPr lang="en-US" i="1" dirty="0" err="1"/>
              <a:t>cerevisiae</a:t>
            </a:r>
            <a:r>
              <a:rPr lang="en-US" dirty="0"/>
              <a:t>, commonly known as ‘baker’s yeast’ or ‘brewer’s yeast</a:t>
            </a:r>
            <a:r>
              <a:rPr lang="en-US" dirty="0" smtClean="0"/>
              <a:t>’.</a:t>
            </a:r>
          </a:p>
          <a:p>
            <a:r>
              <a:rPr lang="en-US" dirty="0" smtClean="0"/>
              <a:t> </a:t>
            </a:r>
            <a:r>
              <a:rPr lang="en-US" dirty="0"/>
              <a:t>Beer is made from barley, wheat or rye grain which is germinated to convert starch to sugar such as maltose. The grain is dried and crushed before hot water and yeast are added to initiate </a:t>
            </a:r>
            <a:r>
              <a:rPr lang="en-US" b="1" dirty="0"/>
              <a:t>Fermentation</a:t>
            </a:r>
            <a:r>
              <a:rPr lang="en-US" dirty="0"/>
              <a:t>. </a:t>
            </a:r>
          </a:p>
        </p:txBody>
      </p:sp>
    </p:spTree>
    <p:extLst>
      <p:ext uri="{BB962C8B-B14F-4D97-AF65-F5344CB8AC3E}">
        <p14:creationId xmlns:p14="http://schemas.microsoft.com/office/powerpoint/2010/main" val="407178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Fermentation</a:t>
            </a:r>
            <a:endParaRPr lang="en-US" dirty="0"/>
          </a:p>
        </p:txBody>
      </p:sp>
      <p:sp>
        <p:nvSpPr>
          <p:cNvPr id="3" name="Content Placeholder 2"/>
          <p:cNvSpPr>
            <a:spLocks noGrp="1"/>
          </p:cNvSpPr>
          <p:nvPr>
            <p:ph idx="1"/>
          </p:nvPr>
        </p:nvSpPr>
        <p:spPr/>
        <p:txBody>
          <a:bodyPr>
            <a:normAutofit lnSpcReduction="10000"/>
          </a:bodyPr>
          <a:lstStyle/>
          <a:p>
            <a:r>
              <a:rPr lang="en-US" dirty="0"/>
              <a:t>is the chemical conversion of carbohydrates into alcohols or acids. It occurs when oxygen supplies are limited and therefore is a type of anaerobic </a:t>
            </a:r>
            <a:r>
              <a:rPr lang="en-US" dirty="0" smtClean="0"/>
              <a:t>respiration</a:t>
            </a:r>
            <a:endParaRPr lang="en-US" dirty="0"/>
          </a:p>
          <a:p>
            <a:r>
              <a:rPr lang="en-US" dirty="0" smtClean="0"/>
              <a:t>In the fermentation process, sugars in the mixture are converted to alcohol and carbon dioxide. After 2–5 days the beer is separated from the yeast, matured and filtered before packaging.</a:t>
            </a:r>
          </a:p>
          <a:p>
            <a:endParaRPr lang="en-US" dirty="0"/>
          </a:p>
        </p:txBody>
      </p:sp>
    </p:spTree>
    <p:extLst>
      <p:ext uri="{BB962C8B-B14F-4D97-AF65-F5344CB8AC3E}">
        <p14:creationId xmlns:p14="http://schemas.microsoft.com/office/powerpoint/2010/main" val="4195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u="sng" dirty="0">
                <a:hlinkClick r:id="rId2"/>
              </a:rPr>
              <a:t>Food Safety Music - Microbes Medley</a:t>
            </a:r>
            <a:r>
              <a:rPr lang="en-US" dirty="0"/>
              <a:t> </a:t>
            </a:r>
          </a:p>
        </p:txBody>
      </p:sp>
    </p:spTree>
    <p:extLst>
      <p:ext uri="{BB962C8B-B14F-4D97-AF65-F5344CB8AC3E}">
        <p14:creationId xmlns:p14="http://schemas.microsoft.com/office/powerpoint/2010/main" val="6003139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Fermentation</a:t>
            </a:r>
            <a:endParaRPr lang="en-US" dirty="0"/>
          </a:p>
        </p:txBody>
      </p:sp>
      <p:sp>
        <p:nvSpPr>
          <p:cNvPr id="3" name="Content Placeholder 2"/>
          <p:cNvSpPr>
            <a:spLocks noGrp="1"/>
          </p:cNvSpPr>
          <p:nvPr>
            <p:ph idx="1"/>
          </p:nvPr>
        </p:nvSpPr>
        <p:spPr/>
        <p:txBody>
          <a:bodyPr/>
          <a:lstStyle/>
          <a:p>
            <a:r>
              <a:rPr lang="en-US" dirty="0"/>
              <a:t>Wine is also produced through fermentation. Grapes or other fruits are crushed to release the sugars, and yeast is then added for fermentation and conversion of the sugars into alcohol</a:t>
            </a:r>
            <a:r>
              <a:rPr lang="en-US" dirty="0" smtClean="0"/>
              <a:t>.</a:t>
            </a:r>
          </a:p>
          <a:p>
            <a:r>
              <a:rPr lang="en-US" dirty="0" smtClean="0"/>
              <a:t>For </a:t>
            </a:r>
            <a:r>
              <a:rPr lang="en-US" dirty="0"/>
              <a:t>sparkling wines, the carbon dioxide produced by the fermentation process is trapped to create bubbles</a:t>
            </a:r>
          </a:p>
        </p:txBody>
      </p:sp>
    </p:spTree>
    <p:extLst>
      <p:ext uri="{BB962C8B-B14F-4D97-AF65-F5344CB8AC3E}">
        <p14:creationId xmlns:p14="http://schemas.microsoft.com/office/powerpoint/2010/main" val="7946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Probiotic</a:t>
            </a:r>
            <a:endParaRPr lang="en-US" dirty="0"/>
          </a:p>
        </p:txBody>
      </p:sp>
      <p:sp>
        <p:nvSpPr>
          <p:cNvPr id="3" name="Content Placeholder 2"/>
          <p:cNvSpPr>
            <a:spLocks noGrp="1"/>
          </p:cNvSpPr>
          <p:nvPr>
            <p:ph idx="1"/>
          </p:nvPr>
        </p:nvSpPr>
        <p:spPr/>
        <p:txBody>
          <a:bodyPr/>
          <a:lstStyle/>
          <a:p>
            <a:r>
              <a:rPr lang="en-US" dirty="0"/>
              <a:t>Probiotic (for life) bacteria can protect the host and prevent disease</a:t>
            </a:r>
            <a:r>
              <a:rPr lang="en-US" dirty="0" smtClean="0"/>
              <a:t>.</a:t>
            </a:r>
          </a:p>
          <a:p>
            <a:r>
              <a:rPr lang="en-US" dirty="0" smtClean="0"/>
              <a:t> </a:t>
            </a:r>
            <a:r>
              <a:rPr lang="en-US" dirty="0"/>
              <a:t>They are live micro-organisms that provide a health benefit to the host. </a:t>
            </a:r>
            <a:endParaRPr lang="en-US" dirty="0" smtClean="0"/>
          </a:p>
          <a:p>
            <a:r>
              <a:rPr lang="en-US" dirty="0" smtClean="0"/>
              <a:t>For </a:t>
            </a:r>
            <a:r>
              <a:rPr lang="en-US" dirty="0"/>
              <a:t>example, antibiotics can kill off normal intestinal flora and the administration of probiotic bacteria can replenish the flora to normal levels. </a:t>
            </a:r>
          </a:p>
        </p:txBody>
      </p:sp>
    </p:spTree>
    <p:extLst>
      <p:ext uri="{BB962C8B-B14F-4D97-AF65-F5344CB8AC3E}">
        <p14:creationId xmlns:p14="http://schemas.microsoft.com/office/powerpoint/2010/main" val="1183812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Yogurt</a:t>
            </a:r>
            <a:endParaRPr lang="en-US" dirty="0"/>
          </a:p>
        </p:txBody>
      </p:sp>
      <p:sp>
        <p:nvSpPr>
          <p:cNvPr id="3" name="Content Placeholder 2"/>
          <p:cNvSpPr>
            <a:spLocks noGrp="1"/>
          </p:cNvSpPr>
          <p:nvPr>
            <p:ph idx="1"/>
          </p:nvPr>
        </p:nvSpPr>
        <p:spPr/>
        <p:txBody>
          <a:bodyPr/>
          <a:lstStyle/>
          <a:p>
            <a:pPr marL="342900" lvl="1" indent="-342900">
              <a:buFont typeface="Arial" pitchFamily="34" charset="0"/>
              <a:buChar char="•"/>
            </a:pPr>
            <a:r>
              <a:rPr lang="en-US" dirty="0" smtClean="0"/>
              <a:t> </a:t>
            </a:r>
            <a:r>
              <a:rPr lang="en-US" dirty="0"/>
              <a:t>Bacterial strains such as </a:t>
            </a:r>
            <a:r>
              <a:rPr lang="en-US" i="1" dirty="0"/>
              <a:t>Lactobacillus </a:t>
            </a:r>
            <a:r>
              <a:rPr lang="en-US" i="1" dirty="0" err="1"/>
              <a:t>bulgaricus</a:t>
            </a:r>
            <a:r>
              <a:rPr lang="en-US" i="1" dirty="0"/>
              <a:t> </a:t>
            </a:r>
            <a:r>
              <a:rPr lang="en-US" dirty="0"/>
              <a:t>convert lactose sugar into lactic acid. This reactions lowers the pH (e.g. acidity) and causes the milk to clot, creating the characteristic texture and taste of yogurt. </a:t>
            </a:r>
            <a:endParaRPr lang="en-US" dirty="0" smtClean="0"/>
          </a:p>
          <a:p>
            <a:pPr marL="342900" lvl="1" indent="-342900">
              <a:buFont typeface="Arial" pitchFamily="34" charset="0"/>
              <a:buChar char="•"/>
            </a:pPr>
            <a:r>
              <a:rPr lang="en-US" dirty="0" smtClean="0"/>
              <a:t>Live </a:t>
            </a:r>
            <a:r>
              <a:rPr lang="en-US" dirty="0"/>
              <a:t>bacteria in probiotic yogurts can help restore the natural microbe population of the gut (stomach), which can be depleted by using antibiotics.</a:t>
            </a:r>
          </a:p>
          <a:p>
            <a:endParaRPr lang="en-US" dirty="0"/>
          </a:p>
        </p:txBody>
      </p:sp>
    </p:spTree>
    <p:extLst>
      <p:ext uri="{BB962C8B-B14F-4D97-AF65-F5344CB8AC3E}">
        <p14:creationId xmlns:p14="http://schemas.microsoft.com/office/powerpoint/2010/main" val="157801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out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Mixed-Up Milk Activity</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6063408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it works…</a:t>
            </a:r>
            <a:endParaRPr lang="en-US" dirty="0"/>
          </a:p>
        </p:txBody>
      </p:sp>
      <p:sp>
        <p:nvSpPr>
          <p:cNvPr id="3" name="Content Placeholder 2"/>
          <p:cNvSpPr>
            <a:spLocks noGrp="1"/>
          </p:cNvSpPr>
          <p:nvPr>
            <p:ph idx="1"/>
          </p:nvPr>
        </p:nvSpPr>
        <p:spPr/>
        <p:txBody>
          <a:bodyPr>
            <a:normAutofit lnSpcReduction="10000"/>
          </a:bodyPr>
          <a:lstStyle/>
          <a:p>
            <a:r>
              <a:rPr lang="en-US" dirty="0"/>
              <a:t>The vinegar is an acid and that lowers the pH of the milk just as the beneficial bacteria would however; it takes less time and would be able to be completed in one class period. </a:t>
            </a:r>
            <a:endParaRPr lang="en-US" dirty="0" smtClean="0"/>
          </a:p>
          <a:p>
            <a:r>
              <a:rPr lang="en-US" dirty="0" smtClean="0"/>
              <a:t>It </a:t>
            </a:r>
            <a:r>
              <a:rPr lang="en-US" dirty="0"/>
              <a:t>takes about 8 hours for the pH levels to reach the proper level so it is impossible to accomplish in one class period. </a:t>
            </a:r>
            <a:endParaRPr lang="en-US" dirty="0" smtClean="0"/>
          </a:p>
          <a:p>
            <a:r>
              <a:rPr lang="en-US" dirty="0" smtClean="0"/>
              <a:t>The </a:t>
            </a:r>
            <a:r>
              <a:rPr lang="en-US" dirty="0"/>
              <a:t>bacteria feeds on the glucose until there is no more glucose available. </a:t>
            </a:r>
          </a:p>
        </p:txBody>
      </p:sp>
    </p:spTree>
    <p:extLst>
      <p:ext uri="{BB962C8B-B14F-4D97-AF65-F5344CB8AC3E}">
        <p14:creationId xmlns:p14="http://schemas.microsoft.com/office/powerpoint/2010/main" val="1679243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it works…</a:t>
            </a:r>
            <a:endParaRPr lang="en-US" dirty="0"/>
          </a:p>
        </p:txBody>
      </p:sp>
      <p:sp>
        <p:nvSpPr>
          <p:cNvPr id="3" name="Content Placeholder 2"/>
          <p:cNvSpPr>
            <a:spLocks noGrp="1"/>
          </p:cNvSpPr>
          <p:nvPr>
            <p:ph idx="1"/>
          </p:nvPr>
        </p:nvSpPr>
        <p:spPr/>
        <p:txBody>
          <a:bodyPr>
            <a:normAutofit/>
          </a:bodyPr>
          <a:lstStyle/>
          <a:p>
            <a:r>
              <a:rPr lang="en-US" dirty="0"/>
              <a:t>Lactic-acid will lower the pH to 4.5. </a:t>
            </a:r>
            <a:endParaRPr lang="en-US" dirty="0" smtClean="0"/>
          </a:p>
          <a:p>
            <a:r>
              <a:rPr lang="en-US" dirty="0" smtClean="0"/>
              <a:t>This </a:t>
            </a:r>
            <a:r>
              <a:rPr lang="en-US" dirty="0"/>
              <a:t>is the magic number because other bacteria that could spoil the food, normally dies at a pH of 4.5. </a:t>
            </a:r>
            <a:endParaRPr lang="en-US" dirty="0" smtClean="0"/>
          </a:p>
          <a:p>
            <a:r>
              <a:rPr lang="en-US" dirty="0" smtClean="0"/>
              <a:t>If </a:t>
            </a:r>
            <a:r>
              <a:rPr lang="en-US" dirty="0"/>
              <a:t>the fermentation does not continue long enough to lower the pH below 4.5, the bacteria remain alive and can make the food inedible</a:t>
            </a:r>
            <a:r>
              <a:rPr lang="en-US" dirty="0" smtClean="0"/>
              <a:t>.</a:t>
            </a:r>
            <a:endParaRPr lang="en-US" dirty="0"/>
          </a:p>
          <a:p>
            <a:endParaRPr lang="en-US" dirty="0"/>
          </a:p>
        </p:txBody>
      </p:sp>
    </p:spTree>
    <p:extLst>
      <p:ext uri="{BB962C8B-B14F-4D97-AF65-F5344CB8AC3E}">
        <p14:creationId xmlns:p14="http://schemas.microsoft.com/office/powerpoint/2010/main" val="175490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Allergens</a:t>
            </a:r>
            <a:endParaRPr lang="en-US" dirty="0"/>
          </a:p>
        </p:txBody>
      </p:sp>
      <p:sp>
        <p:nvSpPr>
          <p:cNvPr id="3" name="Content Placeholder 2"/>
          <p:cNvSpPr>
            <a:spLocks noGrp="1"/>
          </p:cNvSpPr>
          <p:nvPr>
            <p:ph idx="1"/>
          </p:nvPr>
        </p:nvSpPr>
        <p:spPr/>
        <p:txBody>
          <a:bodyPr/>
          <a:lstStyle/>
          <a:p>
            <a:r>
              <a:rPr lang="en-US" dirty="0"/>
              <a:t>160 foods can cause allergic reactions (and even death) in people with food allergies, the law identifies the eight most common allergenic foods. </a:t>
            </a:r>
            <a:endParaRPr lang="en-US" dirty="0" smtClean="0"/>
          </a:p>
          <a:p>
            <a:endParaRPr lang="en-US" dirty="0"/>
          </a:p>
          <a:p>
            <a:r>
              <a:rPr lang="en-US" dirty="0"/>
              <a:t>90 percent of food allergic reactions, and are the food sources from which many other ingredients are derived.</a:t>
            </a:r>
          </a:p>
        </p:txBody>
      </p:sp>
    </p:spTree>
    <p:extLst>
      <p:ext uri="{BB962C8B-B14F-4D97-AF65-F5344CB8AC3E}">
        <p14:creationId xmlns:p14="http://schemas.microsoft.com/office/powerpoint/2010/main" val="2423430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Top 8 Food Allergens</a:t>
            </a:r>
            <a:endParaRPr lang="en-US" dirty="0"/>
          </a:p>
        </p:txBody>
      </p:sp>
      <p:sp>
        <p:nvSpPr>
          <p:cNvPr id="3" name="Content Placeholder 2"/>
          <p:cNvSpPr>
            <a:spLocks noGrp="1"/>
          </p:cNvSpPr>
          <p:nvPr>
            <p:ph idx="1"/>
          </p:nvPr>
        </p:nvSpPr>
        <p:spPr/>
        <p:txBody>
          <a:bodyPr/>
          <a:lstStyle/>
          <a:p>
            <a:pPr lvl="1"/>
            <a:r>
              <a:rPr lang="en-US" dirty="0"/>
              <a:t>Milk</a:t>
            </a:r>
          </a:p>
          <a:p>
            <a:pPr lvl="1"/>
            <a:r>
              <a:rPr lang="en-US" dirty="0"/>
              <a:t>Eggs</a:t>
            </a:r>
          </a:p>
          <a:p>
            <a:pPr lvl="1"/>
            <a:r>
              <a:rPr lang="en-US" dirty="0"/>
              <a:t>Fish (e.g., bass, flounder, cod)</a:t>
            </a:r>
          </a:p>
          <a:p>
            <a:pPr lvl="1"/>
            <a:r>
              <a:rPr lang="en-US" dirty="0"/>
              <a:t>Crustacean shellfish (e.g., crab, lobster, shrimp</a:t>
            </a:r>
          </a:p>
          <a:p>
            <a:pPr lvl="1"/>
            <a:r>
              <a:rPr lang="en-US" dirty="0"/>
              <a:t>Tree nuts (e.g., almonds, walnuts, pecans)</a:t>
            </a:r>
          </a:p>
          <a:p>
            <a:pPr lvl="1"/>
            <a:r>
              <a:rPr lang="en-US" dirty="0"/>
              <a:t>Peanuts</a:t>
            </a:r>
          </a:p>
          <a:p>
            <a:pPr lvl="1"/>
            <a:r>
              <a:rPr lang="en-US" dirty="0"/>
              <a:t>Wheat </a:t>
            </a:r>
          </a:p>
          <a:p>
            <a:pPr lvl="1"/>
            <a:r>
              <a:rPr lang="en-US" dirty="0"/>
              <a:t>Soybeans</a:t>
            </a:r>
          </a:p>
        </p:txBody>
      </p:sp>
    </p:spTree>
    <p:extLst>
      <p:ext uri="{BB962C8B-B14F-4D97-AF65-F5344CB8AC3E}">
        <p14:creationId xmlns:p14="http://schemas.microsoft.com/office/powerpoint/2010/main" val="142407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Allergens</a:t>
            </a:r>
            <a:endParaRPr lang="en-US" dirty="0"/>
          </a:p>
        </p:txBody>
      </p:sp>
      <p:sp>
        <p:nvSpPr>
          <p:cNvPr id="3" name="Content Placeholder 2"/>
          <p:cNvSpPr>
            <a:spLocks noGrp="1"/>
          </p:cNvSpPr>
          <p:nvPr>
            <p:ph idx="1"/>
          </p:nvPr>
        </p:nvSpPr>
        <p:spPr/>
        <p:txBody>
          <a:bodyPr>
            <a:normAutofit/>
          </a:bodyPr>
          <a:lstStyle/>
          <a:p>
            <a:pPr lvl="0"/>
            <a:r>
              <a:rPr lang="en-US" dirty="0"/>
              <a:t>The law requires that food labels identify the food source names of all major food allergens used to make the food. </a:t>
            </a:r>
            <a:endParaRPr lang="en-US" dirty="0" smtClean="0"/>
          </a:p>
          <a:p>
            <a:pPr lvl="0"/>
            <a:r>
              <a:rPr lang="en-US" dirty="0" smtClean="0"/>
              <a:t>This </a:t>
            </a:r>
            <a:r>
              <a:rPr lang="en-US" dirty="0"/>
              <a:t>requirement is met if the common or usual name of an ingredient (e.g., buttermilk) that is a major food allergen already identifies that allergen's food source name (i.e., milk). </a:t>
            </a:r>
            <a:r>
              <a:rPr lang="en-US" dirty="0" smtClean="0"/>
              <a:t>.</a:t>
            </a:r>
            <a:endParaRPr lang="en-US" dirty="0"/>
          </a:p>
        </p:txBody>
      </p:sp>
    </p:spTree>
    <p:extLst>
      <p:ext uri="{BB962C8B-B14F-4D97-AF65-F5344CB8AC3E}">
        <p14:creationId xmlns:p14="http://schemas.microsoft.com/office/powerpoint/2010/main" val="266389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Allergens</a:t>
            </a:r>
            <a:endParaRPr lang="en-US" dirty="0"/>
          </a:p>
        </p:txBody>
      </p:sp>
      <p:sp>
        <p:nvSpPr>
          <p:cNvPr id="3" name="Content Placeholder 2"/>
          <p:cNvSpPr>
            <a:spLocks noGrp="1"/>
          </p:cNvSpPr>
          <p:nvPr>
            <p:ph idx="1"/>
          </p:nvPr>
        </p:nvSpPr>
        <p:spPr/>
        <p:txBody>
          <a:bodyPr>
            <a:normAutofit fontScale="92500"/>
          </a:bodyPr>
          <a:lstStyle/>
          <a:p>
            <a:r>
              <a:rPr lang="en-US" dirty="0" smtClean="0"/>
              <a:t>Otherwise, the allergen's food source name must be declared at least once on the food label in one of two ways</a:t>
            </a:r>
          </a:p>
          <a:p>
            <a:pPr lvl="1"/>
            <a:r>
              <a:rPr lang="en-US" dirty="0" smtClean="0"/>
              <a:t>In </a:t>
            </a:r>
            <a:r>
              <a:rPr lang="en-US" dirty="0"/>
              <a:t>parentheses following the name of the ingredient.</a:t>
            </a:r>
            <a:br>
              <a:rPr lang="en-US" dirty="0"/>
            </a:br>
            <a:r>
              <a:rPr lang="en-US" b="1" i="1" dirty="0"/>
              <a:t>Examples:</a:t>
            </a:r>
            <a:r>
              <a:rPr lang="en-US" dirty="0"/>
              <a:t> "lecithin (soy)," "flour (wheat)," and "whey (milk</a:t>
            </a:r>
            <a:r>
              <a:rPr lang="en-US" dirty="0" smtClean="0"/>
              <a:t>)“</a:t>
            </a:r>
          </a:p>
          <a:p>
            <a:pPr marL="914400" lvl="2" indent="0">
              <a:buNone/>
            </a:pPr>
            <a:r>
              <a:rPr lang="en-US" b="1" dirty="0" smtClean="0"/>
              <a:t>			</a:t>
            </a:r>
            <a:r>
              <a:rPr lang="en-US" sz="3000" b="1" dirty="0" smtClean="0"/>
              <a:t>–</a:t>
            </a:r>
            <a:r>
              <a:rPr lang="en-US" sz="3000" b="1" dirty="0"/>
              <a:t> </a:t>
            </a:r>
            <a:r>
              <a:rPr lang="en-US" sz="3000" b="1" i="1" dirty="0"/>
              <a:t>OR</a:t>
            </a:r>
            <a:r>
              <a:rPr lang="en-US" sz="3000" b="1" dirty="0"/>
              <a:t> –</a:t>
            </a:r>
            <a:endParaRPr lang="en-US" sz="3000" dirty="0"/>
          </a:p>
          <a:p>
            <a:pPr lvl="1"/>
            <a:r>
              <a:rPr lang="en-US" dirty="0"/>
              <a:t>Immediately after or next to the list of ingredients in a "contains" statement.</a:t>
            </a:r>
            <a:br>
              <a:rPr lang="en-US" dirty="0"/>
            </a:br>
            <a:r>
              <a:rPr lang="en-US" b="1" i="1" dirty="0"/>
              <a:t>Example:</a:t>
            </a:r>
            <a:r>
              <a:rPr lang="en-US" dirty="0"/>
              <a:t> "Contains Wheat, Milk, and Soy."</a:t>
            </a:r>
          </a:p>
          <a:p>
            <a:endParaRPr lang="en-US" dirty="0"/>
          </a:p>
        </p:txBody>
      </p:sp>
    </p:spTree>
    <p:extLst>
      <p:ext uri="{BB962C8B-B14F-4D97-AF65-F5344CB8AC3E}">
        <p14:creationId xmlns:p14="http://schemas.microsoft.com/office/powerpoint/2010/main" val="350856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par>
                                <p:cTn id="13" presetID="21" presetClass="entr" presetSubtype="1"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heel(1)">
                                      <p:cBhvr>
                                        <p:cTn id="15" dur="2000"/>
                                        <p:tgtEl>
                                          <p:spTgt spid="3">
                                            <p:txEl>
                                              <p:pRg st="2" end="2"/>
                                            </p:txEl>
                                          </p:spTgt>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heel(1)">
                                      <p:cBhvr>
                                        <p:cTn id="18"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Foodborne Illness</a:t>
            </a:r>
            <a:endParaRPr lang="en-US" dirty="0"/>
          </a:p>
        </p:txBody>
      </p:sp>
      <p:sp>
        <p:nvSpPr>
          <p:cNvPr id="3" name="Content Placeholder 2"/>
          <p:cNvSpPr>
            <a:spLocks noGrp="1"/>
          </p:cNvSpPr>
          <p:nvPr>
            <p:ph idx="1"/>
          </p:nvPr>
        </p:nvSpPr>
        <p:spPr/>
        <p:txBody>
          <a:bodyPr/>
          <a:lstStyle/>
          <a:p>
            <a:r>
              <a:rPr lang="en-US" dirty="0"/>
              <a:t>A disease that is carried or transmitted to humans by food containing harmful substances</a:t>
            </a:r>
            <a:r>
              <a:rPr lang="en-US" dirty="0" smtClean="0"/>
              <a:t>.</a:t>
            </a:r>
          </a:p>
          <a:p>
            <a:r>
              <a:rPr lang="en-US" dirty="0" smtClean="0"/>
              <a:t> </a:t>
            </a:r>
            <a:r>
              <a:rPr lang="en-US" dirty="0"/>
              <a:t>Examples are the disease salmonellosis, which is caused by </a:t>
            </a:r>
            <a:r>
              <a:rPr lang="en-US" i="1" dirty="0"/>
              <a:t>Salmonella </a:t>
            </a:r>
            <a:r>
              <a:rPr lang="en-US" dirty="0"/>
              <a:t>bacteria and the disease botulism, which is caused by the toxin produced by the bacteria </a:t>
            </a:r>
            <a:r>
              <a:rPr lang="en-US" i="1" dirty="0" smtClean="0"/>
              <a:t>Clostridium </a:t>
            </a:r>
            <a:r>
              <a:rPr lang="en-US" i="1" dirty="0" err="1" smtClean="0"/>
              <a:t>botulinum</a:t>
            </a:r>
            <a:r>
              <a:rPr lang="en-US" i="1" dirty="0" smtClean="0"/>
              <a:t>.</a:t>
            </a:r>
            <a:r>
              <a:rPr lang="en-US" b="1" dirty="0"/>
              <a:t> </a:t>
            </a:r>
            <a:endParaRPr lang="en-US" dirty="0"/>
          </a:p>
        </p:txBody>
      </p:sp>
    </p:spTree>
    <p:extLst>
      <p:ext uri="{BB962C8B-B14F-4D97-AF65-F5344CB8AC3E}">
        <p14:creationId xmlns:p14="http://schemas.microsoft.com/office/powerpoint/2010/main" val="84516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a:t>
            </a:r>
            <a:endParaRPr lang="en-US" dirty="0"/>
          </a:p>
        </p:txBody>
      </p:sp>
      <p:sp>
        <p:nvSpPr>
          <p:cNvPr id="3" name="Content Placeholder 2"/>
          <p:cNvSpPr>
            <a:spLocks noGrp="1"/>
          </p:cNvSpPr>
          <p:nvPr>
            <p:ph idx="1"/>
          </p:nvPr>
        </p:nvSpPr>
        <p:spPr/>
        <p:txBody>
          <a:bodyPr/>
          <a:lstStyle/>
          <a:p>
            <a:r>
              <a:rPr lang="en-US" dirty="0" smtClean="0"/>
              <a:t>Party Host Moment</a:t>
            </a:r>
            <a:endParaRPr lang="en-US" dirty="0"/>
          </a:p>
        </p:txBody>
      </p:sp>
    </p:spTree>
    <p:extLst>
      <p:ext uri="{BB962C8B-B14F-4D97-AF65-F5344CB8AC3E}">
        <p14:creationId xmlns:p14="http://schemas.microsoft.com/office/powerpoint/2010/main" val="14505512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Foodborne Illness</a:t>
            </a:r>
            <a:endParaRPr lang="en-US" dirty="0"/>
          </a:p>
        </p:txBody>
      </p:sp>
      <p:sp>
        <p:nvSpPr>
          <p:cNvPr id="3" name="Content Placeholder 2"/>
          <p:cNvSpPr>
            <a:spLocks noGrp="1"/>
          </p:cNvSpPr>
          <p:nvPr>
            <p:ph idx="1"/>
          </p:nvPr>
        </p:nvSpPr>
        <p:spPr/>
        <p:txBody>
          <a:bodyPr>
            <a:normAutofit/>
          </a:bodyPr>
          <a:lstStyle/>
          <a:p>
            <a:r>
              <a:rPr lang="en-US" dirty="0"/>
              <a:t>CDC estimates that each year roughly 1 in 6 Americans (or 48 million people) gets sick, 128,000 are hospitalized, and 3,000 die of foodborne </a:t>
            </a:r>
            <a:r>
              <a:rPr lang="en-US" dirty="0" smtClean="0"/>
              <a:t>diseases</a:t>
            </a:r>
          </a:p>
          <a:p>
            <a:pPr lvl="0"/>
            <a:r>
              <a:rPr lang="en-US" dirty="0"/>
              <a:t>Foodborne illness costs Americans billions of dollars each year, and serves as a constant challenge for consumers, researchers, government and industry.</a:t>
            </a:r>
          </a:p>
          <a:p>
            <a:pPr marL="0" indent="0">
              <a:buNone/>
            </a:pPr>
            <a:endParaRPr lang="en-US" dirty="0"/>
          </a:p>
        </p:txBody>
      </p:sp>
    </p:spTree>
    <p:extLst>
      <p:ext uri="{BB962C8B-B14F-4D97-AF65-F5344CB8AC3E}">
        <p14:creationId xmlns:p14="http://schemas.microsoft.com/office/powerpoint/2010/main" val="4152001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74638"/>
            <a:ext cx="8763000" cy="1554162"/>
          </a:xfrm>
        </p:spPr>
        <p:txBody>
          <a:bodyPr>
            <a:normAutofit/>
          </a:bodyPr>
          <a:lstStyle/>
          <a:p>
            <a:r>
              <a:rPr lang="en-US" sz="3800" dirty="0" smtClean="0"/>
              <a:t>Top 5 Pathogens </a:t>
            </a:r>
            <a:r>
              <a:rPr lang="en-US" dirty="0" smtClean="0"/>
              <a:t/>
            </a:r>
            <a:br>
              <a:rPr lang="en-US" dirty="0" smtClean="0"/>
            </a:br>
            <a:r>
              <a:rPr lang="en-US" sz="2800" dirty="0" smtClean="0"/>
              <a:t>(</a:t>
            </a:r>
            <a:r>
              <a:rPr lang="en-US" sz="2800" dirty="0"/>
              <a:t>c</a:t>
            </a:r>
            <a:r>
              <a:rPr lang="en-US" sz="2800" dirty="0" smtClean="0"/>
              <a:t>ontributing </a:t>
            </a:r>
            <a:r>
              <a:rPr lang="en-US" sz="2800" dirty="0"/>
              <a:t>to domestically acquired foodborne </a:t>
            </a:r>
            <a:r>
              <a:rPr lang="en-US" sz="2800" dirty="0" smtClean="0"/>
              <a:t>illnesses)</a:t>
            </a:r>
            <a:endParaRPr lang="en-US" sz="2800" dirty="0"/>
          </a:p>
        </p:txBody>
      </p:sp>
      <p:graphicFrame>
        <p:nvGraphicFramePr>
          <p:cNvPr id="5" name="Table 4"/>
          <p:cNvGraphicFramePr>
            <a:graphicFrameLocks noGrp="1"/>
          </p:cNvGraphicFramePr>
          <p:nvPr>
            <p:extLst>
              <p:ext uri="{D42A27DB-BD31-4B8C-83A1-F6EECF244321}">
                <p14:modId xmlns:p14="http://schemas.microsoft.com/office/powerpoint/2010/main" val="766135493"/>
              </p:ext>
            </p:extLst>
          </p:nvPr>
        </p:nvGraphicFramePr>
        <p:xfrm>
          <a:off x="609600" y="2209800"/>
          <a:ext cx="7924800" cy="4191002"/>
        </p:xfrm>
        <a:graphic>
          <a:graphicData uri="http://schemas.openxmlformats.org/drawingml/2006/table">
            <a:tbl>
              <a:tblPr firstRow="1" firstCol="1" bandRow="1">
                <a:tableStyleId>{21E4AEA4-8DFA-4A89-87EB-49C32662AFE0}</a:tableStyleId>
              </a:tblPr>
              <a:tblGrid>
                <a:gridCol w="2642656">
                  <a:extLst>
                    <a:ext uri="{9D8B030D-6E8A-4147-A177-3AD203B41FA5}">
                      <a16:colId xmlns:a16="http://schemas.microsoft.com/office/drawing/2014/main" val="20000"/>
                    </a:ext>
                  </a:extLst>
                </a:gridCol>
                <a:gridCol w="2641072">
                  <a:extLst>
                    <a:ext uri="{9D8B030D-6E8A-4147-A177-3AD203B41FA5}">
                      <a16:colId xmlns:a16="http://schemas.microsoft.com/office/drawing/2014/main" val="20001"/>
                    </a:ext>
                  </a:extLst>
                </a:gridCol>
                <a:gridCol w="2641072">
                  <a:extLst>
                    <a:ext uri="{9D8B030D-6E8A-4147-A177-3AD203B41FA5}">
                      <a16:colId xmlns:a16="http://schemas.microsoft.com/office/drawing/2014/main" val="20002"/>
                    </a:ext>
                  </a:extLst>
                </a:gridCol>
              </a:tblGrid>
              <a:tr h="874691">
                <a:tc>
                  <a:txBody>
                    <a:bodyPr/>
                    <a:lstStyle/>
                    <a:p>
                      <a:pPr marL="0" marR="0" algn="ctr">
                        <a:spcBef>
                          <a:spcPts val="0"/>
                        </a:spcBef>
                        <a:spcAft>
                          <a:spcPts val="0"/>
                        </a:spcAft>
                      </a:pPr>
                      <a:r>
                        <a:rPr lang="en-US" sz="2000" dirty="0">
                          <a:effectLst/>
                        </a:rPr>
                        <a:t>Pathogen</a:t>
                      </a:r>
                      <a:endParaRPr lang="en-US" sz="20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dirty="0">
                          <a:effectLst/>
                        </a:rPr>
                        <a:t>Estimated number of illnesses</a:t>
                      </a:r>
                      <a:endParaRPr lang="en-US" sz="24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0"/>
                  </a:ext>
                </a:extLst>
              </a:tr>
              <a:tr h="488324">
                <a:tc>
                  <a:txBody>
                    <a:bodyPr/>
                    <a:lstStyle/>
                    <a:p>
                      <a:pPr marL="0" marR="0" algn="ctr">
                        <a:spcBef>
                          <a:spcPts val="0"/>
                        </a:spcBef>
                        <a:spcAft>
                          <a:spcPts val="0"/>
                        </a:spcAft>
                      </a:pPr>
                      <a:r>
                        <a:rPr lang="en-US" sz="2000" u="none" strike="noStrike">
                          <a:effectLst/>
                          <a:hlinkClick r:id="rId2"/>
                        </a:rPr>
                        <a:t>Norovirus</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dirty="0">
                          <a:effectLst/>
                        </a:rPr>
                        <a:t>5,461,731</a:t>
                      </a:r>
                      <a:endParaRPr lang="en-US" sz="24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58</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1"/>
                  </a:ext>
                </a:extLst>
              </a:tr>
              <a:tr h="874691">
                <a:tc>
                  <a:txBody>
                    <a:bodyPr/>
                    <a:lstStyle/>
                    <a:p>
                      <a:pPr marL="0" marR="0" algn="ctr">
                        <a:spcBef>
                          <a:spcPts val="0"/>
                        </a:spcBef>
                        <a:spcAft>
                          <a:spcPts val="0"/>
                        </a:spcAft>
                      </a:pPr>
                      <a:r>
                        <a:rPr lang="en-US" sz="2000" u="none" strike="noStrike">
                          <a:effectLst/>
                          <a:hlinkClick r:id="rId3"/>
                        </a:rPr>
                        <a:t>Salmonella</a:t>
                      </a:r>
                      <a:r>
                        <a:rPr lang="en-US" sz="2000">
                          <a:effectLst/>
                        </a:rPr>
                        <a:t>, nontyphoidal</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dirty="0">
                          <a:effectLst/>
                        </a:rPr>
                        <a:t>1,027,561</a:t>
                      </a:r>
                      <a:endParaRPr lang="en-US" sz="24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11</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2"/>
                  </a:ext>
                </a:extLst>
              </a:tr>
              <a:tr h="488324">
                <a:tc>
                  <a:txBody>
                    <a:bodyPr/>
                    <a:lstStyle/>
                    <a:p>
                      <a:pPr marL="0" marR="0" algn="ctr">
                        <a:spcBef>
                          <a:spcPts val="0"/>
                        </a:spcBef>
                        <a:spcAft>
                          <a:spcPts val="0"/>
                        </a:spcAft>
                      </a:pPr>
                      <a:r>
                        <a:rPr lang="en-US" sz="2000" u="none" strike="noStrike">
                          <a:effectLst/>
                          <a:hlinkClick r:id="rId4"/>
                        </a:rPr>
                        <a:t>Clostridium perfringens</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965,958</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10</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3"/>
                  </a:ext>
                </a:extLst>
              </a:tr>
              <a:tr h="488324">
                <a:tc>
                  <a:txBody>
                    <a:bodyPr/>
                    <a:lstStyle/>
                    <a:p>
                      <a:pPr marL="0" marR="0" algn="ctr">
                        <a:spcBef>
                          <a:spcPts val="0"/>
                        </a:spcBef>
                        <a:spcAft>
                          <a:spcPts val="0"/>
                        </a:spcAft>
                      </a:pPr>
                      <a:r>
                        <a:rPr lang="en-US" sz="2000" u="none" strike="noStrike">
                          <a:effectLst/>
                          <a:hlinkClick r:id="rId5"/>
                        </a:rPr>
                        <a:t>Campylobacter spp</a:t>
                      </a:r>
                      <a:r>
                        <a:rPr lang="en-US" sz="2000" u="sng">
                          <a:effectLst/>
                          <a:hlinkClick r:id="rId5"/>
                        </a:rPr>
                        <a:t>.</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845,024</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9</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4"/>
                  </a:ext>
                </a:extLst>
              </a:tr>
              <a:tr h="488324">
                <a:tc>
                  <a:txBody>
                    <a:bodyPr/>
                    <a:lstStyle/>
                    <a:p>
                      <a:pPr marL="0" marR="0" algn="ctr">
                        <a:spcBef>
                          <a:spcPts val="0"/>
                        </a:spcBef>
                        <a:spcAft>
                          <a:spcPts val="0"/>
                        </a:spcAft>
                      </a:pPr>
                      <a:r>
                        <a:rPr lang="en-US" sz="2000" u="none" strike="noStrike">
                          <a:effectLst/>
                          <a:hlinkClick r:id="rId6"/>
                        </a:rPr>
                        <a:t>Staphylococcus aureus</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241,148</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3</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5"/>
                  </a:ext>
                </a:extLst>
              </a:tr>
              <a:tr h="488324">
                <a:tc>
                  <a:txBody>
                    <a:bodyPr/>
                    <a:lstStyle/>
                    <a:p>
                      <a:pPr marL="0" marR="0" algn="ctr">
                        <a:spcBef>
                          <a:spcPts val="0"/>
                        </a:spcBef>
                        <a:spcAft>
                          <a:spcPts val="0"/>
                        </a:spcAft>
                      </a:pPr>
                      <a:r>
                        <a:rPr lang="en-US" sz="2000">
                          <a:effectLst/>
                        </a:rPr>
                        <a:t>Subtotal</a:t>
                      </a:r>
                      <a:endParaRPr lang="en-US" sz="20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8,541,422</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dirty="0">
                          <a:effectLst/>
                        </a:rPr>
                        <a:t>91</a:t>
                      </a:r>
                      <a:endParaRPr lang="en-US" sz="2400" dirty="0">
                        <a:effectLst/>
                        <a:latin typeface="Times New Roman"/>
                        <a:ea typeface="Times New Roman"/>
                      </a:endParaRPr>
                    </a:p>
                  </a:txBody>
                  <a:tcPr marL="24130" marR="24130" marT="24130" marB="2413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590392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1752600"/>
          </a:xfrm>
        </p:spPr>
        <p:txBody>
          <a:bodyPr>
            <a:normAutofit fontScale="90000"/>
          </a:bodyPr>
          <a:lstStyle/>
          <a:p>
            <a:pPr lvl="0"/>
            <a:r>
              <a:rPr lang="en-US" sz="4200" dirty="0"/>
              <a:t>Top 5</a:t>
            </a:r>
            <a:r>
              <a:rPr lang="en-US" sz="4200" dirty="0" smtClean="0"/>
              <a:t> Pathogens</a:t>
            </a:r>
            <a:r>
              <a:rPr lang="en-US" dirty="0" smtClean="0"/>
              <a:t/>
            </a:r>
            <a:br>
              <a:rPr lang="en-US" dirty="0" smtClean="0"/>
            </a:br>
            <a:r>
              <a:rPr lang="en-US" sz="3100" dirty="0" smtClean="0"/>
              <a:t> (</a:t>
            </a:r>
            <a:r>
              <a:rPr lang="en-US" sz="2700" dirty="0" smtClean="0"/>
              <a:t>contributing to domestically acquired </a:t>
            </a:r>
            <a:br>
              <a:rPr lang="en-US" sz="2700" dirty="0" smtClean="0"/>
            </a:br>
            <a:r>
              <a:rPr lang="en-US" sz="2700" dirty="0" smtClean="0"/>
              <a:t>foodborne illnesses resulting in hospitalization</a:t>
            </a:r>
            <a:r>
              <a:rPr lang="en-US" sz="3100" dirty="0" smtClean="0"/>
              <a:t>)</a:t>
            </a:r>
            <a:r>
              <a:rPr lang="en-US" b="1" dirty="0"/>
              <a:t/>
            </a:r>
            <a:br>
              <a:rPr lang="en-US" b="1"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8721679"/>
              </p:ext>
            </p:extLst>
          </p:nvPr>
        </p:nvGraphicFramePr>
        <p:xfrm>
          <a:off x="533401" y="1752600"/>
          <a:ext cx="8077198" cy="4419602"/>
        </p:xfrm>
        <a:graphic>
          <a:graphicData uri="http://schemas.openxmlformats.org/drawingml/2006/table">
            <a:tbl>
              <a:tblPr firstRow="1" firstCol="1" bandRow="1">
                <a:tableStyleId>{21E4AEA4-8DFA-4A89-87EB-49C32662AFE0}</a:tableStyleId>
              </a:tblPr>
              <a:tblGrid>
                <a:gridCol w="2693476">
                  <a:extLst>
                    <a:ext uri="{9D8B030D-6E8A-4147-A177-3AD203B41FA5}">
                      <a16:colId xmlns:a16="http://schemas.microsoft.com/office/drawing/2014/main" val="20000"/>
                    </a:ext>
                  </a:extLst>
                </a:gridCol>
                <a:gridCol w="2691861">
                  <a:extLst>
                    <a:ext uri="{9D8B030D-6E8A-4147-A177-3AD203B41FA5}">
                      <a16:colId xmlns:a16="http://schemas.microsoft.com/office/drawing/2014/main" val="20001"/>
                    </a:ext>
                  </a:extLst>
                </a:gridCol>
                <a:gridCol w="2691861">
                  <a:extLst>
                    <a:ext uri="{9D8B030D-6E8A-4147-A177-3AD203B41FA5}">
                      <a16:colId xmlns:a16="http://schemas.microsoft.com/office/drawing/2014/main" val="20002"/>
                    </a:ext>
                  </a:extLst>
                </a:gridCol>
              </a:tblGrid>
              <a:tr h="922401">
                <a:tc>
                  <a:txBody>
                    <a:bodyPr/>
                    <a:lstStyle/>
                    <a:p>
                      <a:pPr marL="0" marR="0" algn="ctr">
                        <a:spcBef>
                          <a:spcPts val="0"/>
                        </a:spcBef>
                        <a:spcAft>
                          <a:spcPts val="0"/>
                        </a:spcAft>
                      </a:pPr>
                      <a:r>
                        <a:rPr lang="en-US" sz="2400" dirty="0">
                          <a:effectLst/>
                        </a:rPr>
                        <a:t>Pathogen</a:t>
                      </a:r>
                      <a:endParaRPr lang="en-US" sz="24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dirty="0">
                          <a:effectLst/>
                        </a:rPr>
                        <a:t>Estimated number of hospitalizations</a:t>
                      </a:r>
                      <a:endParaRPr lang="en-US" sz="24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0"/>
                  </a:ext>
                </a:extLst>
              </a:tr>
              <a:tr h="922401">
                <a:tc>
                  <a:txBody>
                    <a:bodyPr/>
                    <a:lstStyle/>
                    <a:p>
                      <a:pPr marL="0" marR="0">
                        <a:spcBef>
                          <a:spcPts val="0"/>
                        </a:spcBef>
                        <a:spcAft>
                          <a:spcPts val="0"/>
                        </a:spcAft>
                      </a:pPr>
                      <a:r>
                        <a:rPr lang="en-US" sz="2400" u="none" strike="noStrike">
                          <a:effectLst/>
                          <a:hlinkClick r:id="rId2"/>
                        </a:rPr>
                        <a:t>Salmonella</a:t>
                      </a:r>
                      <a:r>
                        <a:rPr lang="en-US" sz="2400">
                          <a:effectLst/>
                        </a:rPr>
                        <a:t>, nontyphoidal</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19,336</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35</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1"/>
                  </a:ext>
                </a:extLst>
              </a:tr>
              <a:tr h="514960">
                <a:tc>
                  <a:txBody>
                    <a:bodyPr/>
                    <a:lstStyle/>
                    <a:p>
                      <a:pPr marL="0" marR="0">
                        <a:spcBef>
                          <a:spcPts val="0"/>
                        </a:spcBef>
                        <a:spcAft>
                          <a:spcPts val="0"/>
                        </a:spcAft>
                      </a:pPr>
                      <a:r>
                        <a:rPr lang="en-US" sz="2400" u="none" strike="noStrike">
                          <a:effectLst/>
                          <a:hlinkClick r:id="rId3"/>
                        </a:rPr>
                        <a:t>Norovirus</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14,663</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26</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2"/>
                  </a:ext>
                </a:extLst>
              </a:tr>
              <a:tr h="514960">
                <a:tc>
                  <a:txBody>
                    <a:bodyPr/>
                    <a:lstStyle/>
                    <a:p>
                      <a:pPr marL="0" marR="0">
                        <a:spcBef>
                          <a:spcPts val="0"/>
                        </a:spcBef>
                        <a:spcAft>
                          <a:spcPts val="0"/>
                        </a:spcAft>
                      </a:pPr>
                      <a:r>
                        <a:rPr lang="en-US" sz="2400" u="none" strike="noStrike">
                          <a:effectLst/>
                          <a:hlinkClick r:id="rId4"/>
                        </a:rPr>
                        <a:t>Campylobacter spp</a:t>
                      </a:r>
                      <a:r>
                        <a:rPr lang="en-US" sz="2400" u="sng">
                          <a:effectLst/>
                          <a:hlinkClick r:id="rId4"/>
                        </a:rPr>
                        <a:t>.</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8,463</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15</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3"/>
                  </a:ext>
                </a:extLst>
              </a:tr>
              <a:tr h="514960">
                <a:tc>
                  <a:txBody>
                    <a:bodyPr/>
                    <a:lstStyle/>
                    <a:p>
                      <a:pPr marL="0" marR="0">
                        <a:spcBef>
                          <a:spcPts val="0"/>
                        </a:spcBef>
                        <a:spcAft>
                          <a:spcPts val="0"/>
                        </a:spcAft>
                      </a:pPr>
                      <a:r>
                        <a:rPr lang="en-US" sz="2400" u="none" strike="noStrike" dirty="0">
                          <a:effectLst/>
                          <a:hlinkClick r:id="rId5"/>
                        </a:rPr>
                        <a:t>Toxoplasma </a:t>
                      </a:r>
                      <a:r>
                        <a:rPr lang="en-US" sz="2400" u="none" strike="noStrike" dirty="0" err="1">
                          <a:effectLst/>
                          <a:hlinkClick r:id="rId5"/>
                        </a:rPr>
                        <a:t>gondii</a:t>
                      </a:r>
                      <a:endParaRPr lang="en-US" sz="24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4,428</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8</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4"/>
                  </a:ext>
                </a:extLst>
              </a:tr>
              <a:tr h="514960">
                <a:tc>
                  <a:txBody>
                    <a:bodyPr/>
                    <a:lstStyle/>
                    <a:p>
                      <a:pPr marL="0" marR="0">
                        <a:spcBef>
                          <a:spcPts val="0"/>
                        </a:spcBef>
                        <a:spcAft>
                          <a:spcPts val="0"/>
                        </a:spcAft>
                      </a:pPr>
                      <a:r>
                        <a:rPr lang="en-US" sz="2400" u="none" strike="noStrike">
                          <a:effectLst/>
                          <a:hlinkClick r:id="rId6"/>
                        </a:rPr>
                        <a:t>E.coli </a:t>
                      </a:r>
                      <a:r>
                        <a:rPr lang="en-US" sz="2400" u="sng">
                          <a:effectLst/>
                          <a:hlinkClick r:id="rId6"/>
                        </a:rPr>
                        <a:t>(STEC) O157</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2,138</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4</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5"/>
                  </a:ext>
                </a:extLst>
              </a:tr>
              <a:tr h="514960">
                <a:tc>
                  <a:txBody>
                    <a:bodyPr/>
                    <a:lstStyle/>
                    <a:p>
                      <a:pPr marL="0" marR="0" algn="r">
                        <a:spcBef>
                          <a:spcPts val="0"/>
                        </a:spcBef>
                        <a:spcAft>
                          <a:spcPts val="0"/>
                        </a:spcAft>
                      </a:pPr>
                      <a:r>
                        <a:rPr lang="en-US" sz="2400">
                          <a:effectLst/>
                        </a:rPr>
                        <a:t>Subtotal</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 49,028</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dirty="0">
                          <a:effectLst/>
                        </a:rPr>
                        <a:t>88</a:t>
                      </a:r>
                      <a:endParaRPr lang="en-US" sz="2400" dirty="0">
                        <a:effectLst/>
                        <a:latin typeface="Times New Roman"/>
                        <a:ea typeface="Times New Roman"/>
                      </a:endParaRPr>
                    </a:p>
                  </a:txBody>
                  <a:tcPr marL="24130" marR="24130" marT="24130" marB="2413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2939009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828800"/>
          </a:xfrm>
        </p:spPr>
        <p:txBody>
          <a:bodyPr>
            <a:normAutofit/>
          </a:bodyPr>
          <a:lstStyle/>
          <a:p>
            <a:pPr lvl="0"/>
            <a:r>
              <a:rPr lang="en-US" dirty="0"/>
              <a:t>Top </a:t>
            </a:r>
            <a:r>
              <a:rPr lang="en-US" dirty="0" smtClean="0"/>
              <a:t>5 Pathogens </a:t>
            </a:r>
            <a:br>
              <a:rPr lang="en-US" dirty="0" smtClean="0"/>
            </a:br>
            <a:r>
              <a:rPr lang="en-US" sz="2800" dirty="0"/>
              <a:t>(</a:t>
            </a:r>
            <a:r>
              <a:rPr lang="en-US" sz="2800" dirty="0" smtClean="0"/>
              <a:t>contributing </a:t>
            </a:r>
            <a:r>
              <a:rPr lang="en-US" sz="2800" dirty="0"/>
              <a:t>to domestically acquired foodborne illnesses resulting in </a:t>
            </a:r>
            <a:r>
              <a:rPr lang="en-US" sz="2800" dirty="0" smtClean="0"/>
              <a:t>death)</a:t>
            </a:r>
            <a:endParaRPr lang="en-US" sz="2800" dirty="0"/>
          </a:p>
        </p:txBody>
      </p:sp>
      <p:graphicFrame>
        <p:nvGraphicFramePr>
          <p:cNvPr id="3" name="Table 2"/>
          <p:cNvGraphicFramePr>
            <a:graphicFrameLocks noGrp="1"/>
          </p:cNvGraphicFramePr>
          <p:nvPr>
            <p:extLst>
              <p:ext uri="{D42A27DB-BD31-4B8C-83A1-F6EECF244321}">
                <p14:modId xmlns:p14="http://schemas.microsoft.com/office/powerpoint/2010/main" val="3100955034"/>
              </p:ext>
            </p:extLst>
          </p:nvPr>
        </p:nvGraphicFramePr>
        <p:xfrm>
          <a:off x="762000" y="2133602"/>
          <a:ext cx="7848600" cy="4296463"/>
        </p:xfrm>
        <a:graphic>
          <a:graphicData uri="http://schemas.openxmlformats.org/drawingml/2006/table">
            <a:tbl>
              <a:tblPr firstRow="1" firstCol="1" bandRow="1">
                <a:tableStyleId>{21E4AEA4-8DFA-4A89-87EB-49C32662AFE0}</a:tableStyleId>
              </a:tblPr>
              <a:tblGrid>
                <a:gridCol w="2819400">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2438400">
                  <a:extLst>
                    <a:ext uri="{9D8B030D-6E8A-4147-A177-3AD203B41FA5}">
                      <a16:colId xmlns:a16="http://schemas.microsoft.com/office/drawing/2014/main" val="20002"/>
                    </a:ext>
                  </a:extLst>
                </a:gridCol>
              </a:tblGrid>
              <a:tr h="1080823">
                <a:tc>
                  <a:txBody>
                    <a:bodyPr/>
                    <a:lstStyle/>
                    <a:p>
                      <a:pPr marL="0" marR="0" algn="ctr">
                        <a:spcBef>
                          <a:spcPts val="0"/>
                        </a:spcBef>
                        <a:spcAft>
                          <a:spcPts val="0"/>
                        </a:spcAft>
                      </a:pPr>
                      <a:r>
                        <a:rPr lang="en-US" sz="2400" dirty="0">
                          <a:effectLst/>
                        </a:rPr>
                        <a:t>Pathogen</a:t>
                      </a:r>
                      <a:endParaRPr lang="en-US" sz="24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Estimated number of deaths</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0"/>
                  </a:ext>
                </a:extLst>
              </a:tr>
              <a:tr h="735727">
                <a:tc>
                  <a:txBody>
                    <a:bodyPr/>
                    <a:lstStyle/>
                    <a:p>
                      <a:pPr marL="0" marR="0">
                        <a:spcBef>
                          <a:spcPts val="0"/>
                        </a:spcBef>
                        <a:spcAft>
                          <a:spcPts val="0"/>
                        </a:spcAft>
                      </a:pPr>
                      <a:r>
                        <a:rPr lang="en-US" sz="2400" u="none" strike="noStrike">
                          <a:effectLst/>
                          <a:hlinkClick r:id="rId2"/>
                        </a:rPr>
                        <a:t>Salmonella</a:t>
                      </a:r>
                      <a:r>
                        <a:rPr lang="en-US" sz="2400">
                          <a:effectLst/>
                        </a:rPr>
                        <a:t>, nontyphoidal</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378</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28</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1"/>
                  </a:ext>
                </a:extLst>
              </a:tr>
              <a:tr h="390630">
                <a:tc>
                  <a:txBody>
                    <a:bodyPr/>
                    <a:lstStyle/>
                    <a:p>
                      <a:pPr marL="0" marR="0">
                        <a:spcBef>
                          <a:spcPts val="0"/>
                        </a:spcBef>
                        <a:spcAft>
                          <a:spcPts val="0"/>
                        </a:spcAft>
                      </a:pPr>
                      <a:r>
                        <a:rPr lang="en-US" sz="2400" u="none" strike="noStrike">
                          <a:effectLst/>
                          <a:hlinkClick r:id="rId3"/>
                        </a:rPr>
                        <a:t>Toxoplasma gondii</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327</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24</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2"/>
                  </a:ext>
                </a:extLst>
              </a:tr>
              <a:tr h="735727">
                <a:tc>
                  <a:txBody>
                    <a:bodyPr/>
                    <a:lstStyle/>
                    <a:p>
                      <a:pPr marL="0" marR="0">
                        <a:spcBef>
                          <a:spcPts val="0"/>
                        </a:spcBef>
                        <a:spcAft>
                          <a:spcPts val="0"/>
                        </a:spcAft>
                      </a:pPr>
                      <a:r>
                        <a:rPr lang="en-US" sz="2400" u="none" strike="noStrike">
                          <a:effectLst/>
                          <a:hlinkClick r:id="rId4"/>
                        </a:rPr>
                        <a:t>Listeria monocytogenes</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dirty="0">
                          <a:effectLst/>
                        </a:rPr>
                        <a:t>255</a:t>
                      </a:r>
                      <a:endParaRPr lang="en-US" sz="24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19</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3"/>
                  </a:ext>
                </a:extLst>
              </a:tr>
              <a:tr h="390630">
                <a:tc>
                  <a:txBody>
                    <a:bodyPr/>
                    <a:lstStyle/>
                    <a:p>
                      <a:pPr marL="0" marR="0">
                        <a:spcBef>
                          <a:spcPts val="0"/>
                        </a:spcBef>
                        <a:spcAft>
                          <a:spcPts val="0"/>
                        </a:spcAft>
                      </a:pPr>
                      <a:r>
                        <a:rPr lang="en-US" sz="2400" u="sng">
                          <a:effectLst/>
                          <a:hlinkClick r:id="rId5"/>
                        </a:rPr>
                        <a:t>Norovirus</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149</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11</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4"/>
                  </a:ext>
                </a:extLst>
              </a:tr>
              <a:tr h="390630">
                <a:tc>
                  <a:txBody>
                    <a:bodyPr/>
                    <a:lstStyle/>
                    <a:p>
                      <a:pPr marL="0" marR="0">
                        <a:spcBef>
                          <a:spcPts val="0"/>
                        </a:spcBef>
                        <a:spcAft>
                          <a:spcPts val="0"/>
                        </a:spcAft>
                      </a:pPr>
                      <a:r>
                        <a:rPr lang="en-US" sz="2400" u="none" strike="noStrike">
                          <a:effectLst/>
                          <a:hlinkClick r:id="rId6"/>
                        </a:rPr>
                        <a:t>Campylobacter spp.</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76</a:t>
                      </a:r>
                      <a:endParaRPr lang="en-US" sz="240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a:effectLst/>
                        </a:rPr>
                        <a:t>6</a:t>
                      </a:r>
                      <a:endParaRPr lang="en-US" sz="2400">
                        <a:effectLst/>
                        <a:latin typeface="Times New Roman"/>
                        <a:ea typeface="Times New Roman"/>
                      </a:endParaRPr>
                    </a:p>
                  </a:txBody>
                  <a:tcPr marL="24130" marR="24130" marT="24130" marB="24130" anchor="ctr"/>
                </a:tc>
                <a:extLst>
                  <a:ext uri="{0D108BD9-81ED-4DB2-BD59-A6C34878D82A}">
                    <a16:rowId xmlns:a16="http://schemas.microsoft.com/office/drawing/2014/main" val="10005"/>
                  </a:ext>
                </a:extLst>
              </a:tr>
              <a:tr h="390630">
                <a:tc>
                  <a:txBody>
                    <a:bodyPr/>
                    <a:lstStyle/>
                    <a:p>
                      <a:pPr marL="0" marR="0" algn="r">
                        <a:spcBef>
                          <a:spcPts val="0"/>
                        </a:spcBef>
                        <a:spcAft>
                          <a:spcPts val="0"/>
                        </a:spcAft>
                      </a:pPr>
                      <a:r>
                        <a:rPr lang="en-US" sz="2400" dirty="0">
                          <a:effectLst/>
                        </a:rPr>
                        <a:t>Subtotal</a:t>
                      </a:r>
                      <a:endParaRPr lang="en-US" sz="2400" dirty="0">
                        <a:effectLst/>
                        <a:latin typeface="Times New Roman"/>
                        <a:ea typeface="Times New Roman"/>
                      </a:endParaRPr>
                    </a:p>
                  </a:txBody>
                  <a:tcPr marL="24130" marR="24130" marT="24130" marB="24130" anchor="ctr"/>
                </a:tc>
                <a:tc>
                  <a:txBody>
                    <a:bodyPr/>
                    <a:lstStyle/>
                    <a:p>
                      <a:pPr marL="0" marR="0" algn="ctr">
                        <a:spcBef>
                          <a:spcPts val="0"/>
                        </a:spcBef>
                        <a:spcAft>
                          <a:spcPts val="0"/>
                        </a:spcAft>
                      </a:pPr>
                      <a:r>
                        <a:rPr lang="en-US" sz="2400" dirty="0">
                          <a:effectLst/>
                        </a:rPr>
                        <a:t>1185</a:t>
                      </a:r>
                      <a:endParaRPr lang="en-US" sz="2400" dirty="0">
                        <a:effectLst/>
                        <a:latin typeface="Times New Roman"/>
                        <a:ea typeface="Times New Roman"/>
                      </a:endParaRPr>
                    </a:p>
                  </a:txBody>
                  <a:tcPr marL="0" marR="0" marT="0" marB="0" anchor="ctr"/>
                </a:tc>
                <a:tc>
                  <a:txBody>
                    <a:bodyPr/>
                    <a:lstStyle/>
                    <a:p>
                      <a:pPr marL="0" marR="0" algn="ctr">
                        <a:spcBef>
                          <a:spcPts val="0"/>
                        </a:spcBef>
                        <a:spcAft>
                          <a:spcPts val="0"/>
                        </a:spcAft>
                      </a:pPr>
                      <a:r>
                        <a:rPr lang="en-US" sz="2400" dirty="0">
                          <a:effectLst/>
                        </a:rPr>
                        <a:t>88</a:t>
                      </a:r>
                      <a:endParaRPr lang="en-US" sz="2400" dirty="0">
                        <a:effectLst/>
                        <a:latin typeface="Times New Roman"/>
                        <a:ea typeface="Times New Roman"/>
                      </a:endParaRPr>
                    </a:p>
                  </a:txBody>
                  <a:tcPr marL="0" marR="0" marT="0" marB="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912331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Pathogens</a:t>
            </a:r>
            <a:endParaRPr lang="en-US" dirty="0"/>
          </a:p>
        </p:txBody>
      </p:sp>
      <p:sp>
        <p:nvSpPr>
          <p:cNvPr id="5" name="Content Placeholder 4"/>
          <p:cNvSpPr>
            <a:spLocks noGrp="1"/>
          </p:cNvSpPr>
          <p:nvPr>
            <p:ph idx="1"/>
          </p:nvPr>
        </p:nvSpPr>
        <p:spPr/>
        <p:txBody>
          <a:bodyPr/>
          <a:lstStyle/>
          <a:p>
            <a:r>
              <a:rPr lang="en-US" dirty="0" smtClean="0"/>
              <a:t>any </a:t>
            </a:r>
            <a:r>
              <a:rPr lang="en-US" dirty="0"/>
              <a:t>microorganism that is infectious or toxigenic and causes disease. </a:t>
            </a:r>
            <a:endParaRPr lang="en-US" dirty="0" smtClean="0"/>
          </a:p>
          <a:p>
            <a:pPr marL="0" indent="0">
              <a:buNone/>
            </a:pPr>
            <a:endParaRPr lang="en-US" dirty="0" smtClean="0"/>
          </a:p>
          <a:p>
            <a:r>
              <a:rPr lang="en-US" dirty="0" smtClean="0"/>
              <a:t>Pathogens </a:t>
            </a:r>
            <a:r>
              <a:rPr lang="en-US" dirty="0"/>
              <a:t>include parasites, viruses, and some fungi/ yeast and bacteria</a:t>
            </a:r>
          </a:p>
        </p:txBody>
      </p:sp>
    </p:spTree>
    <p:extLst>
      <p:ext uri="{BB962C8B-B14F-4D97-AF65-F5344CB8AC3E}">
        <p14:creationId xmlns:p14="http://schemas.microsoft.com/office/powerpoint/2010/main" val="1262346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circle(in)">
                                      <p:cBhvr>
                                        <p:cTn id="12"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TotalTime>
  <Words>1715</Words>
  <Application>Microsoft Office PowerPoint</Application>
  <PresentationFormat>On-screen Show (4:3)</PresentationFormat>
  <Paragraphs>222</Paragraphs>
  <Slides>40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Times New Roman</vt:lpstr>
      <vt:lpstr>Office Theme</vt:lpstr>
      <vt:lpstr>Foodborne Illness: Pathogens, and Allergens</vt:lpstr>
      <vt:lpstr>Objectives</vt:lpstr>
      <vt:lpstr>PowerPoint Presentation</vt:lpstr>
      <vt:lpstr>Foodborne Illness</vt:lpstr>
      <vt:lpstr>Foodborne Illness</vt:lpstr>
      <vt:lpstr>Top 5 Pathogens  (contributing to domestically acquired foodborne illnesses)</vt:lpstr>
      <vt:lpstr>Top 5 Pathogens  (contributing to domestically acquired  foodborne illnesses resulting in hospitalization) </vt:lpstr>
      <vt:lpstr>Top 5 Pathogens  (contributing to domestically acquired foodborne illnesses resulting in death)</vt:lpstr>
      <vt:lpstr>Pathogens</vt:lpstr>
      <vt:lpstr>What is spoilage bacteria?</vt:lpstr>
      <vt:lpstr>Can spoilage bacteria make people sick?</vt:lpstr>
      <vt:lpstr>How do bacteria spoil food?</vt:lpstr>
      <vt:lpstr>What would happen if we did not have bacteria to decompose food?</vt:lpstr>
      <vt:lpstr>PowerPoint Presentation</vt:lpstr>
      <vt:lpstr>Microorganisms</vt:lpstr>
      <vt:lpstr>Least Wanted Pathogens</vt:lpstr>
      <vt:lpstr>Campylobacter</vt:lpstr>
      <vt:lpstr>Clostridium botulinum</vt:lpstr>
      <vt:lpstr>E. coli O157:H7</vt:lpstr>
      <vt:lpstr>Listeria monocytogenes</vt:lpstr>
      <vt:lpstr>Norovirus </vt:lpstr>
      <vt:lpstr>Salmonella </vt:lpstr>
      <vt:lpstr>Staphylococcus aureus</vt:lpstr>
      <vt:lpstr>Shigella </vt:lpstr>
      <vt:lpstr>Toxoplasma gondii </vt:lpstr>
      <vt:lpstr>Vibrio vulnificus</vt:lpstr>
      <vt:lpstr>Good Bacteria</vt:lpstr>
      <vt:lpstr>Good Bacteria</vt:lpstr>
      <vt:lpstr>Fermentation</vt:lpstr>
      <vt:lpstr>Fermentation</vt:lpstr>
      <vt:lpstr>Probiotic</vt:lpstr>
      <vt:lpstr>Yogurt</vt:lpstr>
      <vt:lpstr>Mixed-Up Milk Activity</vt:lpstr>
      <vt:lpstr>Why it works…</vt:lpstr>
      <vt:lpstr>Why it works…</vt:lpstr>
      <vt:lpstr>Food Allergens</vt:lpstr>
      <vt:lpstr> Top 8 Food Allergens</vt:lpstr>
      <vt:lpstr>Food Allergens</vt:lpstr>
      <vt:lpstr>Food Allergens</vt:lpstr>
      <vt:lpstr>Review</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Foodborne Illness: Pathogens, and Allergens</dc:title>
  <dc:creator>Beth</dc:creator>
  <cp:lastModifiedBy>Weinrich, Ashli</cp:lastModifiedBy>
  <cp:revision>11</cp:revision>
  <dcterms:created xsi:type="dcterms:W3CDTF">2012-08-29T18:49:16Z</dcterms:created>
  <dcterms:modified xsi:type="dcterms:W3CDTF">2018-07-11T14:32:35Z</dcterms:modified>
</cp:coreProperties>
</file>