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custDataLst>
    <p:tags r:id="rId1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D3B5D-1F0F-4E94-B1B6-3BA8B95C7ED2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95D06-4E46-4813-955A-EDF4D03287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536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D3B5D-1F0F-4E94-B1B6-3BA8B95C7ED2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95D06-4E46-4813-955A-EDF4D03287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761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D3B5D-1F0F-4E94-B1B6-3BA8B95C7ED2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95D06-4E46-4813-955A-EDF4D03287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569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D3B5D-1F0F-4E94-B1B6-3BA8B95C7ED2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95D06-4E46-4813-955A-EDF4D03287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202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D3B5D-1F0F-4E94-B1B6-3BA8B95C7ED2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95D06-4E46-4813-955A-EDF4D03287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417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D3B5D-1F0F-4E94-B1B6-3BA8B95C7ED2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95D06-4E46-4813-955A-EDF4D03287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949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D3B5D-1F0F-4E94-B1B6-3BA8B95C7ED2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95D06-4E46-4813-955A-EDF4D03287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84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D3B5D-1F0F-4E94-B1B6-3BA8B95C7ED2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95D06-4E46-4813-955A-EDF4D03287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506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D3B5D-1F0F-4E94-B1B6-3BA8B95C7ED2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95D06-4E46-4813-955A-EDF4D03287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813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D3B5D-1F0F-4E94-B1B6-3BA8B95C7ED2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95D06-4E46-4813-955A-EDF4D03287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280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D3B5D-1F0F-4E94-B1B6-3BA8B95C7ED2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95D06-4E46-4813-955A-EDF4D03287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304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3399FF"/>
            </a:gs>
            <a:gs pos="16000">
              <a:srgbClr val="00CCCC"/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1D3B5D-1F0F-4E94-B1B6-3BA8B95C7ED2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995D06-4E46-4813-955A-EDF4D03287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156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articles.chicagotribune.com/2011-09-23/news/chi-health-inspectors-find-critical-violations-at-wrigley-us-cellular-field-20110923_1_health-inspectors-violations-wrigley-field" TargetMode="External"/><Relationship Id="rId2" Type="http://schemas.openxmlformats.org/officeDocument/2006/relationships/hyperlink" Target="http://www.foodsafetynews.com/2010/03/tortilla-maker-cited-for-food-safety-violations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Good Manufacturing Practices (GMP’s)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75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Documentation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Documentation of training activities, raw material handling policies and activities, cleaning and sanitation, receiving records, and use of sign-off logs</a:t>
            </a:r>
          </a:p>
        </p:txBody>
      </p:sp>
    </p:spTree>
    <p:extLst>
      <p:ext uri="{BB962C8B-B14F-4D97-AF65-F5344CB8AC3E}">
        <p14:creationId xmlns:p14="http://schemas.microsoft.com/office/powerpoint/2010/main" val="2944313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 </a:t>
            </a:r>
            <a:r>
              <a:rPr lang="en-US" dirty="0" smtClean="0"/>
              <a:t>Validation/Evaluation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525963"/>
          </a:xfrm>
        </p:spPr>
        <p:txBody>
          <a:bodyPr/>
          <a:lstStyle/>
          <a:p>
            <a:r>
              <a:rPr lang="en-US" dirty="0"/>
              <a:t>Evaluation of training effectiveness and establishment of accountability, and validation of cleaning through testing </a:t>
            </a:r>
            <a:endParaRPr lang="en-US" dirty="0" smtClean="0"/>
          </a:p>
          <a:p>
            <a:r>
              <a:rPr lang="en-US" dirty="0" smtClean="0"/>
              <a:t>(</a:t>
            </a:r>
            <a:r>
              <a:rPr lang="en-US" dirty="0"/>
              <a:t>e.g., swabs, organoleptic evaluations, and bioluminescence tests).</a:t>
            </a:r>
          </a:p>
        </p:txBody>
      </p:sp>
    </p:spTree>
    <p:extLst>
      <p:ext uri="{BB962C8B-B14F-4D97-AF65-F5344CB8AC3E}">
        <p14:creationId xmlns:p14="http://schemas.microsoft.com/office/powerpoint/2010/main" val="3112509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an auditor does…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Maintain and Use a Written Standard Operating </a:t>
            </a:r>
            <a:r>
              <a:rPr lang="en-US" dirty="0" smtClean="0"/>
              <a:t>Procedure </a:t>
            </a:r>
            <a:r>
              <a:rPr lang="en-US" dirty="0"/>
              <a:t>(SOP) for GMP </a:t>
            </a:r>
            <a:r>
              <a:rPr lang="en-US" dirty="0" smtClean="0"/>
              <a:t>Auditing</a:t>
            </a:r>
          </a:p>
          <a:p>
            <a:r>
              <a:rPr lang="en-US" dirty="0"/>
              <a:t>Assure Confidentiality of </a:t>
            </a:r>
            <a:r>
              <a:rPr lang="en-US" dirty="0" smtClean="0"/>
              <a:t>Outcomes</a:t>
            </a:r>
            <a:endParaRPr lang="en-US" dirty="0"/>
          </a:p>
          <a:p>
            <a:r>
              <a:rPr lang="en-US" dirty="0"/>
              <a:t>Use Checklists As </a:t>
            </a:r>
            <a:r>
              <a:rPr lang="en-US" dirty="0" smtClean="0"/>
              <a:t>Needed</a:t>
            </a:r>
          </a:p>
          <a:p>
            <a:r>
              <a:rPr lang="en-US" dirty="0"/>
              <a:t>Make Sure That All Auditors Have Proper </a:t>
            </a:r>
            <a:r>
              <a:rPr lang="en-US" dirty="0" smtClean="0"/>
              <a:t>Qualifications</a:t>
            </a:r>
          </a:p>
          <a:p>
            <a:r>
              <a:rPr lang="en-US" dirty="0"/>
              <a:t>Eliminate Any Conflicts of </a:t>
            </a:r>
            <a:r>
              <a:rPr lang="en-US" dirty="0" smtClean="0"/>
              <a:t>Interest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466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an auditor does…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Address Scheduling </a:t>
            </a:r>
            <a:r>
              <a:rPr lang="en-US" dirty="0" smtClean="0"/>
              <a:t>Issues</a:t>
            </a:r>
          </a:p>
          <a:p>
            <a:r>
              <a:rPr lang="en-US" dirty="0"/>
              <a:t>Assume a Cooperative and Non-Confrontational Manner While </a:t>
            </a:r>
            <a:r>
              <a:rPr lang="en-US" dirty="0" smtClean="0"/>
              <a:t>Auditing</a:t>
            </a:r>
          </a:p>
          <a:p>
            <a:r>
              <a:rPr lang="en-US" dirty="0" smtClean="0"/>
              <a:t>Make </a:t>
            </a:r>
            <a:r>
              <a:rPr lang="en-US" dirty="0"/>
              <a:t>Sure That Your Audit Report Is Completed In a Timely </a:t>
            </a:r>
            <a:r>
              <a:rPr lang="en-US" dirty="0" smtClean="0"/>
              <a:t>Manner</a:t>
            </a:r>
          </a:p>
          <a:p>
            <a:r>
              <a:rPr lang="en-US" dirty="0" smtClean="0"/>
              <a:t>In </a:t>
            </a:r>
            <a:r>
              <a:rPr lang="en-US" dirty="0"/>
              <a:t>The Audit Report, Make Sure That Your Observations Are Fair, Balanced, and Use Non-inflammatory </a:t>
            </a:r>
            <a:r>
              <a:rPr lang="en-US" dirty="0" smtClean="0"/>
              <a:t>Language</a:t>
            </a:r>
          </a:p>
          <a:p>
            <a:r>
              <a:rPr lang="en-US" dirty="0" smtClean="0"/>
              <a:t>Plan </a:t>
            </a:r>
            <a:r>
              <a:rPr lang="en-US" dirty="0"/>
              <a:t>Corrective Actions and Re-audits, If </a:t>
            </a:r>
            <a:r>
              <a:rPr lang="en-US" dirty="0" smtClean="0"/>
              <a:t>Necessary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0555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 Violations from the Articles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>
                <a:hlinkClick r:id="rId2"/>
              </a:rPr>
              <a:t>Tortilla Maker Cited for Violations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u="sng" dirty="0" smtClean="0">
                <a:hlinkClick r:id="rId3"/>
              </a:rPr>
              <a:t>Health </a:t>
            </a:r>
            <a:r>
              <a:rPr lang="en-US" u="sng" dirty="0">
                <a:hlinkClick r:id="rId3"/>
              </a:rPr>
              <a:t>inspectors find critical violations at Wrigley, U.S. Cellular Field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6884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FDA vs. FSIS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GMPs are handled differently for FDA versus FSIS. </a:t>
            </a:r>
            <a:endParaRPr lang="en-US" dirty="0" smtClean="0"/>
          </a:p>
          <a:p>
            <a:r>
              <a:rPr lang="en-US" dirty="0" smtClean="0"/>
              <a:t>For </a:t>
            </a:r>
            <a:r>
              <a:rPr lang="en-US" dirty="0"/>
              <a:t>meat processing, GMPs are not required and therefore there are no particular methods for dealing with corrective actions. </a:t>
            </a:r>
            <a:endParaRPr lang="en-US" dirty="0" smtClean="0"/>
          </a:p>
          <a:p>
            <a:r>
              <a:rPr lang="en-US" dirty="0" smtClean="0"/>
              <a:t>FDA </a:t>
            </a:r>
            <a:r>
              <a:rPr lang="en-US" dirty="0"/>
              <a:t>provides little guidelines for food processor to follow to address an audit of GMPs</a:t>
            </a:r>
          </a:p>
        </p:txBody>
      </p:sp>
    </p:spTree>
    <p:extLst>
      <p:ext uri="{BB962C8B-B14F-4D97-AF65-F5344CB8AC3E}">
        <p14:creationId xmlns:p14="http://schemas.microsoft.com/office/powerpoint/2010/main" val="2661160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dirty="0" smtClean="0"/>
              <a:t>Teaching troubleshooting and reviews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</a:t>
            </a:r>
            <a:r>
              <a:rPr lang="en-US" dirty="0"/>
              <a:t>caused the issue?</a:t>
            </a:r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r>
              <a:rPr lang="en-US" dirty="0"/>
              <a:t>Correct the cause.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Establish preventive measures.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Ensure that no adulterated product is shipped.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2719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dirty="0"/>
              <a:t>Define Good Manufacturing Practices (GMP)</a:t>
            </a:r>
          </a:p>
          <a:p>
            <a:pPr lvl="0"/>
            <a:r>
              <a:rPr lang="en-US" dirty="0"/>
              <a:t>Discuss who implements the Good Manufacturing Practices (GMP) in the food processing industry</a:t>
            </a:r>
          </a:p>
          <a:p>
            <a:pPr lvl="0"/>
            <a:r>
              <a:rPr lang="en-US" dirty="0"/>
              <a:t>Evaluate and audit Good Manufacturing Practices (GMP) </a:t>
            </a:r>
          </a:p>
          <a:p>
            <a:pPr lvl="0"/>
            <a:r>
              <a:rPr lang="en-US" dirty="0"/>
              <a:t>Review findings of Good Manufacturing Practices (GMP)</a:t>
            </a:r>
          </a:p>
          <a:p>
            <a:pPr lvl="0"/>
            <a:r>
              <a:rPr lang="en-US" dirty="0"/>
              <a:t>Implement corrective actions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625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Necktie Activity</a:t>
            </a:r>
            <a:endParaRPr lang="en-US" dirty="0"/>
          </a:p>
        </p:txBody>
      </p:sp>
      <p:pic>
        <p:nvPicPr>
          <p:cNvPr id="1027" name="Picture 3" descr="C:\Users\Beth\AppData\Local\Microsoft\Windows\Temporary Internet Files\Content.IE5\5Q8QWF7W\MC900199231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9699" y="1524000"/>
            <a:ext cx="1964602" cy="4978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3153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Good</a:t>
            </a:r>
            <a:r>
              <a:rPr lang="en-US" b="1" dirty="0"/>
              <a:t> </a:t>
            </a:r>
            <a:r>
              <a:rPr lang="en-US" dirty="0"/>
              <a:t>Manufacturing Practices (GMPs)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describe the methods, equipment, facilities, and controls for producing processed food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As the minimum sanitary and processing requirements for producing safe and wholesome food, they are an important part of regulatory control over the safety of the nation's food supply. </a:t>
            </a:r>
            <a:endParaRPr lang="en-US" dirty="0" smtClean="0"/>
          </a:p>
          <a:p>
            <a:r>
              <a:rPr lang="en-US" dirty="0" smtClean="0"/>
              <a:t>GMPs </a:t>
            </a:r>
            <a:r>
              <a:rPr lang="en-US" dirty="0"/>
              <a:t>also serve as one basis for FDA inspections.</a:t>
            </a:r>
          </a:p>
        </p:txBody>
      </p:sp>
    </p:spTree>
    <p:extLst>
      <p:ext uri="{BB962C8B-B14F-4D97-AF65-F5344CB8AC3E}">
        <p14:creationId xmlns:p14="http://schemas.microsoft.com/office/powerpoint/2010/main" val="1442423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Major categories of GMPs provide a structure for inspection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1"/>
            <a:r>
              <a:rPr lang="en-US" dirty="0"/>
              <a:t>General maintenance of physical facilities</a:t>
            </a:r>
          </a:p>
          <a:p>
            <a:pPr lvl="1"/>
            <a:r>
              <a:rPr lang="en-US" dirty="0"/>
              <a:t>Cleaning and sanitizing of equipment and utensils</a:t>
            </a:r>
          </a:p>
          <a:p>
            <a:pPr lvl="1"/>
            <a:r>
              <a:rPr lang="en-US" dirty="0"/>
              <a:t>Storage and handling of clean equipment and utensils</a:t>
            </a:r>
          </a:p>
          <a:p>
            <a:pPr lvl="1"/>
            <a:r>
              <a:rPr lang="en-US" dirty="0"/>
              <a:t>Pest control</a:t>
            </a:r>
          </a:p>
          <a:p>
            <a:pPr lvl="1"/>
            <a:r>
              <a:rPr lang="en-US" dirty="0"/>
              <a:t>Proper use and storage of cleaning compounds, sanitizers, and pesticides</a:t>
            </a:r>
          </a:p>
          <a:p>
            <a:pPr lvl="1"/>
            <a:r>
              <a:rPr lang="en-US" dirty="0"/>
              <a:t>Employee training</a:t>
            </a:r>
          </a:p>
          <a:p>
            <a:pPr lvl="1"/>
            <a:r>
              <a:rPr lang="en-US" dirty="0"/>
              <a:t>Plant design</a:t>
            </a:r>
          </a:p>
          <a:p>
            <a:pPr lvl="1"/>
            <a:r>
              <a:rPr lang="en-US" dirty="0"/>
              <a:t>Quality assurance assessment</a:t>
            </a:r>
          </a:p>
          <a:p>
            <a:pPr lvl="1"/>
            <a:r>
              <a:rPr lang="en-US" dirty="0"/>
              <a:t>Proper storage of dry ingredients, packaging material, etc.</a:t>
            </a:r>
          </a:p>
        </p:txBody>
      </p:sp>
    </p:spTree>
    <p:extLst>
      <p:ext uri="{BB962C8B-B14F-4D97-AF65-F5344CB8AC3E}">
        <p14:creationId xmlns:p14="http://schemas.microsoft.com/office/powerpoint/2010/main" val="3952575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GMPs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are needed to ensure companies are maintaining a safe work conditions for workers and producing a safe product for consumers. </a:t>
            </a:r>
            <a:endParaRPr lang="en-US" dirty="0" smtClean="0"/>
          </a:p>
          <a:p>
            <a:r>
              <a:rPr lang="en-US" dirty="0" smtClean="0"/>
              <a:t>Without </a:t>
            </a:r>
            <a:r>
              <a:rPr lang="en-US" b="1" dirty="0"/>
              <a:t>Good Manufacturing Practices (GMPs) </a:t>
            </a:r>
            <a:r>
              <a:rPr lang="en-US" dirty="0"/>
              <a:t>there would be no minimum standards or regulations to protect workers or consumers.</a:t>
            </a:r>
          </a:p>
        </p:txBody>
      </p:sp>
    </p:spTree>
    <p:extLst>
      <p:ext uri="{BB962C8B-B14F-4D97-AF65-F5344CB8AC3E}">
        <p14:creationId xmlns:p14="http://schemas.microsoft.com/office/powerpoint/2010/main" val="2313834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GMPs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Each employee is responsible for their actions and are required to attend the training sessions on </a:t>
            </a:r>
            <a:r>
              <a:rPr lang="en-US" b="1" dirty="0"/>
              <a:t>Good Manufacturing Practices (GMPs) </a:t>
            </a:r>
            <a:endParaRPr lang="en-US" b="1" dirty="0" smtClean="0"/>
          </a:p>
          <a:p>
            <a:r>
              <a:rPr lang="en-US" dirty="0"/>
              <a:t>There needs to be a record for each employee’s attendance and what was covered in each training to ensure that everyone has the same training.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3896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GMPs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en-US" dirty="0"/>
              <a:t>There is no one person who is solely responsible for managing the </a:t>
            </a:r>
            <a:r>
              <a:rPr lang="en-US" b="1" dirty="0"/>
              <a:t>Good Manufacturing Practices (GMPs), </a:t>
            </a:r>
            <a:r>
              <a:rPr lang="en-US" dirty="0"/>
              <a:t>it must be a composite effort of all </a:t>
            </a:r>
            <a:r>
              <a:rPr lang="en-US" dirty="0" smtClean="0"/>
              <a:t>employees.</a:t>
            </a:r>
          </a:p>
          <a:p>
            <a:pPr lvl="0"/>
            <a:r>
              <a:rPr lang="en-US" b="1" dirty="0" smtClean="0"/>
              <a:t>GMPs </a:t>
            </a:r>
            <a:r>
              <a:rPr lang="en-US" dirty="0"/>
              <a:t>must be in writing so employees can read exactly what they are required to do. </a:t>
            </a:r>
          </a:p>
          <a:p>
            <a:pPr lvl="0"/>
            <a:r>
              <a:rPr lang="en-US" dirty="0" smtClean="0"/>
              <a:t>In </a:t>
            </a:r>
            <a:r>
              <a:rPr lang="en-US" dirty="0"/>
              <a:t>smaller companies many workers are told, but they </a:t>
            </a:r>
            <a:r>
              <a:rPr lang="en-US" b="1" dirty="0"/>
              <a:t>GMPs</a:t>
            </a:r>
            <a:r>
              <a:rPr lang="en-US" dirty="0"/>
              <a:t> should be written down </a:t>
            </a:r>
            <a:r>
              <a:rPr lang="en-US" dirty="0" smtClean="0"/>
              <a:t>because </a:t>
            </a:r>
            <a:r>
              <a:rPr lang="en-US" dirty="0"/>
              <a:t>a person is not going to remember everything. </a:t>
            </a:r>
          </a:p>
          <a:p>
            <a:pPr lvl="0"/>
            <a:r>
              <a:rPr lang="en-US" dirty="0" smtClean="0"/>
              <a:t>This </a:t>
            </a:r>
            <a:r>
              <a:rPr lang="en-US" dirty="0"/>
              <a:t>will also help if something would happen, the employer could show the worker if they were at fault because they have been trained on the procedures.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054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Audits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periodical inspections of facility and raw material suppliers either in-house or by third-party firms</a:t>
            </a:r>
          </a:p>
        </p:txBody>
      </p:sp>
    </p:spTree>
    <p:extLst>
      <p:ext uri="{BB962C8B-B14F-4D97-AF65-F5344CB8AC3E}">
        <p14:creationId xmlns:p14="http://schemas.microsoft.com/office/powerpoint/2010/main" val="2659976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610</Words>
  <Application>Microsoft Office PowerPoint</Application>
  <PresentationFormat>On-screen Show (4:3)</PresentationFormat>
  <Paragraphs>67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Good Manufacturing Practices (GMP’s)</vt:lpstr>
      <vt:lpstr>Objectives</vt:lpstr>
      <vt:lpstr>Necktie Activity</vt:lpstr>
      <vt:lpstr>Good Manufacturing Practices (GMPs)</vt:lpstr>
      <vt:lpstr>Major categories of GMPs provide a structure for inspection</vt:lpstr>
      <vt:lpstr>GMPs</vt:lpstr>
      <vt:lpstr>GMPs</vt:lpstr>
      <vt:lpstr>GMPs</vt:lpstr>
      <vt:lpstr>Audits </vt:lpstr>
      <vt:lpstr>Documentation</vt:lpstr>
      <vt:lpstr> Validation/Evaluation </vt:lpstr>
      <vt:lpstr>What an auditor does…</vt:lpstr>
      <vt:lpstr>What an auditor does…</vt:lpstr>
      <vt:lpstr>List Violations from the Articles</vt:lpstr>
      <vt:lpstr>FDA vs. FSIS</vt:lpstr>
      <vt:lpstr>Teaching troubleshooting and reviews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Good Manufacturing Practices (GMP’s)</dc:title>
  <dc:creator>Beth</dc:creator>
  <cp:lastModifiedBy>Weinrich, Ashli</cp:lastModifiedBy>
  <cp:revision>5</cp:revision>
  <dcterms:created xsi:type="dcterms:W3CDTF">2012-08-29T20:39:53Z</dcterms:created>
  <dcterms:modified xsi:type="dcterms:W3CDTF">2018-07-11T14:32:55Z</dcterms:modified>
</cp:coreProperties>
</file>