
<file path=[Content_Types].xml><?xml version="1.0" encoding="utf-8"?>
<Types xmlns="http://schemas.openxmlformats.org/package/2006/content-types">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3" r:id="rId8"/>
    <p:sldId id="262"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305" r:id="rId41"/>
    <p:sldId id="295" r:id="rId42"/>
    <p:sldId id="296" r:id="rId43"/>
    <p:sldId id="297" r:id="rId44"/>
    <p:sldId id="298" r:id="rId45"/>
    <p:sldId id="299" r:id="rId46"/>
    <p:sldId id="300" r:id="rId47"/>
    <p:sldId id="301" r:id="rId48"/>
    <p:sldId id="304" r:id="rId49"/>
    <p:sldId id="302" r:id="rId50"/>
    <p:sldId id="303" r:id="rId51"/>
  </p:sldIdLst>
  <p:sldSz cx="9144000" cy="6858000" type="screen4x3"/>
  <p:notesSz cx="6858000" cy="9144000"/>
  <p:custDataLst>
    <p:tags r:id="rId5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8" d="100"/>
          <a:sy n="98" d="100"/>
        </p:scale>
        <p:origin x="768" y="4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1E79CCA-901F-4D98-B3AA-ABB7376EA5A8}" type="datetimeFigureOut">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94BDDC-3601-482D-AE3C-1F4D4FADE225}" type="slidenum">
              <a:rPr lang="en-US" smtClean="0"/>
              <a:t>‹#›</a:t>
            </a:fld>
            <a:endParaRPr lang="en-US"/>
          </a:p>
        </p:txBody>
      </p:sp>
    </p:spTree>
    <p:extLst>
      <p:ext uri="{BB962C8B-B14F-4D97-AF65-F5344CB8AC3E}">
        <p14:creationId xmlns:p14="http://schemas.microsoft.com/office/powerpoint/2010/main" val="2647487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1E79CCA-901F-4D98-B3AA-ABB7376EA5A8}" type="datetimeFigureOut">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94BDDC-3601-482D-AE3C-1F4D4FADE225}" type="slidenum">
              <a:rPr lang="en-US" smtClean="0"/>
              <a:t>‹#›</a:t>
            </a:fld>
            <a:endParaRPr lang="en-US"/>
          </a:p>
        </p:txBody>
      </p:sp>
    </p:spTree>
    <p:extLst>
      <p:ext uri="{BB962C8B-B14F-4D97-AF65-F5344CB8AC3E}">
        <p14:creationId xmlns:p14="http://schemas.microsoft.com/office/powerpoint/2010/main" val="11226816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1E79CCA-901F-4D98-B3AA-ABB7376EA5A8}" type="datetimeFigureOut">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94BDDC-3601-482D-AE3C-1F4D4FADE225}" type="slidenum">
              <a:rPr lang="en-US" smtClean="0"/>
              <a:t>‹#›</a:t>
            </a:fld>
            <a:endParaRPr lang="en-US"/>
          </a:p>
        </p:txBody>
      </p:sp>
    </p:spTree>
    <p:extLst>
      <p:ext uri="{BB962C8B-B14F-4D97-AF65-F5344CB8AC3E}">
        <p14:creationId xmlns:p14="http://schemas.microsoft.com/office/powerpoint/2010/main" val="1533872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1E79CCA-901F-4D98-B3AA-ABB7376EA5A8}" type="datetimeFigureOut">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94BDDC-3601-482D-AE3C-1F4D4FADE225}" type="slidenum">
              <a:rPr lang="en-US" smtClean="0"/>
              <a:t>‹#›</a:t>
            </a:fld>
            <a:endParaRPr lang="en-US"/>
          </a:p>
        </p:txBody>
      </p:sp>
    </p:spTree>
    <p:extLst>
      <p:ext uri="{BB962C8B-B14F-4D97-AF65-F5344CB8AC3E}">
        <p14:creationId xmlns:p14="http://schemas.microsoft.com/office/powerpoint/2010/main" val="206395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1E79CCA-901F-4D98-B3AA-ABB7376EA5A8}" type="datetimeFigureOut">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94BDDC-3601-482D-AE3C-1F4D4FADE225}" type="slidenum">
              <a:rPr lang="en-US" smtClean="0"/>
              <a:t>‹#›</a:t>
            </a:fld>
            <a:endParaRPr lang="en-US"/>
          </a:p>
        </p:txBody>
      </p:sp>
    </p:spTree>
    <p:extLst>
      <p:ext uri="{BB962C8B-B14F-4D97-AF65-F5344CB8AC3E}">
        <p14:creationId xmlns:p14="http://schemas.microsoft.com/office/powerpoint/2010/main" val="349682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1E79CCA-901F-4D98-B3AA-ABB7376EA5A8}" type="datetimeFigureOut">
              <a:rPr lang="en-US" smtClean="0"/>
              <a:t>7/11/2018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94BDDC-3601-482D-AE3C-1F4D4FADE225}" type="slidenum">
              <a:rPr lang="en-US" smtClean="0"/>
              <a:t>‹#›</a:t>
            </a:fld>
            <a:endParaRPr lang="en-US"/>
          </a:p>
        </p:txBody>
      </p:sp>
    </p:spTree>
    <p:extLst>
      <p:ext uri="{BB962C8B-B14F-4D97-AF65-F5344CB8AC3E}">
        <p14:creationId xmlns:p14="http://schemas.microsoft.com/office/powerpoint/2010/main" val="18616779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1E79CCA-901F-4D98-B3AA-ABB7376EA5A8}" type="datetimeFigureOut">
              <a:rPr lang="en-US" smtClean="0"/>
              <a:t>7/11/2018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D94BDDC-3601-482D-AE3C-1F4D4FADE225}" type="slidenum">
              <a:rPr lang="en-US" smtClean="0"/>
              <a:t>‹#›</a:t>
            </a:fld>
            <a:endParaRPr lang="en-US"/>
          </a:p>
        </p:txBody>
      </p:sp>
    </p:spTree>
    <p:extLst>
      <p:ext uri="{BB962C8B-B14F-4D97-AF65-F5344CB8AC3E}">
        <p14:creationId xmlns:p14="http://schemas.microsoft.com/office/powerpoint/2010/main" val="3298281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1E79CCA-901F-4D98-B3AA-ABB7376EA5A8}" type="datetimeFigureOut">
              <a:rPr lang="en-US" smtClean="0"/>
              <a:t>7/11/2018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D94BDDC-3601-482D-AE3C-1F4D4FADE225}" type="slidenum">
              <a:rPr lang="en-US" smtClean="0"/>
              <a:t>‹#›</a:t>
            </a:fld>
            <a:endParaRPr lang="en-US"/>
          </a:p>
        </p:txBody>
      </p:sp>
    </p:spTree>
    <p:extLst>
      <p:ext uri="{BB962C8B-B14F-4D97-AF65-F5344CB8AC3E}">
        <p14:creationId xmlns:p14="http://schemas.microsoft.com/office/powerpoint/2010/main" val="1386345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E79CCA-901F-4D98-B3AA-ABB7376EA5A8}" type="datetimeFigureOut">
              <a:rPr lang="en-US" smtClean="0"/>
              <a:t>7/11/2018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D94BDDC-3601-482D-AE3C-1F4D4FADE225}" type="slidenum">
              <a:rPr lang="en-US" smtClean="0"/>
              <a:t>‹#›</a:t>
            </a:fld>
            <a:endParaRPr lang="en-US"/>
          </a:p>
        </p:txBody>
      </p:sp>
    </p:spTree>
    <p:extLst>
      <p:ext uri="{BB962C8B-B14F-4D97-AF65-F5344CB8AC3E}">
        <p14:creationId xmlns:p14="http://schemas.microsoft.com/office/powerpoint/2010/main" val="3956908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1E79CCA-901F-4D98-B3AA-ABB7376EA5A8}" type="datetimeFigureOut">
              <a:rPr lang="en-US" smtClean="0"/>
              <a:t>7/11/2018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94BDDC-3601-482D-AE3C-1F4D4FADE225}" type="slidenum">
              <a:rPr lang="en-US" smtClean="0"/>
              <a:t>‹#›</a:t>
            </a:fld>
            <a:endParaRPr lang="en-US"/>
          </a:p>
        </p:txBody>
      </p:sp>
    </p:spTree>
    <p:extLst>
      <p:ext uri="{BB962C8B-B14F-4D97-AF65-F5344CB8AC3E}">
        <p14:creationId xmlns:p14="http://schemas.microsoft.com/office/powerpoint/2010/main" val="32565203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1E79CCA-901F-4D98-B3AA-ABB7376EA5A8}" type="datetimeFigureOut">
              <a:rPr lang="en-US" smtClean="0"/>
              <a:t>7/11/2018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94BDDC-3601-482D-AE3C-1F4D4FADE225}" type="slidenum">
              <a:rPr lang="en-US" smtClean="0"/>
              <a:t>‹#›</a:t>
            </a:fld>
            <a:endParaRPr lang="en-US"/>
          </a:p>
        </p:txBody>
      </p:sp>
    </p:spTree>
    <p:extLst>
      <p:ext uri="{BB962C8B-B14F-4D97-AF65-F5344CB8AC3E}">
        <p14:creationId xmlns:p14="http://schemas.microsoft.com/office/powerpoint/2010/main" val="976353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E79CCA-901F-4D98-B3AA-ABB7376EA5A8}" type="datetimeFigureOut">
              <a:rPr lang="en-US" smtClean="0"/>
              <a:t>7/11/2018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94BDDC-3601-482D-AE3C-1F4D4FADE225}" type="slidenum">
              <a:rPr lang="en-US" smtClean="0"/>
              <a:t>‹#›</a:t>
            </a:fld>
            <a:endParaRPr lang="en-US"/>
          </a:p>
        </p:txBody>
      </p:sp>
    </p:spTree>
    <p:extLst>
      <p:ext uri="{BB962C8B-B14F-4D97-AF65-F5344CB8AC3E}">
        <p14:creationId xmlns:p14="http://schemas.microsoft.com/office/powerpoint/2010/main" val="36460502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www.fightbac.org/"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www.youtube.com/watch?v=WbhudxB3W-M"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Safe Handling and Storage of Food</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8897709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Ohio Requirements</a:t>
            </a:r>
            <a:endParaRPr lang="en-US" dirty="0"/>
          </a:p>
        </p:txBody>
      </p:sp>
      <p:sp>
        <p:nvSpPr>
          <p:cNvPr id="3" name="Content Placeholder 2"/>
          <p:cNvSpPr>
            <a:spLocks noGrp="1"/>
          </p:cNvSpPr>
          <p:nvPr>
            <p:ph idx="1"/>
          </p:nvPr>
        </p:nvSpPr>
        <p:spPr/>
        <p:txBody>
          <a:bodyPr/>
          <a:lstStyle/>
          <a:p>
            <a:pPr lvl="0"/>
            <a:r>
              <a:rPr lang="en-US" dirty="0"/>
              <a:t>Workers should avoid bare hand contact of foods, particularly, when handling foods in a supermarket or restaurant. </a:t>
            </a:r>
            <a:endParaRPr lang="en-US" dirty="0" smtClean="0"/>
          </a:p>
          <a:p>
            <a:pPr lvl="0"/>
            <a:r>
              <a:rPr lang="en-US" dirty="0" smtClean="0"/>
              <a:t>Ohio </a:t>
            </a:r>
            <a:r>
              <a:rPr lang="en-US" dirty="0"/>
              <a:t>has a requirement that there be no bare-hand contact of foods in commerce. </a:t>
            </a:r>
            <a:endParaRPr lang="en-US" dirty="0" smtClean="0"/>
          </a:p>
          <a:p>
            <a:pPr lvl="0"/>
            <a:r>
              <a:rPr lang="en-US" dirty="0" smtClean="0"/>
              <a:t>This </a:t>
            </a:r>
            <a:r>
              <a:rPr lang="en-US" dirty="0"/>
              <a:t>could involve the use of disposable gloves, tongs, wax paper, etc.</a:t>
            </a:r>
          </a:p>
        </p:txBody>
      </p:sp>
    </p:spTree>
    <p:extLst>
      <p:ext uri="{BB962C8B-B14F-4D97-AF65-F5344CB8AC3E}">
        <p14:creationId xmlns:p14="http://schemas.microsoft.com/office/powerpoint/2010/main" val="3737298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Storage and Handling of Commercially Packaged </a:t>
            </a:r>
            <a:r>
              <a:rPr lang="en-US" dirty="0" smtClean="0"/>
              <a:t>Foods</a:t>
            </a:r>
            <a:endParaRPr lang="en-US" dirty="0"/>
          </a:p>
        </p:txBody>
      </p:sp>
      <p:sp>
        <p:nvSpPr>
          <p:cNvPr id="3" name="Content Placeholder 2"/>
          <p:cNvSpPr>
            <a:spLocks noGrp="1"/>
          </p:cNvSpPr>
          <p:nvPr>
            <p:ph idx="1"/>
          </p:nvPr>
        </p:nvSpPr>
        <p:spPr/>
        <p:txBody>
          <a:bodyPr>
            <a:normAutofit fontScale="70000" lnSpcReduction="20000"/>
          </a:bodyPr>
          <a:lstStyle/>
          <a:p>
            <a:pPr lvl="0"/>
            <a:r>
              <a:rPr lang="en-US" dirty="0"/>
              <a:t>Have been heat treated.</a:t>
            </a:r>
          </a:p>
          <a:p>
            <a:r>
              <a:rPr lang="en-US" dirty="0" smtClean="0"/>
              <a:t>Are </a:t>
            </a:r>
            <a:r>
              <a:rPr lang="en-US" dirty="0"/>
              <a:t>canned or packaged in bottles, flexible pouches, bags, or boxes.</a:t>
            </a:r>
          </a:p>
          <a:p>
            <a:r>
              <a:rPr lang="en-US" dirty="0" smtClean="0"/>
              <a:t>Are </a:t>
            </a:r>
            <a:r>
              <a:rPr lang="en-US" dirty="0"/>
              <a:t>packaged by a commercial processor, not an individual in a private home.</a:t>
            </a:r>
          </a:p>
          <a:p>
            <a:r>
              <a:rPr lang="en-US" dirty="0" smtClean="0"/>
              <a:t>Are </a:t>
            </a:r>
            <a:r>
              <a:rPr lang="en-US" dirty="0"/>
              <a:t>“shelf stable,” meaning they can be stored at room temperature until ready to use.</a:t>
            </a:r>
          </a:p>
          <a:p>
            <a:r>
              <a:rPr lang="en-US" dirty="0"/>
              <a:t>Packaged, perishable foods are those that spoil quickly if not stored at a refrigerated temperature of 40°F or lower, promptly after their purchase. :</a:t>
            </a:r>
          </a:p>
          <a:p>
            <a:r>
              <a:rPr lang="en-US" dirty="0" smtClean="0"/>
              <a:t>Cooked </a:t>
            </a:r>
            <a:r>
              <a:rPr lang="en-US" dirty="0"/>
              <a:t>or uncooked meat, poultry, fish, dairy, eggs and their products.</a:t>
            </a:r>
          </a:p>
          <a:p>
            <a:r>
              <a:rPr lang="en-US" dirty="0"/>
              <a:t> </a:t>
            </a:r>
            <a:r>
              <a:rPr lang="en-US" dirty="0" smtClean="0"/>
              <a:t>Pre-prepared</a:t>
            </a:r>
            <a:r>
              <a:rPr lang="en-US" dirty="0"/>
              <a:t>, cooked dishes purchased from the grocery deli or meals section, such as vegetables, pasta, rice, potatoes, etc.</a:t>
            </a:r>
          </a:p>
        </p:txBody>
      </p:sp>
    </p:spTree>
    <p:extLst>
      <p:ext uri="{BB962C8B-B14F-4D97-AF65-F5344CB8AC3E}">
        <p14:creationId xmlns:p14="http://schemas.microsoft.com/office/powerpoint/2010/main" val="3049888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At the Grocery Store</a:t>
            </a:r>
          </a:p>
        </p:txBody>
      </p:sp>
      <p:sp>
        <p:nvSpPr>
          <p:cNvPr id="3" name="Content Placeholder 2"/>
          <p:cNvSpPr>
            <a:spLocks noGrp="1"/>
          </p:cNvSpPr>
          <p:nvPr>
            <p:ph idx="1"/>
          </p:nvPr>
        </p:nvSpPr>
        <p:spPr/>
        <p:txBody>
          <a:bodyPr>
            <a:normAutofit fontScale="92500" lnSpcReduction="20000"/>
          </a:bodyPr>
          <a:lstStyle/>
          <a:p>
            <a:pPr lvl="0"/>
            <a:r>
              <a:rPr lang="en-US" dirty="0"/>
              <a:t>Inspect packaging for damage, stains, and leakage.</a:t>
            </a:r>
          </a:p>
          <a:p>
            <a:pPr lvl="0"/>
            <a:r>
              <a:rPr lang="en-US" dirty="0" smtClean="0"/>
              <a:t>Do </a:t>
            </a:r>
            <a:r>
              <a:rPr lang="en-US" dirty="0"/>
              <a:t>not purchase canned goods with body or seam-side dents, visible rust, or bulges at the top or bottom.</a:t>
            </a:r>
          </a:p>
          <a:p>
            <a:r>
              <a:rPr lang="en-US" dirty="0" smtClean="0"/>
              <a:t>Do </a:t>
            </a:r>
            <a:r>
              <a:rPr lang="en-US" dirty="0"/>
              <a:t>not purchase jars with visible cracks.</a:t>
            </a:r>
          </a:p>
          <a:p>
            <a:r>
              <a:rPr lang="en-US" dirty="0" smtClean="0"/>
              <a:t>Do </a:t>
            </a:r>
            <a:r>
              <a:rPr lang="en-US" dirty="0"/>
              <a:t>not purchase packaged meats, poultry, dairy products, or eggs with off-odors or disagreeable appearances. Never purchase cracked eggs.</a:t>
            </a:r>
          </a:p>
          <a:p>
            <a:r>
              <a:rPr lang="en-US" dirty="0" smtClean="0"/>
              <a:t>Check </a:t>
            </a:r>
            <a:r>
              <a:rPr lang="en-US" dirty="0"/>
              <a:t>package dates and purchase products before the “use-by” or “best-by” date.</a:t>
            </a:r>
          </a:p>
        </p:txBody>
      </p:sp>
    </p:spTree>
    <p:extLst>
      <p:ext uri="{BB962C8B-B14F-4D97-AF65-F5344CB8AC3E}">
        <p14:creationId xmlns:p14="http://schemas.microsoft.com/office/powerpoint/2010/main" val="76016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Food Product Dating</a:t>
            </a:r>
          </a:p>
        </p:txBody>
      </p:sp>
      <p:sp>
        <p:nvSpPr>
          <p:cNvPr id="3" name="Content Placeholder 2"/>
          <p:cNvSpPr>
            <a:spLocks noGrp="1"/>
          </p:cNvSpPr>
          <p:nvPr>
            <p:ph idx="1"/>
          </p:nvPr>
        </p:nvSpPr>
        <p:spPr/>
        <p:txBody>
          <a:bodyPr>
            <a:normAutofit fontScale="85000" lnSpcReduction="10000"/>
          </a:bodyPr>
          <a:lstStyle/>
          <a:p>
            <a:r>
              <a:rPr lang="en-US" dirty="0"/>
              <a:t>Consumers rely on product dating to determine when to purchase or use a product. </a:t>
            </a:r>
            <a:endParaRPr lang="en-US" dirty="0" smtClean="0"/>
          </a:p>
          <a:p>
            <a:r>
              <a:rPr lang="en-US" dirty="0" smtClean="0"/>
              <a:t>The </a:t>
            </a:r>
            <a:r>
              <a:rPr lang="en-US" dirty="0"/>
              <a:t>quality of nearly all food products tends to decline after manufacturing to a point where the product is no longer acceptable to the </a:t>
            </a:r>
            <a:r>
              <a:rPr lang="en-US" dirty="0" smtClean="0"/>
              <a:t>consumer.</a:t>
            </a:r>
          </a:p>
          <a:p>
            <a:r>
              <a:rPr lang="en-US" dirty="0" smtClean="0"/>
              <a:t>Food </a:t>
            </a:r>
            <a:r>
              <a:rPr lang="en-US" dirty="0"/>
              <a:t>manufacturers determine the dates during which the food product will be at an acceptable level of quality (i.e., best texture, appearance, aroma, and flavor) under normal storage conditions. </a:t>
            </a:r>
            <a:endParaRPr lang="en-US" dirty="0" smtClean="0"/>
          </a:p>
          <a:p>
            <a:r>
              <a:rPr lang="en-US" dirty="0" smtClean="0"/>
              <a:t>These </a:t>
            </a:r>
            <a:r>
              <a:rPr lang="en-US" dirty="0"/>
              <a:t>dates are NOT an indication of product safety</a:t>
            </a:r>
          </a:p>
        </p:txBody>
      </p:sp>
    </p:spTree>
    <p:extLst>
      <p:ext uri="{BB962C8B-B14F-4D97-AF65-F5344CB8AC3E}">
        <p14:creationId xmlns:p14="http://schemas.microsoft.com/office/powerpoint/2010/main" val="2921069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2)">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2"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heel(2)">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2"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heel(2)">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2"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heel(2)">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Food Product Dating</a:t>
            </a:r>
          </a:p>
        </p:txBody>
      </p:sp>
      <p:sp>
        <p:nvSpPr>
          <p:cNvPr id="3" name="Content Placeholder 2"/>
          <p:cNvSpPr>
            <a:spLocks noGrp="1"/>
          </p:cNvSpPr>
          <p:nvPr>
            <p:ph idx="1"/>
          </p:nvPr>
        </p:nvSpPr>
        <p:spPr/>
        <p:txBody>
          <a:bodyPr>
            <a:normAutofit fontScale="77500" lnSpcReduction="20000"/>
          </a:bodyPr>
          <a:lstStyle/>
          <a:p>
            <a:pPr lvl="0"/>
            <a:r>
              <a:rPr lang="en-US" dirty="0"/>
              <a:t>“Sell-by” date: tells the store when the product must be removed from the display of items for sale. It is typically assumed that the consumer has an additional 7 days or so to use the product after the sell-by date.</a:t>
            </a:r>
          </a:p>
          <a:p>
            <a:r>
              <a:rPr lang="en-US" dirty="0" smtClean="0"/>
              <a:t>“</a:t>
            </a:r>
            <a:r>
              <a:rPr lang="en-US" dirty="0"/>
              <a:t>Best-if-used-by” date: tells the consumer how long the product is expected to be at its best flavor or quality.</a:t>
            </a:r>
          </a:p>
          <a:p>
            <a:r>
              <a:rPr lang="en-US" dirty="0" smtClean="0"/>
              <a:t>“</a:t>
            </a:r>
            <a:r>
              <a:rPr lang="en-US" dirty="0"/>
              <a:t>Use-by” date: tells the consumer the last date recommended for using the product while at its peak quality and flavor. These dates are required on infant formula and some baby foods</a:t>
            </a:r>
            <a:r>
              <a:rPr lang="en-US" dirty="0" smtClean="0"/>
              <a:t>.</a:t>
            </a:r>
          </a:p>
          <a:p>
            <a:pPr lvl="0"/>
            <a:r>
              <a:rPr lang="en-US" dirty="0"/>
              <a:t>“Closed or coded”: packing codes used by manufacturers to help track the product; they do not relate to product freshness or quality</a:t>
            </a:r>
            <a:r>
              <a:rPr lang="en-US" dirty="0" smtClean="0"/>
              <a:t>.</a:t>
            </a:r>
            <a:endParaRPr lang="en-US" dirty="0"/>
          </a:p>
          <a:p>
            <a:endParaRPr lang="en-US" dirty="0"/>
          </a:p>
        </p:txBody>
      </p:sp>
    </p:spTree>
    <p:extLst>
      <p:ext uri="{BB962C8B-B14F-4D97-AF65-F5344CB8AC3E}">
        <p14:creationId xmlns:p14="http://schemas.microsoft.com/office/powerpoint/2010/main" val="2880252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Canned and Store-bought Packaged Goods</a:t>
            </a:r>
          </a:p>
        </p:txBody>
      </p:sp>
      <p:sp>
        <p:nvSpPr>
          <p:cNvPr id="3" name="Content Placeholder 2"/>
          <p:cNvSpPr>
            <a:spLocks noGrp="1"/>
          </p:cNvSpPr>
          <p:nvPr>
            <p:ph idx="1"/>
          </p:nvPr>
        </p:nvSpPr>
        <p:spPr/>
        <p:txBody>
          <a:bodyPr>
            <a:normAutofit fontScale="85000" lnSpcReduction="10000"/>
          </a:bodyPr>
          <a:lstStyle/>
          <a:p>
            <a:pPr lvl="0"/>
            <a:r>
              <a:rPr lang="en-US" dirty="0"/>
              <a:t>Store in a dry, cool place (50°F to 70°F) like kitchen cabinets, and away from warm places, such as above a stove, range, or furnace.</a:t>
            </a:r>
          </a:p>
          <a:p>
            <a:pPr lvl="0"/>
            <a:r>
              <a:rPr lang="en-US" dirty="0" smtClean="0"/>
              <a:t>Do </a:t>
            </a:r>
            <a:r>
              <a:rPr lang="en-US" dirty="0"/>
              <a:t>not store in a garage or crawl space due to extreme hot and cold temperatures that can speed deterioration and affect taste and appearance.</a:t>
            </a:r>
          </a:p>
          <a:p>
            <a:r>
              <a:rPr lang="en-US" dirty="0" smtClean="0"/>
              <a:t>Do </a:t>
            </a:r>
            <a:r>
              <a:rPr lang="en-US" dirty="0"/>
              <a:t>not store foods under a sink where packaged foods can absorb moisture from the humidity. Canned goods will rust and cause products to leak and spoil. Boxed/dry foods can absorb moisture, resulting in caked and stale products</a:t>
            </a:r>
            <a:r>
              <a:rPr lang="en-US" dirty="0" smtClean="0"/>
              <a:t>.</a:t>
            </a:r>
            <a:endParaRPr lang="en-US" dirty="0"/>
          </a:p>
        </p:txBody>
      </p:sp>
    </p:spTree>
    <p:extLst>
      <p:ext uri="{BB962C8B-B14F-4D97-AF65-F5344CB8AC3E}">
        <p14:creationId xmlns:p14="http://schemas.microsoft.com/office/powerpoint/2010/main" val="3858165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Canned and Store-bought Packaged Goods</a:t>
            </a:r>
          </a:p>
        </p:txBody>
      </p:sp>
      <p:sp>
        <p:nvSpPr>
          <p:cNvPr id="3" name="Content Placeholder 2"/>
          <p:cNvSpPr>
            <a:spLocks noGrp="1"/>
          </p:cNvSpPr>
          <p:nvPr>
            <p:ph idx="1"/>
          </p:nvPr>
        </p:nvSpPr>
        <p:spPr/>
        <p:txBody>
          <a:bodyPr>
            <a:normAutofit fontScale="77500" lnSpcReduction="20000"/>
          </a:bodyPr>
          <a:lstStyle/>
          <a:p>
            <a:r>
              <a:rPr lang="en-US" dirty="0"/>
              <a:t>In general, canned vegetables, vegetable soups, meat, poultry, and fish can be stored from two years to five years. Canned fruits, tomatoes, tomato soup, and juices can be stored from 12 months to 18 months.</a:t>
            </a:r>
          </a:p>
          <a:p>
            <a:r>
              <a:rPr lang="en-US" dirty="0"/>
              <a:t>Once a can or package is opened, the product starts to spoil. Transfer any unused portions (i.e., canned milk or juice) into clean, tightly sealed containers and refrigerate. Do not store open cans of food in the refrigerator.</a:t>
            </a:r>
          </a:p>
          <a:p>
            <a:r>
              <a:rPr lang="en-US" dirty="0"/>
              <a:t>Read the label for additional storage and handling instructions. Look for the words “keep refrigerated” or “refrigerate after opening” to know whether the product should be refrigerated</a:t>
            </a:r>
            <a:r>
              <a:rPr lang="en-US" dirty="0" smtClean="0"/>
              <a:t>.</a:t>
            </a:r>
            <a:endParaRPr lang="en-US" dirty="0"/>
          </a:p>
        </p:txBody>
      </p:sp>
    </p:spTree>
    <p:extLst>
      <p:ext uri="{BB962C8B-B14F-4D97-AF65-F5344CB8AC3E}">
        <p14:creationId xmlns:p14="http://schemas.microsoft.com/office/powerpoint/2010/main" val="2461942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Packaged Perishable and Refrigerated Foods</a:t>
            </a:r>
          </a:p>
        </p:txBody>
      </p:sp>
      <p:sp>
        <p:nvSpPr>
          <p:cNvPr id="3" name="Content Placeholder 2"/>
          <p:cNvSpPr>
            <a:spLocks noGrp="1"/>
          </p:cNvSpPr>
          <p:nvPr>
            <p:ph idx="1"/>
          </p:nvPr>
        </p:nvSpPr>
        <p:spPr/>
        <p:txBody>
          <a:bodyPr>
            <a:normAutofit fontScale="85000" lnSpcReduction="20000"/>
          </a:bodyPr>
          <a:lstStyle/>
          <a:p>
            <a:pPr lvl="0"/>
            <a:r>
              <a:rPr lang="en-US" dirty="0"/>
              <a:t>Keep refrigerator temperatures at 40 degrees or below.</a:t>
            </a:r>
          </a:p>
          <a:p>
            <a:pPr marL="0" indent="0">
              <a:buNone/>
            </a:pPr>
            <a:endParaRPr lang="en-US" dirty="0"/>
          </a:p>
          <a:p>
            <a:pPr lvl="0"/>
            <a:r>
              <a:rPr lang="en-US" dirty="0"/>
              <a:t>Purchase meat and poultry products before the “sell-by” date. Cook or freeze the food item if you cannot use it within one or two days after purchase. Frozen products will last longer than the dates indicated on the package. Cook frozen product as soon as it thaws. Read the “safe-handling label” for cooking and storage information.</a:t>
            </a:r>
          </a:p>
          <a:p>
            <a:pPr marL="0" indent="0">
              <a:buNone/>
            </a:pPr>
            <a:endParaRPr lang="en-US" dirty="0"/>
          </a:p>
          <a:p>
            <a:pPr lvl="0"/>
            <a:r>
              <a:rPr lang="en-US" dirty="0"/>
              <a:t>If product has a “use-by” date, follow that date (unless you freeze the product).</a:t>
            </a:r>
          </a:p>
          <a:p>
            <a:endParaRPr lang="en-US" dirty="0"/>
          </a:p>
        </p:txBody>
      </p:sp>
    </p:spTree>
    <p:extLst>
      <p:ext uri="{BB962C8B-B14F-4D97-AF65-F5344CB8AC3E}">
        <p14:creationId xmlns:p14="http://schemas.microsoft.com/office/powerpoint/2010/main" val="3538676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left)">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left)">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Packaged Perishable and Refrigerated Foods</a:t>
            </a:r>
          </a:p>
        </p:txBody>
      </p:sp>
      <p:sp>
        <p:nvSpPr>
          <p:cNvPr id="3" name="Content Placeholder 2"/>
          <p:cNvSpPr>
            <a:spLocks noGrp="1"/>
          </p:cNvSpPr>
          <p:nvPr>
            <p:ph idx="1"/>
          </p:nvPr>
        </p:nvSpPr>
        <p:spPr/>
        <p:txBody>
          <a:bodyPr>
            <a:normAutofit fontScale="85000" lnSpcReduction="20000"/>
          </a:bodyPr>
          <a:lstStyle/>
          <a:p>
            <a:pPr lvl="0"/>
            <a:r>
              <a:rPr lang="en-US" dirty="0"/>
              <a:t>Pasteurized milk should remain edible for two days to five days after its “sell-by” date if it has been stored at refrigerated temperatures below 40 degrees.</a:t>
            </a:r>
          </a:p>
          <a:p>
            <a:pPr marL="0" indent="0">
              <a:buNone/>
            </a:pPr>
            <a:endParaRPr lang="en-US" dirty="0"/>
          </a:p>
          <a:p>
            <a:pPr lvl="0"/>
            <a:r>
              <a:rPr lang="en-US" dirty="0"/>
              <a:t>Eggs can be used three weeks to five weeks after reaching home if they have been properly stored (below 40 degrees). The “sell-by” date is usually 45 days from the date eggs were packed by the producer (Examine eggs for cracks in the shell before using).</a:t>
            </a:r>
          </a:p>
          <a:p>
            <a:pPr marL="0" indent="0">
              <a:buNone/>
            </a:pPr>
            <a:endParaRPr lang="en-US" dirty="0"/>
          </a:p>
          <a:p>
            <a:pPr lvl="0"/>
            <a:r>
              <a:rPr lang="en-US" dirty="0"/>
              <a:t>Cook or freeze seafood, such as fresh fish, shrimp, and crab, within one day to two days after purchase.</a:t>
            </a:r>
          </a:p>
          <a:p>
            <a:endParaRPr lang="en-US" dirty="0"/>
          </a:p>
        </p:txBody>
      </p:sp>
    </p:spTree>
    <p:extLst>
      <p:ext uri="{BB962C8B-B14F-4D97-AF65-F5344CB8AC3E}">
        <p14:creationId xmlns:p14="http://schemas.microsoft.com/office/powerpoint/2010/main" val="2655244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52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anim calcmode="lin" valueType="num">
                                      <p:cBhvr>
                                        <p:cTn id="10" dur="500" fill="hold"/>
                                        <p:tgtEl>
                                          <p:spTgt spid="3">
                                            <p:txEl>
                                              <p:pRg st="0" end="0"/>
                                            </p:txEl>
                                          </p:spTgt>
                                        </p:tgtEl>
                                        <p:attrNameLst>
                                          <p:attrName>ppt_x</p:attrName>
                                        </p:attrNameLst>
                                      </p:cBhvr>
                                      <p:tavLst>
                                        <p:tav tm="0">
                                          <p:val>
                                            <p:fltVal val="0.5"/>
                                          </p:val>
                                        </p:tav>
                                        <p:tav tm="100000">
                                          <p:val>
                                            <p:strVal val="#ppt_x"/>
                                          </p:val>
                                        </p:tav>
                                      </p:tavLst>
                                    </p:anim>
                                    <p:anim calcmode="lin" valueType="num">
                                      <p:cBhvr>
                                        <p:cTn id="11" dur="500" fill="hold"/>
                                        <p:tgtEl>
                                          <p:spTgt spid="3">
                                            <p:txEl>
                                              <p:pRg st="0" end="0"/>
                                            </p:txEl>
                                          </p:spTgt>
                                        </p:tgtEl>
                                        <p:attrNameLst>
                                          <p:attrName>ppt_y</p:attrName>
                                        </p:attrNameLst>
                                      </p:cBhvr>
                                      <p:tavLst>
                                        <p:tav tm="0">
                                          <p:val>
                                            <p:fltVal val="0.5"/>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53" presetClass="entr" presetSubtype="528" fill="hold" grpId="0"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 calcmode="lin" valueType="num">
                                      <p:cBhvr>
                                        <p:cTn id="16"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7"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8" dur="500"/>
                                        <p:tgtEl>
                                          <p:spTgt spid="3">
                                            <p:txEl>
                                              <p:pRg st="2" end="2"/>
                                            </p:txEl>
                                          </p:spTgt>
                                        </p:tgtEl>
                                      </p:cBhvr>
                                    </p:animEffect>
                                    <p:anim calcmode="lin" valueType="num">
                                      <p:cBhvr>
                                        <p:cTn id="19" dur="500" fill="hold"/>
                                        <p:tgtEl>
                                          <p:spTgt spid="3">
                                            <p:txEl>
                                              <p:pRg st="2" end="2"/>
                                            </p:txEl>
                                          </p:spTgt>
                                        </p:tgtEl>
                                        <p:attrNameLst>
                                          <p:attrName>ppt_x</p:attrName>
                                        </p:attrNameLst>
                                      </p:cBhvr>
                                      <p:tavLst>
                                        <p:tav tm="0">
                                          <p:val>
                                            <p:fltVal val="0.5"/>
                                          </p:val>
                                        </p:tav>
                                        <p:tav tm="100000">
                                          <p:val>
                                            <p:strVal val="#ppt_x"/>
                                          </p:val>
                                        </p:tav>
                                      </p:tavLst>
                                    </p:anim>
                                    <p:anim calcmode="lin" valueType="num">
                                      <p:cBhvr>
                                        <p:cTn id="20" dur="500" fill="hold"/>
                                        <p:tgtEl>
                                          <p:spTgt spid="3">
                                            <p:txEl>
                                              <p:pRg st="2" end="2"/>
                                            </p:txEl>
                                          </p:spTgt>
                                        </p:tgtEl>
                                        <p:attrNameLst>
                                          <p:attrName>ppt_y</p:attrName>
                                        </p:attrNameLst>
                                      </p:cBhvr>
                                      <p:tavLst>
                                        <p:tav tm="0">
                                          <p:val>
                                            <p:fltVal val="0.5"/>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528"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p:cTn id="2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7" dur="500"/>
                                        <p:tgtEl>
                                          <p:spTgt spid="3">
                                            <p:txEl>
                                              <p:pRg st="4" end="4"/>
                                            </p:txEl>
                                          </p:spTgt>
                                        </p:tgtEl>
                                      </p:cBhvr>
                                    </p:animEffect>
                                    <p:anim calcmode="lin" valueType="num">
                                      <p:cBhvr>
                                        <p:cTn id="28" dur="500" fill="hold"/>
                                        <p:tgtEl>
                                          <p:spTgt spid="3">
                                            <p:txEl>
                                              <p:pRg st="4" end="4"/>
                                            </p:txEl>
                                          </p:spTgt>
                                        </p:tgtEl>
                                        <p:attrNameLst>
                                          <p:attrName>ppt_x</p:attrName>
                                        </p:attrNameLst>
                                      </p:cBhvr>
                                      <p:tavLst>
                                        <p:tav tm="0">
                                          <p:val>
                                            <p:fltVal val="0.5"/>
                                          </p:val>
                                        </p:tav>
                                        <p:tav tm="100000">
                                          <p:val>
                                            <p:strVal val="#ppt_x"/>
                                          </p:val>
                                        </p:tav>
                                      </p:tavLst>
                                    </p:anim>
                                    <p:anim calcmode="lin" valueType="num">
                                      <p:cBhvr>
                                        <p:cTn id="29" dur="500" fill="hold"/>
                                        <p:tgtEl>
                                          <p:spTgt spid="3">
                                            <p:txEl>
                                              <p:pRg st="4" end="4"/>
                                            </p:txEl>
                                          </p:spTgt>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What if the Product Date Expires During Home Storage?</a:t>
            </a:r>
          </a:p>
        </p:txBody>
      </p:sp>
      <p:sp>
        <p:nvSpPr>
          <p:cNvPr id="3" name="Content Placeholder 2"/>
          <p:cNvSpPr>
            <a:spLocks noGrp="1"/>
          </p:cNvSpPr>
          <p:nvPr>
            <p:ph idx="1"/>
          </p:nvPr>
        </p:nvSpPr>
        <p:spPr/>
        <p:txBody>
          <a:bodyPr>
            <a:normAutofit fontScale="77500" lnSpcReduction="20000"/>
          </a:bodyPr>
          <a:lstStyle/>
          <a:p>
            <a:pPr lvl="0"/>
            <a:r>
              <a:rPr lang="en-US" dirty="0"/>
              <a:t>Don’t use or taste any product with an off-odor or appearance or from any container that spurts liquid when opening.</a:t>
            </a:r>
          </a:p>
          <a:p>
            <a:pPr marL="0" indent="0">
              <a:buNone/>
            </a:pPr>
            <a:endParaRPr lang="en-US" dirty="0"/>
          </a:p>
          <a:p>
            <a:pPr lvl="0"/>
            <a:r>
              <a:rPr lang="en-US" dirty="0"/>
              <a:t>Discard cans that leak or are severely dented, bulging, or rusted; discard jars with cracks or loose or bulging lids.</a:t>
            </a:r>
          </a:p>
          <a:p>
            <a:pPr marL="0" indent="0">
              <a:buNone/>
            </a:pPr>
            <a:endParaRPr lang="en-US" dirty="0"/>
          </a:p>
          <a:p>
            <a:pPr lvl="0"/>
            <a:r>
              <a:rPr lang="en-US" dirty="0"/>
              <a:t>Discard packages that are broken, damaged, leaking, stained, or have the presence of mold or insects.</a:t>
            </a:r>
          </a:p>
          <a:p>
            <a:pPr marL="0" indent="0">
              <a:buNone/>
            </a:pPr>
            <a:endParaRPr lang="en-US" dirty="0"/>
          </a:p>
          <a:p>
            <a:r>
              <a:rPr lang="en-US" dirty="0"/>
              <a:t>Discard meat, poultry, dairy items, and egg products that show signs of spoilage such as off-odors, slime, color changes, or mold.</a:t>
            </a:r>
          </a:p>
        </p:txBody>
      </p:sp>
    </p:spTree>
    <p:extLst>
      <p:ext uri="{BB962C8B-B14F-4D97-AF65-F5344CB8AC3E}">
        <p14:creationId xmlns:p14="http://schemas.microsoft.com/office/powerpoint/2010/main" val="1345961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p:txBody>
          <a:bodyPr>
            <a:normAutofit fontScale="92500" lnSpcReduction="20000"/>
          </a:bodyPr>
          <a:lstStyle/>
          <a:p>
            <a:pPr lvl="0"/>
            <a:r>
              <a:rPr lang="en-US" dirty="0"/>
              <a:t>Identify proper handling procedures for fresh and processed food.</a:t>
            </a:r>
          </a:p>
          <a:p>
            <a:pPr lvl="0"/>
            <a:r>
              <a:rPr lang="en-US" dirty="0" smtClean="0"/>
              <a:t>Define </a:t>
            </a:r>
            <a:r>
              <a:rPr lang="en-US" dirty="0"/>
              <a:t>the term cold chain and how it is controlled.</a:t>
            </a:r>
          </a:p>
          <a:p>
            <a:pPr lvl="0"/>
            <a:r>
              <a:rPr lang="en-US" dirty="0" smtClean="0"/>
              <a:t>Define </a:t>
            </a:r>
            <a:r>
              <a:rPr lang="en-US" dirty="0"/>
              <a:t>temperature control and how it is used to protect food.</a:t>
            </a:r>
          </a:p>
          <a:p>
            <a:r>
              <a:rPr lang="en-US" dirty="0"/>
              <a:t> </a:t>
            </a:r>
            <a:r>
              <a:rPr lang="en-US" dirty="0" smtClean="0"/>
              <a:t>Explain </a:t>
            </a:r>
            <a:r>
              <a:rPr lang="en-US" dirty="0"/>
              <a:t>cross contamination and its importance for storage and labeling.</a:t>
            </a:r>
          </a:p>
          <a:p>
            <a:r>
              <a:rPr lang="en-US" dirty="0"/>
              <a:t> </a:t>
            </a:r>
            <a:r>
              <a:rPr lang="en-US" dirty="0" smtClean="0"/>
              <a:t>Explain </a:t>
            </a:r>
            <a:r>
              <a:rPr lang="en-US" dirty="0"/>
              <a:t>how consumers should prepare leftovers for proper storage</a:t>
            </a:r>
          </a:p>
        </p:txBody>
      </p:sp>
    </p:spTree>
    <p:extLst>
      <p:ext uri="{BB962C8B-B14F-4D97-AF65-F5344CB8AC3E}">
        <p14:creationId xmlns:p14="http://schemas.microsoft.com/office/powerpoint/2010/main" val="2090154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What if the Product Date Expires During Home Storage?</a:t>
            </a:r>
          </a:p>
        </p:txBody>
      </p:sp>
      <p:sp>
        <p:nvSpPr>
          <p:cNvPr id="3" name="Content Placeholder 2"/>
          <p:cNvSpPr>
            <a:spLocks noGrp="1"/>
          </p:cNvSpPr>
          <p:nvPr>
            <p:ph idx="1"/>
          </p:nvPr>
        </p:nvSpPr>
        <p:spPr/>
        <p:txBody>
          <a:bodyPr>
            <a:normAutofit lnSpcReduction="10000"/>
          </a:bodyPr>
          <a:lstStyle/>
          <a:p>
            <a:pPr lvl="0"/>
            <a:r>
              <a:rPr lang="en-US" dirty="0"/>
              <a:t>Eggs’ “sell-by” date may expire during refrigerated storage, but the eggs can be safe to use if they have been stored at refrigerated temperatures below 40 degrees.</a:t>
            </a:r>
          </a:p>
          <a:p>
            <a:pPr marL="0" indent="0">
              <a:buNone/>
            </a:pPr>
            <a:r>
              <a:rPr lang="en-US" dirty="0"/>
              <a:t> </a:t>
            </a:r>
          </a:p>
          <a:p>
            <a:pPr lvl="0"/>
            <a:r>
              <a:rPr lang="en-US" dirty="0"/>
              <a:t>Use baby formula and baby foods by the “use-by” date to ensure the product still meets the nutritional and quality standards stated on the label. Discard after this date</a:t>
            </a:r>
            <a:r>
              <a:rPr lang="en-US" dirty="0" smtClean="0"/>
              <a:t>.</a:t>
            </a:r>
            <a:r>
              <a:rPr lang="en-US" dirty="0"/>
              <a:t> </a:t>
            </a:r>
          </a:p>
        </p:txBody>
      </p:sp>
    </p:spTree>
    <p:extLst>
      <p:ext uri="{BB962C8B-B14F-4D97-AF65-F5344CB8AC3E}">
        <p14:creationId xmlns:p14="http://schemas.microsoft.com/office/powerpoint/2010/main" val="391865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out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out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out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Cold chain </a:t>
            </a:r>
            <a:endParaRPr lang="en-US" dirty="0"/>
          </a:p>
        </p:txBody>
      </p:sp>
      <p:sp>
        <p:nvSpPr>
          <p:cNvPr id="3" name="Content Placeholder 2"/>
          <p:cNvSpPr>
            <a:spLocks noGrp="1"/>
          </p:cNvSpPr>
          <p:nvPr>
            <p:ph idx="1"/>
          </p:nvPr>
        </p:nvSpPr>
        <p:spPr/>
        <p:txBody>
          <a:bodyPr/>
          <a:lstStyle/>
          <a:p>
            <a:r>
              <a:rPr lang="en-US" dirty="0"/>
              <a:t>maintaining proper temperatures throughout the farm-to-table continuum to prevent growth of foodborne bacteria along the way</a:t>
            </a:r>
          </a:p>
        </p:txBody>
      </p:sp>
    </p:spTree>
    <p:extLst>
      <p:ext uri="{BB962C8B-B14F-4D97-AF65-F5344CB8AC3E}">
        <p14:creationId xmlns:p14="http://schemas.microsoft.com/office/powerpoint/2010/main" val="993706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Cool vs. </a:t>
            </a:r>
            <a:r>
              <a:rPr lang="en-US" b="1" dirty="0" smtClean="0"/>
              <a:t>Cold</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94653370"/>
              </p:ext>
            </p:extLst>
          </p:nvPr>
        </p:nvGraphicFramePr>
        <p:xfrm>
          <a:off x="533400" y="1447800"/>
          <a:ext cx="8048625" cy="5031844"/>
        </p:xfrm>
        <a:graphic>
          <a:graphicData uri="http://schemas.openxmlformats.org/drawingml/2006/table">
            <a:tbl>
              <a:tblPr firstRow="1" firstCol="1" bandRow="1">
                <a:tableStyleId>{5C22544A-7EE6-4342-B048-85BDC9FD1C3A}</a:tableStyleId>
              </a:tblPr>
              <a:tblGrid>
                <a:gridCol w="2578685">
                  <a:extLst>
                    <a:ext uri="{9D8B030D-6E8A-4147-A177-3AD203B41FA5}">
                      <a16:colId xmlns:a16="http://schemas.microsoft.com/office/drawing/2014/main" val="20000"/>
                    </a:ext>
                  </a:extLst>
                </a:gridCol>
                <a:gridCol w="5469940">
                  <a:extLst>
                    <a:ext uri="{9D8B030D-6E8A-4147-A177-3AD203B41FA5}">
                      <a16:colId xmlns:a16="http://schemas.microsoft.com/office/drawing/2014/main" val="20001"/>
                    </a:ext>
                  </a:extLst>
                </a:gridCol>
              </a:tblGrid>
              <a:tr h="426022">
                <a:tc>
                  <a:txBody>
                    <a:bodyPr/>
                    <a:lstStyle/>
                    <a:p>
                      <a:pPr marL="0" marR="0" algn="ctr">
                        <a:spcBef>
                          <a:spcPts val="0"/>
                        </a:spcBef>
                        <a:spcAft>
                          <a:spcPts val="0"/>
                        </a:spcAft>
                      </a:pPr>
                      <a:r>
                        <a:rPr lang="en-US" sz="2000" dirty="0">
                          <a:effectLst/>
                        </a:rPr>
                        <a:t>Category</a:t>
                      </a:r>
                      <a:endParaRPr lang="en-US" sz="20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a:effectLst/>
                        </a:rPr>
                        <a:t>International Storage and shipping requirements (stated in Celsius and Fahrenheit)</a:t>
                      </a:r>
                      <a:endParaRPr lang="en-US" sz="2000">
                        <a:effectLst/>
                        <a:latin typeface="Times New Roman"/>
                        <a:ea typeface="Times New Roman"/>
                      </a:endParaRPr>
                    </a:p>
                  </a:txBody>
                  <a:tcPr marL="68580" marR="68580" marT="0" marB="0" anchor="ctr"/>
                </a:tc>
                <a:extLst>
                  <a:ext uri="{0D108BD9-81ED-4DB2-BD59-A6C34878D82A}">
                    <a16:rowId xmlns:a16="http://schemas.microsoft.com/office/drawing/2014/main" val="10000"/>
                  </a:ext>
                </a:extLst>
              </a:tr>
              <a:tr h="491360">
                <a:tc>
                  <a:txBody>
                    <a:bodyPr/>
                    <a:lstStyle/>
                    <a:p>
                      <a:pPr marL="0" marR="0" algn="ctr">
                        <a:spcBef>
                          <a:spcPts val="0"/>
                        </a:spcBef>
                        <a:spcAft>
                          <a:spcPts val="0"/>
                        </a:spcAft>
                      </a:pPr>
                      <a:r>
                        <a:rPr lang="en-US" sz="2000">
                          <a:effectLst/>
                        </a:rPr>
                        <a:t>Frozen</a:t>
                      </a:r>
                      <a:endParaRPr lang="en-US"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dirty="0">
                          <a:effectLst/>
                        </a:rPr>
                        <a:t>- 25° and -10° C (-13 and 14° F)</a:t>
                      </a:r>
                      <a:endParaRPr lang="en-US" sz="2000" dirty="0">
                        <a:effectLst/>
                        <a:latin typeface="Times New Roman"/>
                        <a:ea typeface="Times New Roman"/>
                      </a:endParaRPr>
                    </a:p>
                  </a:txBody>
                  <a:tcPr marL="68580" marR="68580" marT="0" marB="0" anchor="ctr"/>
                </a:tc>
                <a:extLst>
                  <a:ext uri="{0D108BD9-81ED-4DB2-BD59-A6C34878D82A}">
                    <a16:rowId xmlns:a16="http://schemas.microsoft.com/office/drawing/2014/main" val="10001"/>
                  </a:ext>
                </a:extLst>
              </a:tr>
              <a:tr h="491360">
                <a:tc>
                  <a:txBody>
                    <a:bodyPr/>
                    <a:lstStyle/>
                    <a:p>
                      <a:pPr marL="0" marR="0" algn="ctr">
                        <a:spcBef>
                          <a:spcPts val="0"/>
                        </a:spcBef>
                        <a:spcAft>
                          <a:spcPts val="0"/>
                        </a:spcAft>
                      </a:pPr>
                      <a:r>
                        <a:rPr lang="en-US" sz="2000">
                          <a:effectLst/>
                        </a:rPr>
                        <a:t>Cold</a:t>
                      </a:r>
                      <a:endParaRPr lang="en-US"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dirty="0">
                          <a:effectLst/>
                        </a:rPr>
                        <a:t>Any temperature not exceeding 8° C (46°F)</a:t>
                      </a:r>
                      <a:endParaRPr lang="en-US" sz="2000" dirty="0">
                        <a:effectLst/>
                        <a:latin typeface="Times New Roman"/>
                        <a:ea typeface="Times New Roman"/>
                      </a:endParaRPr>
                    </a:p>
                  </a:txBody>
                  <a:tcPr marL="68580" marR="68580" marT="0" marB="0" anchor="ctr"/>
                </a:tc>
                <a:extLst>
                  <a:ext uri="{0D108BD9-81ED-4DB2-BD59-A6C34878D82A}">
                    <a16:rowId xmlns:a16="http://schemas.microsoft.com/office/drawing/2014/main" val="10002"/>
                  </a:ext>
                </a:extLst>
              </a:tr>
              <a:tr h="491360">
                <a:tc>
                  <a:txBody>
                    <a:bodyPr/>
                    <a:lstStyle/>
                    <a:p>
                      <a:pPr marL="0" marR="0" algn="ctr">
                        <a:spcBef>
                          <a:spcPts val="0"/>
                        </a:spcBef>
                        <a:spcAft>
                          <a:spcPts val="0"/>
                        </a:spcAft>
                      </a:pPr>
                      <a:r>
                        <a:rPr lang="en-US" sz="2000">
                          <a:effectLst/>
                        </a:rPr>
                        <a:t>Cool</a:t>
                      </a:r>
                      <a:endParaRPr lang="en-US"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dirty="0">
                          <a:effectLst/>
                        </a:rPr>
                        <a:t>Between 8° and 15° C (46° and 59° F)</a:t>
                      </a:r>
                      <a:endParaRPr lang="en-US" sz="2000" dirty="0">
                        <a:effectLst/>
                        <a:latin typeface="Times New Roman"/>
                        <a:ea typeface="Times New Roman"/>
                      </a:endParaRPr>
                    </a:p>
                  </a:txBody>
                  <a:tcPr marL="68580" marR="68580" marT="0" marB="0" anchor="ctr"/>
                </a:tc>
                <a:extLst>
                  <a:ext uri="{0D108BD9-81ED-4DB2-BD59-A6C34878D82A}">
                    <a16:rowId xmlns:a16="http://schemas.microsoft.com/office/drawing/2014/main" val="10003"/>
                  </a:ext>
                </a:extLst>
              </a:tr>
              <a:tr h="982722">
                <a:tc>
                  <a:txBody>
                    <a:bodyPr/>
                    <a:lstStyle/>
                    <a:p>
                      <a:pPr marL="0" marR="0" algn="ctr">
                        <a:spcBef>
                          <a:spcPts val="0"/>
                        </a:spcBef>
                        <a:spcAft>
                          <a:spcPts val="0"/>
                        </a:spcAft>
                      </a:pPr>
                      <a:r>
                        <a:rPr lang="en-US" sz="2000">
                          <a:effectLst/>
                        </a:rPr>
                        <a:t>Temperature controlled</a:t>
                      </a:r>
                      <a:endParaRPr lang="en-US"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dirty="0">
                          <a:effectLst/>
                        </a:rPr>
                        <a:t>Thermostatically controlled temperature of 20° to 25° C (68° to 77° F)</a:t>
                      </a:r>
                      <a:endParaRPr lang="en-US" sz="2000" dirty="0">
                        <a:effectLst/>
                        <a:latin typeface="Times New Roman"/>
                        <a:ea typeface="Times New Roman"/>
                      </a:endParaRPr>
                    </a:p>
                  </a:txBody>
                  <a:tcPr marL="68580" marR="68580" marT="0" marB="0" anchor="ctr"/>
                </a:tc>
                <a:extLst>
                  <a:ext uri="{0D108BD9-81ED-4DB2-BD59-A6C34878D82A}">
                    <a16:rowId xmlns:a16="http://schemas.microsoft.com/office/drawing/2014/main" val="10004"/>
                  </a:ext>
                </a:extLst>
              </a:tr>
              <a:tr h="982722">
                <a:tc>
                  <a:txBody>
                    <a:bodyPr/>
                    <a:lstStyle/>
                    <a:p>
                      <a:pPr marL="0" marR="0" algn="ctr">
                        <a:spcBef>
                          <a:spcPts val="0"/>
                        </a:spcBef>
                        <a:spcAft>
                          <a:spcPts val="0"/>
                        </a:spcAft>
                      </a:pPr>
                      <a:r>
                        <a:rPr lang="en-US" sz="2000">
                          <a:effectLst/>
                        </a:rPr>
                        <a:t>Room temperature</a:t>
                      </a:r>
                      <a:endParaRPr lang="en-US"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dirty="0">
                          <a:effectLst/>
                        </a:rPr>
                        <a:t>Temperature prevailing in a working area; not thermostatically controlled</a:t>
                      </a:r>
                      <a:endParaRPr lang="en-US" sz="2000" dirty="0">
                        <a:effectLst/>
                        <a:latin typeface="Times New Roman"/>
                        <a:ea typeface="Times New Roman"/>
                      </a:endParaRPr>
                    </a:p>
                  </a:txBody>
                  <a:tcPr marL="68580" marR="68580" marT="0" marB="0" anchor="ctr"/>
                </a:tc>
                <a:extLst>
                  <a:ext uri="{0D108BD9-81ED-4DB2-BD59-A6C34878D82A}">
                    <a16:rowId xmlns:a16="http://schemas.microsoft.com/office/drawing/2014/main" val="10005"/>
                  </a:ext>
                </a:extLst>
              </a:tr>
              <a:tr h="491360">
                <a:tc>
                  <a:txBody>
                    <a:bodyPr/>
                    <a:lstStyle/>
                    <a:p>
                      <a:pPr marL="0" marR="0" algn="ctr">
                        <a:spcBef>
                          <a:spcPts val="0"/>
                        </a:spcBef>
                        <a:spcAft>
                          <a:spcPts val="0"/>
                        </a:spcAft>
                      </a:pPr>
                      <a:r>
                        <a:rPr lang="en-US" sz="2000">
                          <a:effectLst/>
                        </a:rPr>
                        <a:t>Warm</a:t>
                      </a:r>
                      <a:endParaRPr lang="en-US"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dirty="0">
                          <a:effectLst/>
                        </a:rPr>
                        <a:t>Between 30° and 40° C (86° and 104° F)</a:t>
                      </a:r>
                      <a:endParaRPr lang="en-US" sz="2000" dirty="0">
                        <a:effectLst/>
                        <a:latin typeface="Times New Roman"/>
                        <a:ea typeface="Times New Roman"/>
                      </a:endParaRPr>
                    </a:p>
                  </a:txBody>
                  <a:tcPr marL="68580" marR="68580" marT="0" marB="0" anchor="ctr"/>
                </a:tc>
                <a:extLst>
                  <a:ext uri="{0D108BD9-81ED-4DB2-BD59-A6C34878D82A}">
                    <a16:rowId xmlns:a16="http://schemas.microsoft.com/office/drawing/2014/main" val="10006"/>
                  </a:ext>
                </a:extLst>
              </a:tr>
              <a:tr h="491360">
                <a:tc>
                  <a:txBody>
                    <a:bodyPr/>
                    <a:lstStyle/>
                    <a:p>
                      <a:pPr marL="0" marR="0" algn="ctr">
                        <a:spcBef>
                          <a:spcPts val="0"/>
                        </a:spcBef>
                        <a:spcAft>
                          <a:spcPts val="0"/>
                        </a:spcAft>
                      </a:pPr>
                      <a:r>
                        <a:rPr lang="en-US" sz="2000">
                          <a:effectLst/>
                        </a:rPr>
                        <a:t>Excessive heat</a:t>
                      </a:r>
                      <a:endParaRPr lang="en-US"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dirty="0">
                          <a:effectLst/>
                        </a:rPr>
                        <a:t>Above 40° C (104° F)</a:t>
                      </a:r>
                      <a:endParaRPr lang="en-US" sz="2000" dirty="0">
                        <a:effectLst/>
                        <a:latin typeface="Times New Roman"/>
                        <a:ea typeface="Times New Roman"/>
                      </a:endParaRPr>
                    </a:p>
                  </a:txBody>
                  <a:tcPr marL="68580" marR="68580" marT="0" marB="0" anchor="ct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4163010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Danger Zone</a:t>
            </a:r>
            <a:r>
              <a:rPr lang="en-US" dirty="0"/>
              <a:t> </a:t>
            </a:r>
          </a:p>
        </p:txBody>
      </p:sp>
      <p:sp>
        <p:nvSpPr>
          <p:cNvPr id="3" name="Content Placeholder 2"/>
          <p:cNvSpPr>
            <a:spLocks noGrp="1"/>
          </p:cNvSpPr>
          <p:nvPr>
            <p:ph idx="1"/>
          </p:nvPr>
        </p:nvSpPr>
        <p:spPr/>
        <p:txBody>
          <a:bodyPr>
            <a:normAutofit fontScale="92500" lnSpcReduction="10000"/>
          </a:bodyPr>
          <a:lstStyle/>
          <a:p>
            <a:r>
              <a:rPr lang="en-US" dirty="0"/>
              <a:t>is the temperature range in which most bacteria can </a:t>
            </a:r>
            <a:r>
              <a:rPr lang="en-US" dirty="0" smtClean="0"/>
              <a:t>grow</a:t>
            </a:r>
            <a:endParaRPr lang="en-US" dirty="0"/>
          </a:p>
          <a:p>
            <a:r>
              <a:rPr lang="en-US" dirty="0" smtClean="0"/>
              <a:t>Food </a:t>
            </a:r>
            <a:r>
              <a:rPr lang="en-US" dirty="0"/>
              <a:t>Safety Implication: some bacteria can double their numbers within minutes and form toxins </a:t>
            </a:r>
            <a:r>
              <a:rPr lang="en-US" dirty="0" smtClean="0"/>
              <a:t>that </a:t>
            </a:r>
            <a:r>
              <a:rPr lang="en-US" dirty="0"/>
              <a:t>cause illness within </a:t>
            </a:r>
            <a:r>
              <a:rPr lang="en-US" dirty="0" smtClean="0"/>
              <a:t>hours</a:t>
            </a:r>
          </a:p>
          <a:p>
            <a:r>
              <a:rPr lang="en-US" dirty="0"/>
              <a:t>That is why it is important to keep food below or above the temperatures at which bacteria can grow, usually this is below 40° F (4° C) (some pathogenic bacteria can grow at 32° F [0° C] or above 140° F [60° C]).</a:t>
            </a:r>
          </a:p>
        </p:txBody>
      </p:sp>
    </p:spTree>
    <p:extLst>
      <p:ext uri="{BB962C8B-B14F-4D97-AF65-F5344CB8AC3E}">
        <p14:creationId xmlns:p14="http://schemas.microsoft.com/office/powerpoint/2010/main" val="1960592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amond(in)">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Cooling</a:t>
            </a:r>
          </a:p>
        </p:txBody>
      </p:sp>
      <p:sp>
        <p:nvSpPr>
          <p:cNvPr id="3" name="Content Placeholder 2"/>
          <p:cNvSpPr>
            <a:spLocks noGrp="1"/>
          </p:cNvSpPr>
          <p:nvPr>
            <p:ph idx="1"/>
          </p:nvPr>
        </p:nvSpPr>
        <p:spPr/>
        <p:txBody>
          <a:bodyPr>
            <a:normAutofit/>
          </a:bodyPr>
          <a:lstStyle/>
          <a:p>
            <a:r>
              <a:rPr lang="en-US" dirty="0" smtClean="0"/>
              <a:t>The </a:t>
            </a:r>
            <a:r>
              <a:rPr lang="en-US" dirty="0"/>
              <a:t>best way to have safe food is to make it fresh each day, just before you serve it. </a:t>
            </a:r>
            <a:endParaRPr lang="en-US" dirty="0" smtClean="0"/>
          </a:p>
          <a:p>
            <a:r>
              <a:rPr lang="en-US" dirty="0" smtClean="0"/>
              <a:t>If </a:t>
            </a:r>
            <a:r>
              <a:rPr lang="en-US" dirty="0"/>
              <a:t>you have food that is leftover or made in advance, you must cool it and store it </a:t>
            </a:r>
            <a:r>
              <a:rPr lang="en-US" dirty="0" smtClean="0"/>
              <a:t>safely.</a:t>
            </a:r>
          </a:p>
          <a:p>
            <a:r>
              <a:rPr lang="en-US" dirty="0" smtClean="0"/>
              <a:t>Cool </a:t>
            </a:r>
            <a:r>
              <a:rPr lang="en-US" dirty="0"/>
              <a:t>hot food as fast as you can to </a:t>
            </a:r>
            <a:r>
              <a:rPr lang="en-US" dirty="0" smtClean="0"/>
              <a:t>41°F </a:t>
            </a:r>
            <a:r>
              <a:rPr lang="en-US" dirty="0"/>
              <a:t>or below, past the "Danger Zone." </a:t>
            </a:r>
            <a:endParaRPr lang="en-US" dirty="0" smtClean="0"/>
          </a:p>
          <a:p>
            <a:r>
              <a:rPr lang="en-US" dirty="0" smtClean="0"/>
              <a:t>Food </a:t>
            </a:r>
            <a:r>
              <a:rPr lang="en-US" dirty="0"/>
              <a:t>that is not cooled fast enough is one of the leading causes of food borne illness.</a:t>
            </a:r>
          </a:p>
        </p:txBody>
      </p:sp>
    </p:spTree>
    <p:extLst>
      <p:ext uri="{BB962C8B-B14F-4D97-AF65-F5344CB8AC3E}">
        <p14:creationId xmlns:p14="http://schemas.microsoft.com/office/powerpoint/2010/main" val="314915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righ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righ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righ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right)">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Cooling solid and soft foods</a:t>
            </a:r>
          </a:p>
        </p:txBody>
      </p:sp>
      <p:sp>
        <p:nvSpPr>
          <p:cNvPr id="3" name="Content Placeholder 2"/>
          <p:cNvSpPr>
            <a:spLocks noGrp="1"/>
          </p:cNvSpPr>
          <p:nvPr>
            <p:ph idx="1"/>
          </p:nvPr>
        </p:nvSpPr>
        <p:spPr/>
        <p:txBody>
          <a:bodyPr>
            <a:normAutofit fontScale="77500" lnSpcReduction="20000"/>
          </a:bodyPr>
          <a:lstStyle/>
          <a:p>
            <a:pPr lvl="0"/>
            <a:r>
              <a:rPr lang="en-US" dirty="0"/>
              <a:t>Wash your hands.</a:t>
            </a:r>
          </a:p>
          <a:p>
            <a:pPr lvl="0"/>
            <a:r>
              <a:rPr lang="en-US" dirty="0"/>
              <a:t>Before you put away any food, you must place it in shallow metal pans, with the food no more than 2 inches deep.</a:t>
            </a:r>
          </a:p>
          <a:p>
            <a:pPr lvl="0"/>
            <a:r>
              <a:rPr lang="en-US" dirty="0"/>
              <a:t>Cut large roasts and turkeys into pieces no larger than 4 inches.</a:t>
            </a:r>
          </a:p>
          <a:p>
            <a:pPr lvl="0"/>
            <a:r>
              <a:rPr lang="en-US" dirty="0"/>
              <a:t>Put all meats and other hot food in the cooler or refrigerator as quickly as you can, right away; </a:t>
            </a:r>
            <a:r>
              <a:rPr lang="en-US" b="1" dirty="0"/>
              <a:t>do not let the food sit at room temperature for more than 30 minutes.</a:t>
            </a:r>
            <a:endParaRPr lang="en-US" dirty="0"/>
          </a:p>
          <a:p>
            <a:pPr lvl="0"/>
            <a:r>
              <a:rPr lang="en-US" dirty="0"/>
              <a:t>Do not stack pans; leave space for air to move around them.</a:t>
            </a:r>
          </a:p>
          <a:p>
            <a:pPr lvl="0"/>
            <a:r>
              <a:rPr lang="en-US" dirty="0"/>
              <a:t>Wait until the food has cooled to below </a:t>
            </a:r>
            <a:r>
              <a:rPr lang="en-US" dirty="0" smtClean="0"/>
              <a:t>41</a:t>
            </a:r>
            <a:r>
              <a:rPr lang="en-US" dirty="0"/>
              <a:t> °</a:t>
            </a:r>
            <a:r>
              <a:rPr lang="en-US" dirty="0" smtClean="0"/>
              <a:t> </a:t>
            </a:r>
            <a:r>
              <a:rPr lang="en-US" dirty="0"/>
              <a:t>F before you cover it</a:t>
            </a:r>
            <a:r>
              <a:rPr lang="en-US" dirty="0" smtClean="0"/>
              <a:t>.</a:t>
            </a:r>
            <a:endParaRPr lang="en-US" dirty="0"/>
          </a:p>
        </p:txBody>
      </p:sp>
    </p:spTree>
    <p:extLst>
      <p:ext uri="{BB962C8B-B14F-4D97-AF65-F5344CB8AC3E}">
        <p14:creationId xmlns:p14="http://schemas.microsoft.com/office/powerpoint/2010/main" val="1769869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p:cTn id="4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50"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Cooling liquid foods</a:t>
            </a:r>
          </a:p>
        </p:txBody>
      </p:sp>
      <p:sp>
        <p:nvSpPr>
          <p:cNvPr id="3" name="Content Placeholder 2"/>
          <p:cNvSpPr>
            <a:spLocks noGrp="1"/>
          </p:cNvSpPr>
          <p:nvPr>
            <p:ph idx="1"/>
          </p:nvPr>
        </p:nvSpPr>
        <p:spPr/>
        <p:txBody>
          <a:bodyPr>
            <a:normAutofit fontScale="70000" lnSpcReduction="20000"/>
          </a:bodyPr>
          <a:lstStyle/>
          <a:p>
            <a:pPr lvl="0"/>
            <a:r>
              <a:rPr lang="en-US" dirty="0"/>
              <a:t>Wash your hands.</a:t>
            </a:r>
          </a:p>
          <a:p>
            <a:pPr lvl="0"/>
            <a:r>
              <a:rPr lang="en-US" dirty="0"/>
              <a:t>Close the drain in a large sink. Place the metal pot or pan of hot food in the sink.</a:t>
            </a:r>
          </a:p>
          <a:p>
            <a:pPr lvl="0"/>
            <a:r>
              <a:rPr lang="en-US" dirty="0"/>
              <a:t>Fill the sink with ice up to the level of food in the pot.</a:t>
            </a:r>
          </a:p>
          <a:p>
            <a:pPr lvl="0"/>
            <a:r>
              <a:rPr lang="en-US" dirty="0"/>
              <a:t>Add cold water to the ice.</a:t>
            </a:r>
          </a:p>
          <a:p>
            <a:pPr lvl="0"/>
            <a:r>
              <a:rPr lang="en-US" dirty="0"/>
              <a:t>Stir the soup or sauce often so that it cools all the way to the center.</a:t>
            </a:r>
          </a:p>
          <a:p>
            <a:pPr lvl="0"/>
            <a:r>
              <a:rPr lang="en-US" dirty="0"/>
              <a:t>Add more ice as the old ice melts.</a:t>
            </a:r>
          </a:p>
          <a:p>
            <a:pPr lvl="0"/>
            <a:r>
              <a:rPr lang="en-US" dirty="0"/>
              <a:t>Check the food temperature with the metal stem thermometer. (Clean the thermometer stem after each use.)</a:t>
            </a:r>
          </a:p>
          <a:p>
            <a:pPr lvl="0"/>
            <a:r>
              <a:rPr lang="en-US" dirty="0"/>
              <a:t>Be sure you have cooled the food from </a:t>
            </a:r>
            <a:r>
              <a:rPr lang="en-US" dirty="0" smtClean="0"/>
              <a:t>140</a:t>
            </a:r>
            <a:r>
              <a:rPr lang="en-US" dirty="0"/>
              <a:t> ° </a:t>
            </a:r>
            <a:r>
              <a:rPr lang="en-US" dirty="0" smtClean="0"/>
              <a:t>F </a:t>
            </a:r>
            <a:r>
              <a:rPr lang="en-US" dirty="0"/>
              <a:t>to </a:t>
            </a:r>
            <a:r>
              <a:rPr lang="en-US" dirty="0" smtClean="0"/>
              <a:t>70</a:t>
            </a:r>
            <a:r>
              <a:rPr lang="en-US" dirty="0"/>
              <a:t> ° </a:t>
            </a:r>
            <a:r>
              <a:rPr lang="en-US" dirty="0" smtClean="0"/>
              <a:t>F </a:t>
            </a:r>
            <a:r>
              <a:rPr lang="en-US" dirty="0"/>
              <a:t>in 2 hours and from </a:t>
            </a:r>
            <a:r>
              <a:rPr lang="en-US" dirty="0" smtClean="0"/>
              <a:t>70</a:t>
            </a:r>
            <a:r>
              <a:rPr lang="en-US" dirty="0"/>
              <a:t> °</a:t>
            </a:r>
            <a:r>
              <a:rPr lang="en-US" dirty="0" smtClean="0"/>
              <a:t> </a:t>
            </a:r>
            <a:r>
              <a:rPr lang="en-US" dirty="0"/>
              <a:t>F </a:t>
            </a:r>
            <a:r>
              <a:rPr lang="en-US" dirty="0" smtClean="0"/>
              <a:t>to 41</a:t>
            </a:r>
            <a:r>
              <a:rPr lang="en-US" dirty="0"/>
              <a:t> ° </a:t>
            </a:r>
            <a:r>
              <a:rPr lang="en-US" dirty="0" smtClean="0"/>
              <a:t>F </a:t>
            </a:r>
            <a:r>
              <a:rPr lang="en-US" dirty="0"/>
              <a:t>within 6 hours.</a:t>
            </a:r>
          </a:p>
          <a:p>
            <a:pPr lvl="0"/>
            <a:r>
              <a:rPr lang="en-US" dirty="0"/>
              <a:t> Place the cooled foods into the refrigerator or freezer.</a:t>
            </a:r>
          </a:p>
          <a:p>
            <a:endParaRPr lang="en-US" dirty="0"/>
          </a:p>
        </p:txBody>
      </p:sp>
    </p:spTree>
    <p:extLst>
      <p:ext uri="{BB962C8B-B14F-4D97-AF65-F5344CB8AC3E}">
        <p14:creationId xmlns:p14="http://schemas.microsoft.com/office/powerpoint/2010/main" val="451182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p:cTn id="49"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51" dur="500"/>
                                        <p:tgtEl>
                                          <p:spTgt spid="3">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p:cTn id="56"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7"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58" dur="500"/>
                                        <p:tgtEl>
                                          <p:spTgt spid="3">
                                            <p:txEl>
                                              <p:pRg st="7" end="7"/>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 calcmode="lin" valueType="num">
                                      <p:cBhvr>
                                        <p:cTn id="63"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64"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65"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Cold holding</a:t>
            </a:r>
            <a:endParaRPr lang="en-US" dirty="0"/>
          </a:p>
        </p:txBody>
      </p:sp>
      <p:sp>
        <p:nvSpPr>
          <p:cNvPr id="3" name="Content Placeholder 2"/>
          <p:cNvSpPr>
            <a:spLocks noGrp="1"/>
          </p:cNvSpPr>
          <p:nvPr>
            <p:ph idx="1"/>
          </p:nvPr>
        </p:nvSpPr>
        <p:spPr>
          <a:xfrm>
            <a:off x="457200" y="1600200"/>
            <a:ext cx="8229600" cy="4800600"/>
          </a:xfrm>
        </p:spPr>
        <p:txBody>
          <a:bodyPr>
            <a:normAutofit fontScale="92500" lnSpcReduction="20000"/>
          </a:bodyPr>
          <a:lstStyle/>
          <a:p>
            <a:r>
              <a:rPr lang="en-US" dirty="0" smtClean="0"/>
              <a:t>Do </a:t>
            </a:r>
            <a:r>
              <a:rPr lang="en-US" dirty="0"/>
              <a:t>not let food stand at room temperature because that will allow germs to grow</a:t>
            </a:r>
            <a:r>
              <a:rPr lang="en-US" dirty="0" smtClean="0"/>
              <a:t>.</a:t>
            </a:r>
          </a:p>
          <a:p>
            <a:r>
              <a:rPr lang="en-US" dirty="0" smtClean="0"/>
              <a:t> </a:t>
            </a:r>
            <a:r>
              <a:rPr lang="en-US" dirty="0"/>
              <a:t>Store foods in a refrigerator, refrigerated display case, in ice, or other approved method. </a:t>
            </a:r>
            <a:endParaRPr lang="en-US" dirty="0" smtClean="0"/>
          </a:p>
          <a:p>
            <a:r>
              <a:rPr lang="en-US" dirty="0" smtClean="0"/>
              <a:t>Always </a:t>
            </a:r>
            <a:r>
              <a:rPr lang="en-US" dirty="0"/>
              <a:t>cold - hold foods at 41° F or less. </a:t>
            </a:r>
            <a:endParaRPr lang="en-US" dirty="0" smtClean="0"/>
          </a:p>
          <a:p>
            <a:r>
              <a:rPr lang="en-US" dirty="0" smtClean="0"/>
              <a:t>Fish</a:t>
            </a:r>
            <a:r>
              <a:rPr lang="en-US" dirty="0"/>
              <a:t>, shellfish, poultry, milk and red meat will stay fresh longer if you cold - hold them below 41° F. </a:t>
            </a:r>
            <a:endParaRPr lang="en-US" dirty="0" smtClean="0"/>
          </a:p>
          <a:p>
            <a:r>
              <a:rPr lang="en-US" dirty="0" smtClean="0"/>
              <a:t>Use </a:t>
            </a:r>
            <a:r>
              <a:rPr lang="en-US" dirty="0"/>
              <a:t>the metal stem thermometer to check the food in cold holding, for example, in salad bars, areas where you prepare food, and in </a:t>
            </a:r>
            <a:r>
              <a:rPr lang="en-US" dirty="0" smtClean="0"/>
              <a:t>coolers.</a:t>
            </a:r>
          </a:p>
          <a:p>
            <a:r>
              <a:rPr lang="en-US" dirty="0" smtClean="0"/>
              <a:t>Cold </a:t>
            </a:r>
            <a:r>
              <a:rPr lang="en-US" dirty="0"/>
              <a:t>- hold foods at 41° F or less.</a:t>
            </a:r>
          </a:p>
        </p:txBody>
      </p:sp>
    </p:spTree>
    <p:extLst>
      <p:ext uri="{BB962C8B-B14F-4D97-AF65-F5344CB8AC3E}">
        <p14:creationId xmlns:p14="http://schemas.microsoft.com/office/powerpoint/2010/main" val="3499641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out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out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out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37"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out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37"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out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37"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outVertic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Temperature Control</a:t>
            </a:r>
            <a:endParaRPr lang="en-US" dirty="0"/>
          </a:p>
        </p:txBody>
      </p:sp>
      <p:sp>
        <p:nvSpPr>
          <p:cNvPr id="3" name="Content Placeholder 2"/>
          <p:cNvSpPr>
            <a:spLocks noGrp="1"/>
          </p:cNvSpPr>
          <p:nvPr>
            <p:ph idx="1"/>
          </p:nvPr>
        </p:nvSpPr>
        <p:spPr/>
        <p:txBody>
          <a:bodyPr/>
          <a:lstStyle/>
          <a:p>
            <a:pPr lvl="0"/>
            <a:r>
              <a:rPr lang="en-US" dirty="0"/>
              <a:t>Keep hot food hot — at or above 140 °F. Place cooked food in chafing dishes, preheated steam tables, warming trays, and/or slow cookers.</a:t>
            </a:r>
          </a:p>
          <a:p>
            <a:r>
              <a:rPr lang="en-US" dirty="0"/>
              <a:t>Keep cold food cold — at or below 40 °F. Place food in containers on ice</a:t>
            </a:r>
          </a:p>
        </p:txBody>
      </p:sp>
    </p:spTree>
    <p:extLst>
      <p:ext uri="{BB962C8B-B14F-4D97-AF65-F5344CB8AC3E}">
        <p14:creationId xmlns:p14="http://schemas.microsoft.com/office/powerpoint/2010/main" val="2393641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Cooking</a:t>
            </a:r>
            <a:endParaRPr lang="en-US" dirty="0"/>
          </a:p>
        </p:txBody>
      </p:sp>
      <p:sp>
        <p:nvSpPr>
          <p:cNvPr id="3" name="Content Placeholder 2"/>
          <p:cNvSpPr>
            <a:spLocks noGrp="1"/>
          </p:cNvSpPr>
          <p:nvPr>
            <p:ph idx="1"/>
          </p:nvPr>
        </p:nvSpPr>
        <p:spPr/>
        <p:txBody>
          <a:bodyPr>
            <a:normAutofit/>
          </a:bodyPr>
          <a:lstStyle/>
          <a:p>
            <a:r>
              <a:rPr lang="en-US" dirty="0" smtClean="0"/>
              <a:t>Raw </a:t>
            </a:r>
            <a:r>
              <a:rPr lang="en-US" dirty="0"/>
              <a:t>meat and poultry should always be cooked to a safe minimum internal temperature </a:t>
            </a:r>
          </a:p>
          <a:p>
            <a:r>
              <a:rPr lang="en-US" dirty="0" smtClean="0"/>
              <a:t>When </a:t>
            </a:r>
            <a:r>
              <a:rPr lang="en-US" dirty="0"/>
              <a:t>roasting meat and poultry, use an oven temperature no lower than 325 °F. </a:t>
            </a:r>
            <a:endParaRPr lang="en-US" dirty="0" smtClean="0"/>
          </a:p>
          <a:p>
            <a:r>
              <a:rPr lang="en-US" dirty="0" smtClean="0"/>
              <a:t>If </a:t>
            </a:r>
            <a:r>
              <a:rPr lang="en-US" dirty="0"/>
              <a:t>you aren't going to serve hot food right away, it's important to keep it at 140 °F or above.</a:t>
            </a:r>
          </a:p>
        </p:txBody>
      </p:sp>
    </p:spTree>
    <p:extLst>
      <p:ext uri="{BB962C8B-B14F-4D97-AF65-F5344CB8AC3E}">
        <p14:creationId xmlns:p14="http://schemas.microsoft.com/office/powerpoint/2010/main" val="4180427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Discuss processing and packaging while observing </a:t>
            </a:r>
            <a:r>
              <a:rPr lang="en-US" dirty="0"/>
              <a:t>samples of vacuum-packed jerky, pepperoni, string cheese, popcorn, grapes, etc.</a:t>
            </a:r>
          </a:p>
        </p:txBody>
      </p:sp>
    </p:spTree>
    <p:extLst>
      <p:ext uri="{BB962C8B-B14F-4D97-AF65-F5344CB8AC3E}">
        <p14:creationId xmlns:p14="http://schemas.microsoft.com/office/powerpoint/2010/main" val="2080051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Safe Internal Temperatures</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718377314"/>
              </p:ext>
            </p:extLst>
          </p:nvPr>
        </p:nvGraphicFramePr>
        <p:xfrm>
          <a:off x="381000" y="1447800"/>
          <a:ext cx="8458200" cy="5033802"/>
        </p:xfrm>
        <a:graphic>
          <a:graphicData uri="http://schemas.openxmlformats.org/drawingml/2006/table">
            <a:tbl>
              <a:tblPr firstRow="1" firstCol="1" bandRow="1">
                <a:tableStyleId>{5C22544A-7EE6-4342-B048-85BDC9FD1C3A}</a:tableStyleId>
              </a:tblPr>
              <a:tblGrid>
                <a:gridCol w="2175097">
                  <a:extLst>
                    <a:ext uri="{9D8B030D-6E8A-4147-A177-3AD203B41FA5}">
                      <a16:colId xmlns:a16="http://schemas.microsoft.com/office/drawing/2014/main" val="20000"/>
                    </a:ext>
                  </a:extLst>
                </a:gridCol>
                <a:gridCol w="3651054">
                  <a:extLst>
                    <a:ext uri="{9D8B030D-6E8A-4147-A177-3AD203B41FA5}">
                      <a16:colId xmlns:a16="http://schemas.microsoft.com/office/drawing/2014/main" val="20001"/>
                    </a:ext>
                  </a:extLst>
                </a:gridCol>
                <a:gridCol w="1631322">
                  <a:extLst>
                    <a:ext uri="{9D8B030D-6E8A-4147-A177-3AD203B41FA5}">
                      <a16:colId xmlns:a16="http://schemas.microsoft.com/office/drawing/2014/main" val="20002"/>
                    </a:ext>
                  </a:extLst>
                </a:gridCol>
                <a:gridCol w="1000727">
                  <a:extLst>
                    <a:ext uri="{9D8B030D-6E8A-4147-A177-3AD203B41FA5}">
                      <a16:colId xmlns:a16="http://schemas.microsoft.com/office/drawing/2014/main" val="20003"/>
                    </a:ext>
                  </a:extLst>
                </a:gridCol>
              </a:tblGrid>
              <a:tr h="571308">
                <a:tc>
                  <a:txBody>
                    <a:bodyPr/>
                    <a:lstStyle/>
                    <a:p>
                      <a:pPr marL="0" marR="0" algn="ctr">
                        <a:spcBef>
                          <a:spcPts val="0"/>
                        </a:spcBef>
                        <a:spcAft>
                          <a:spcPts val="0"/>
                        </a:spcAft>
                      </a:pPr>
                      <a:r>
                        <a:rPr lang="en-US" sz="2000" dirty="0">
                          <a:effectLst/>
                        </a:rPr>
                        <a:t>Category</a:t>
                      </a:r>
                      <a:endParaRPr lang="en-US" sz="20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dirty="0">
                          <a:effectLst/>
                        </a:rPr>
                        <a:t>Food</a:t>
                      </a:r>
                      <a:endParaRPr lang="en-US" sz="20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dirty="0">
                          <a:effectLst/>
                        </a:rPr>
                        <a:t>Temperature</a:t>
                      </a:r>
                      <a:endParaRPr lang="en-US" sz="20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a:effectLst/>
                        </a:rPr>
                        <a:t>Rest Time*</a:t>
                      </a:r>
                      <a:endParaRPr lang="en-US" sz="2000">
                        <a:effectLst/>
                        <a:latin typeface="Times New Roman"/>
                        <a:ea typeface="Times New Roman"/>
                      </a:endParaRPr>
                    </a:p>
                  </a:txBody>
                  <a:tcPr marL="68580" marR="68580" marT="0" marB="0" anchor="ctr"/>
                </a:tc>
                <a:extLst>
                  <a:ext uri="{0D108BD9-81ED-4DB2-BD59-A6C34878D82A}">
                    <a16:rowId xmlns:a16="http://schemas.microsoft.com/office/drawing/2014/main" val="10000"/>
                  </a:ext>
                </a:extLst>
              </a:tr>
              <a:tr h="285654">
                <a:tc rowSpan="2">
                  <a:txBody>
                    <a:bodyPr/>
                    <a:lstStyle/>
                    <a:p>
                      <a:pPr marL="0" marR="0" algn="ctr">
                        <a:spcBef>
                          <a:spcPts val="0"/>
                        </a:spcBef>
                        <a:spcAft>
                          <a:spcPts val="0"/>
                        </a:spcAft>
                      </a:pPr>
                      <a:r>
                        <a:rPr lang="en-US" sz="2000">
                          <a:effectLst/>
                        </a:rPr>
                        <a:t>Ground Meat &amp; Meat Mixtures</a:t>
                      </a:r>
                      <a:endParaRPr lang="en-US"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a:effectLst/>
                        </a:rPr>
                        <a:t>Beef, Pork, Veal, Lamb</a:t>
                      </a:r>
                      <a:endParaRPr lang="en-US"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dirty="0">
                          <a:effectLst/>
                        </a:rPr>
                        <a:t>160°F</a:t>
                      </a:r>
                      <a:endParaRPr lang="en-US" sz="20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a:effectLst/>
                        </a:rPr>
                        <a:t>None</a:t>
                      </a:r>
                      <a:endParaRPr lang="en-US" sz="2000">
                        <a:effectLst/>
                        <a:latin typeface="Times New Roman"/>
                        <a:ea typeface="Times New Roman"/>
                      </a:endParaRPr>
                    </a:p>
                  </a:txBody>
                  <a:tcPr marL="68580" marR="68580" marT="0" marB="0" anchor="ctr"/>
                </a:tc>
                <a:extLst>
                  <a:ext uri="{0D108BD9-81ED-4DB2-BD59-A6C34878D82A}">
                    <a16:rowId xmlns:a16="http://schemas.microsoft.com/office/drawing/2014/main" val="10001"/>
                  </a:ext>
                </a:extLst>
              </a:tr>
              <a:tr h="285654">
                <a:tc vMerge="1">
                  <a:txBody>
                    <a:bodyPr/>
                    <a:lstStyle/>
                    <a:p>
                      <a:endParaRPr lang="en-US"/>
                    </a:p>
                  </a:txBody>
                  <a:tcPr/>
                </a:tc>
                <a:tc>
                  <a:txBody>
                    <a:bodyPr/>
                    <a:lstStyle/>
                    <a:p>
                      <a:pPr marL="0" marR="0" algn="ctr">
                        <a:spcBef>
                          <a:spcPts val="0"/>
                        </a:spcBef>
                        <a:spcAft>
                          <a:spcPts val="0"/>
                        </a:spcAft>
                      </a:pPr>
                      <a:r>
                        <a:rPr lang="en-US" sz="2000">
                          <a:effectLst/>
                        </a:rPr>
                        <a:t>Turkey, Chicken</a:t>
                      </a:r>
                      <a:endParaRPr lang="en-US"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dirty="0">
                          <a:effectLst/>
                        </a:rPr>
                        <a:t>165°F</a:t>
                      </a:r>
                      <a:endParaRPr lang="en-US" sz="20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a:effectLst/>
                        </a:rPr>
                        <a:t>None</a:t>
                      </a:r>
                      <a:endParaRPr lang="en-US" sz="2000">
                        <a:effectLst/>
                        <a:latin typeface="Times New Roman"/>
                        <a:ea typeface="Times New Roman"/>
                      </a:endParaRPr>
                    </a:p>
                  </a:txBody>
                  <a:tcPr marL="68580" marR="68580" marT="0" marB="0" anchor="ctr"/>
                </a:tc>
                <a:extLst>
                  <a:ext uri="{0D108BD9-81ED-4DB2-BD59-A6C34878D82A}">
                    <a16:rowId xmlns:a16="http://schemas.microsoft.com/office/drawing/2014/main" val="10002"/>
                  </a:ext>
                </a:extLst>
              </a:tr>
              <a:tr h="571308">
                <a:tc>
                  <a:txBody>
                    <a:bodyPr/>
                    <a:lstStyle/>
                    <a:p>
                      <a:pPr marL="0" marR="0" algn="ctr">
                        <a:spcBef>
                          <a:spcPts val="0"/>
                        </a:spcBef>
                        <a:spcAft>
                          <a:spcPts val="0"/>
                        </a:spcAft>
                      </a:pPr>
                      <a:r>
                        <a:rPr lang="en-US" sz="2000">
                          <a:effectLst/>
                        </a:rPr>
                        <a:t>Fresh Beef, Veal, Lamb</a:t>
                      </a:r>
                      <a:endParaRPr lang="en-US"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a:effectLst/>
                        </a:rPr>
                        <a:t>Steaks, roasts, chops</a:t>
                      </a:r>
                      <a:endParaRPr lang="en-US"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dirty="0">
                          <a:effectLst/>
                        </a:rPr>
                        <a:t>145°F</a:t>
                      </a:r>
                      <a:endParaRPr lang="en-US" sz="20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a:effectLst/>
                        </a:rPr>
                        <a:t>3 minutes</a:t>
                      </a:r>
                      <a:endParaRPr lang="en-US" sz="2000">
                        <a:effectLst/>
                        <a:latin typeface="Times New Roman"/>
                        <a:ea typeface="Times New Roman"/>
                      </a:endParaRPr>
                    </a:p>
                  </a:txBody>
                  <a:tcPr marL="68580" marR="68580" marT="0" marB="0" anchor="ctr"/>
                </a:tc>
                <a:extLst>
                  <a:ext uri="{0D108BD9-81ED-4DB2-BD59-A6C34878D82A}">
                    <a16:rowId xmlns:a16="http://schemas.microsoft.com/office/drawing/2014/main" val="10003"/>
                  </a:ext>
                </a:extLst>
              </a:tr>
              <a:tr h="285654">
                <a:tc rowSpan="5">
                  <a:txBody>
                    <a:bodyPr/>
                    <a:lstStyle/>
                    <a:p>
                      <a:pPr marL="0" marR="0" algn="ctr">
                        <a:spcBef>
                          <a:spcPts val="0"/>
                        </a:spcBef>
                        <a:spcAft>
                          <a:spcPts val="0"/>
                        </a:spcAft>
                      </a:pPr>
                      <a:r>
                        <a:rPr lang="en-US" sz="2000" dirty="0">
                          <a:effectLst/>
                        </a:rPr>
                        <a:t>Poultry</a:t>
                      </a:r>
                      <a:endParaRPr lang="en-US" sz="20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a:effectLst/>
                        </a:rPr>
                        <a:t>Chicken &amp; Turkey, whole</a:t>
                      </a:r>
                      <a:endParaRPr lang="en-US"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dirty="0">
                          <a:effectLst/>
                        </a:rPr>
                        <a:t>165°F</a:t>
                      </a:r>
                      <a:endParaRPr lang="en-US" sz="20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a:effectLst/>
                        </a:rPr>
                        <a:t>None</a:t>
                      </a:r>
                      <a:endParaRPr lang="en-US" sz="2000">
                        <a:effectLst/>
                        <a:latin typeface="Times New Roman"/>
                        <a:ea typeface="Times New Roman"/>
                      </a:endParaRPr>
                    </a:p>
                  </a:txBody>
                  <a:tcPr marL="68580" marR="68580" marT="0" marB="0" anchor="ctr"/>
                </a:tc>
                <a:extLst>
                  <a:ext uri="{0D108BD9-81ED-4DB2-BD59-A6C34878D82A}">
                    <a16:rowId xmlns:a16="http://schemas.microsoft.com/office/drawing/2014/main" val="10004"/>
                  </a:ext>
                </a:extLst>
              </a:tr>
              <a:tr h="285654">
                <a:tc vMerge="1">
                  <a:txBody>
                    <a:bodyPr/>
                    <a:lstStyle/>
                    <a:p>
                      <a:endParaRPr lang="en-US"/>
                    </a:p>
                  </a:txBody>
                  <a:tcPr/>
                </a:tc>
                <a:tc>
                  <a:txBody>
                    <a:bodyPr/>
                    <a:lstStyle/>
                    <a:p>
                      <a:pPr marL="0" marR="0" algn="ctr">
                        <a:spcBef>
                          <a:spcPts val="0"/>
                        </a:spcBef>
                        <a:spcAft>
                          <a:spcPts val="0"/>
                        </a:spcAft>
                      </a:pPr>
                      <a:r>
                        <a:rPr lang="en-US" sz="2000">
                          <a:effectLst/>
                        </a:rPr>
                        <a:t>Poultry breasts, roasts</a:t>
                      </a:r>
                      <a:endParaRPr lang="en-US"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dirty="0">
                          <a:effectLst/>
                        </a:rPr>
                        <a:t>165°F</a:t>
                      </a:r>
                      <a:endParaRPr lang="en-US" sz="20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a:effectLst/>
                        </a:rPr>
                        <a:t>None</a:t>
                      </a:r>
                      <a:endParaRPr lang="en-US" sz="2000">
                        <a:effectLst/>
                        <a:latin typeface="Times New Roman"/>
                        <a:ea typeface="Times New Roman"/>
                      </a:endParaRPr>
                    </a:p>
                  </a:txBody>
                  <a:tcPr marL="68580" marR="68580" marT="0" marB="0" anchor="ctr"/>
                </a:tc>
                <a:extLst>
                  <a:ext uri="{0D108BD9-81ED-4DB2-BD59-A6C34878D82A}">
                    <a16:rowId xmlns:a16="http://schemas.microsoft.com/office/drawing/2014/main" val="10005"/>
                  </a:ext>
                </a:extLst>
              </a:tr>
              <a:tr h="329638">
                <a:tc vMerge="1">
                  <a:txBody>
                    <a:bodyPr/>
                    <a:lstStyle/>
                    <a:p>
                      <a:endParaRPr lang="en-US"/>
                    </a:p>
                  </a:txBody>
                  <a:tcPr/>
                </a:tc>
                <a:tc>
                  <a:txBody>
                    <a:bodyPr/>
                    <a:lstStyle/>
                    <a:p>
                      <a:pPr marL="0" marR="0" algn="ctr">
                        <a:spcBef>
                          <a:spcPts val="0"/>
                        </a:spcBef>
                        <a:spcAft>
                          <a:spcPts val="0"/>
                        </a:spcAft>
                      </a:pPr>
                      <a:r>
                        <a:rPr lang="en-US" sz="2000">
                          <a:effectLst/>
                        </a:rPr>
                        <a:t>Poultry thighs, legs, wings</a:t>
                      </a:r>
                      <a:endParaRPr lang="en-US"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dirty="0">
                          <a:effectLst/>
                        </a:rPr>
                        <a:t>165°F</a:t>
                      </a:r>
                      <a:endParaRPr lang="en-US" sz="20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a:effectLst/>
                        </a:rPr>
                        <a:t>None</a:t>
                      </a:r>
                      <a:endParaRPr lang="en-US" sz="2000">
                        <a:effectLst/>
                        <a:latin typeface="Times New Roman"/>
                        <a:ea typeface="Times New Roman"/>
                      </a:endParaRPr>
                    </a:p>
                  </a:txBody>
                  <a:tcPr marL="68580" marR="68580" marT="0" marB="0" anchor="ctr"/>
                </a:tc>
                <a:extLst>
                  <a:ext uri="{0D108BD9-81ED-4DB2-BD59-A6C34878D82A}">
                    <a16:rowId xmlns:a16="http://schemas.microsoft.com/office/drawing/2014/main" val="10006"/>
                  </a:ext>
                </a:extLst>
              </a:tr>
              <a:tr h="285654">
                <a:tc vMerge="1">
                  <a:txBody>
                    <a:bodyPr/>
                    <a:lstStyle/>
                    <a:p>
                      <a:endParaRPr lang="en-US"/>
                    </a:p>
                  </a:txBody>
                  <a:tcPr/>
                </a:tc>
                <a:tc>
                  <a:txBody>
                    <a:bodyPr/>
                    <a:lstStyle/>
                    <a:p>
                      <a:pPr marL="0" marR="0" algn="ctr">
                        <a:spcBef>
                          <a:spcPts val="0"/>
                        </a:spcBef>
                        <a:spcAft>
                          <a:spcPts val="0"/>
                        </a:spcAft>
                      </a:pPr>
                      <a:r>
                        <a:rPr lang="en-US" sz="2000">
                          <a:effectLst/>
                        </a:rPr>
                        <a:t>Duck &amp; Goose</a:t>
                      </a:r>
                      <a:endParaRPr lang="en-US"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dirty="0">
                          <a:effectLst/>
                        </a:rPr>
                        <a:t>165°F</a:t>
                      </a:r>
                      <a:endParaRPr lang="en-US" sz="20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a:effectLst/>
                        </a:rPr>
                        <a:t>None</a:t>
                      </a:r>
                      <a:endParaRPr lang="en-US" sz="2000">
                        <a:effectLst/>
                        <a:latin typeface="Times New Roman"/>
                        <a:ea typeface="Times New Roman"/>
                      </a:endParaRPr>
                    </a:p>
                  </a:txBody>
                  <a:tcPr marL="68580" marR="68580" marT="0" marB="0" anchor="ctr"/>
                </a:tc>
                <a:extLst>
                  <a:ext uri="{0D108BD9-81ED-4DB2-BD59-A6C34878D82A}">
                    <a16:rowId xmlns:a16="http://schemas.microsoft.com/office/drawing/2014/main" val="10007"/>
                  </a:ext>
                </a:extLst>
              </a:tr>
              <a:tr h="370882">
                <a:tc vMerge="1">
                  <a:txBody>
                    <a:bodyPr/>
                    <a:lstStyle/>
                    <a:p>
                      <a:endParaRPr lang="en-US"/>
                    </a:p>
                  </a:txBody>
                  <a:tcPr/>
                </a:tc>
                <a:tc>
                  <a:txBody>
                    <a:bodyPr/>
                    <a:lstStyle/>
                    <a:p>
                      <a:pPr marL="0" marR="0" algn="ctr">
                        <a:spcBef>
                          <a:spcPts val="0"/>
                        </a:spcBef>
                        <a:spcAft>
                          <a:spcPts val="0"/>
                        </a:spcAft>
                      </a:pPr>
                      <a:r>
                        <a:rPr lang="en-US" sz="2000">
                          <a:effectLst/>
                        </a:rPr>
                        <a:t>Stuffing (cooked alone or in bird)</a:t>
                      </a:r>
                      <a:endParaRPr lang="en-US"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dirty="0">
                          <a:effectLst/>
                        </a:rPr>
                        <a:t>165°F</a:t>
                      </a:r>
                      <a:endParaRPr lang="en-US" sz="20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a:effectLst/>
                        </a:rPr>
                        <a:t>None</a:t>
                      </a:r>
                      <a:endParaRPr lang="en-US" sz="2000">
                        <a:effectLst/>
                        <a:latin typeface="Times New Roman"/>
                        <a:ea typeface="Times New Roman"/>
                      </a:endParaRPr>
                    </a:p>
                  </a:txBody>
                  <a:tcPr marL="68580" marR="68580" marT="0" marB="0" anchor="ctr"/>
                </a:tc>
                <a:extLst>
                  <a:ext uri="{0D108BD9-81ED-4DB2-BD59-A6C34878D82A}">
                    <a16:rowId xmlns:a16="http://schemas.microsoft.com/office/drawing/2014/main" val="10008"/>
                  </a:ext>
                </a:extLst>
              </a:tr>
              <a:tr h="571308">
                <a:tc rowSpan="3">
                  <a:txBody>
                    <a:bodyPr/>
                    <a:lstStyle/>
                    <a:p>
                      <a:pPr marL="0" marR="0" algn="ctr">
                        <a:spcBef>
                          <a:spcPts val="0"/>
                        </a:spcBef>
                        <a:spcAft>
                          <a:spcPts val="0"/>
                        </a:spcAft>
                      </a:pPr>
                      <a:r>
                        <a:rPr lang="en-US" sz="2000">
                          <a:effectLst/>
                        </a:rPr>
                        <a:t>Pork and Ham</a:t>
                      </a:r>
                      <a:endParaRPr lang="en-US"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a:effectLst/>
                        </a:rPr>
                        <a:t>Fresh Pork</a:t>
                      </a:r>
                      <a:endParaRPr lang="en-US"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dirty="0">
                          <a:effectLst/>
                        </a:rPr>
                        <a:t>145°F</a:t>
                      </a:r>
                      <a:endParaRPr lang="en-US" sz="20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a:effectLst/>
                        </a:rPr>
                        <a:t>3 minutes</a:t>
                      </a:r>
                      <a:endParaRPr lang="en-US" sz="2000">
                        <a:effectLst/>
                        <a:latin typeface="Times New Roman"/>
                        <a:ea typeface="Times New Roman"/>
                      </a:endParaRPr>
                    </a:p>
                  </a:txBody>
                  <a:tcPr marL="68580" marR="68580" marT="0" marB="0" anchor="ctr"/>
                </a:tc>
                <a:extLst>
                  <a:ext uri="{0D108BD9-81ED-4DB2-BD59-A6C34878D82A}">
                    <a16:rowId xmlns:a16="http://schemas.microsoft.com/office/drawing/2014/main" val="10009"/>
                  </a:ext>
                </a:extLst>
              </a:tr>
              <a:tr h="571308">
                <a:tc vMerge="1">
                  <a:txBody>
                    <a:bodyPr/>
                    <a:lstStyle/>
                    <a:p>
                      <a:endParaRPr lang="en-US"/>
                    </a:p>
                  </a:txBody>
                  <a:tcPr/>
                </a:tc>
                <a:tc>
                  <a:txBody>
                    <a:bodyPr/>
                    <a:lstStyle/>
                    <a:p>
                      <a:pPr marL="0" marR="0" algn="ctr">
                        <a:spcBef>
                          <a:spcPts val="0"/>
                        </a:spcBef>
                        <a:spcAft>
                          <a:spcPts val="0"/>
                        </a:spcAft>
                      </a:pPr>
                      <a:r>
                        <a:rPr lang="en-US" sz="2000">
                          <a:effectLst/>
                        </a:rPr>
                        <a:t>Fresh Ham (raw)</a:t>
                      </a:r>
                      <a:endParaRPr lang="en-US"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dirty="0">
                          <a:effectLst/>
                        </a:rPr>
                        <a:t>145°F</a:t>
                      </a:r>
                      <a:endParaRPr lang="en-US" sz="20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a:effectLst/>
                        </a:rPr>
                        <a:t>3 minutes</a:t>
                      </a:r>
                      <a:endParaRPr lang="en-US" sz="2000">
                        <a:effectLst/>
                        <a:latin typeface="Times New Roman"/>
                        <a:ea typeface="Times New Roman"/>
                      </a:endParaRPr>
                    </a:p>
                  </a:txBody>
                  <a:tcPr marL="68580" marR="68580" marT="0" marB="0" anchor="ctr"/>
                </a:tc>
                <a:extLst>
                  <a:ext uri="{0D108BD9-81ED-4DB2-BD59-A6C34878D82A}">
                    <a16:rowId xmlns:a16="http://schemas.microsoft.com/office/drawing/2014/main" val="10010"/>
                  </a:ext>
                </a:extLst>
              </a:tr>
              <a:tr h="370882">
                <a:tc vMerge="1">
                  <a:txBody>
                    <a:bodyPr/>
                    <a:lstStyle/>
                    <a:p>
                      <a:endParaRPr lang="en-US"/>
                    </a:p>
                  </a:txBody>
                  <a:tcPr/>
                </a:tc>
                <a:tc>
                  <a:txBody>
                    <a:bodyPr/>
                    <a:lstStyle/>
                    <a:p>
                      <a:pPr marL="0" marR="0" algn="ctr">
                        <a:spcBef>
                          <a:spcPts val="0"/>
                        </a:spcBef>
                        <a:spcAft>
                          <a:spcPts val="0"/>
                        </a:spcAft>
                      </a:pPr>
                      <a:r>
                        <a:rPr lang="en-US" sz="2000" dirty="0">
                          <a:effectLst/>
                        </a:rPr>
                        <a:t>Precooked ham (to reheat)</a:t>
                      </a:r>
                      <a:endParaRPr lang="en-US" sz="20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a:effectLst/>
                        </a:rPr>
                        <a:t>140°F</a:t>
                      </a:r>
                      <a:endParaRPr lang="en-US"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dirty="0">
                          <a:effectLst/>
                        </a:rPr>
                        <a:t>None</a:t>
                      </a:r>
                      <a:endParaRPr lang="en-US" sz="2000" dirty="0">
                        <a:effectLst/>
                        <a:latin typeface="Times New Roman"/>
                        <a:ea typeface="Times New Roman"/>
                      </a:endParaRPr>
                    </a:p>
                  </a:txBody>
                  <a:tcPr marL="68580" marR="68580" marT="0" marB="0" anchor="ct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24848935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Safe Internal Temperatures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09707136"/>
              </p:ext>
            </p:extLst>
          </p:nvPr>
        </p:nvGraphicFramePr>
        <p:xfrm>
          <a:off x="228600" y="1600200"/>
          <a:ext cx="8686799" cy="5026025"/>
        </p:xfrm>
        <a:graphic>
          <a:graphicData uri="http://schemas.openxmlformats.org/drawingml/2006/table">
            <a:tbl>
              <a:tblPr firstRow="1" firstCol="1" bandRow="1">
                <a:tableStyleId>{5C22544A-7EE6-4342-B048-85BDC9FD1C3A}</a:tableStyleId>
              </a:tblPr>
              <a:tblGrid>
                <a:gridCol w="2940694">
                  <a:extLst>
                    <a:ext uri="{9D8B030D-6E8A-4147-A177-3AD203B41FA5}">
                      <a16:colId xmlns:a16="http://schemas.microsoft.com/office/drawing/2014/main" val="20000"/>
                    </a:ext>
                  </a:extLst>
                </a:gridCol>
                <a:gridCol w="1859906">
                  <a:extLst>
                    <a:ext uri="{9D8B030D-6E8A-4147-A177-3AD203B41FA5}">
                      <a16:colId xmlns:a16="http://schemas.microsoft.com/office/drawing/2014/main" val="20001"/>
                    </a:ext>
                  </a:extLst>
                </a:gridCol>
                <a:gridCol w="3001433">
                  <a:extLst>
                    <a:ext uri="{9D8B030D-6E8A-4147-A177-3AD203B41FA5}">
                      <a16:colId xmlns:a16="http://schemas.microsoft.com/office/drawing/2014/main" val="20002"/>
                    </a:ext>
                  </a:extLst>
                </a:gridCol>
                <a:gridCol w="884766">
                  <a:extLst>
                    <a:ext uri="{9D8B030D-6E8A-4147-A177-3AD203B41FA5}">
                      <a16:colId xmlns:a16="http://schemas.microsoft.com/office/drawing/2014/main" val="20003"/>
                    </a:ext>
                  </a:extLst>
                </a:gridCol>
              </a:tblGrid>
              <a:tr h="488315">
                <a:tc>
                  <a:txBody>
                    <a:bodyPr/>
                    <a:lstStyle/>
                    <a:p>
                      <a:pPr marL="0" marR="0" algn="ctr">
                        <a:spcBef>
                          <a:spcPts val="0"/>
                        </a:spcBef>
                        <a:spcAft>
                          <a:spcPts val="0"/>
                        </a:spcAft>
                      </a:pPr>
                      <a:r>
                        <a:rPr lang="en-US" sz="2000" b="1" dirty="0">
                          <a:solidFill>
                            <a:schemeClr val="bg1"/>
                          </a:solidFill>
                          <a:effectLst/>
                          <a:latin typeface="+mj-lt"/>
                          <a:ea typeface="Times New Roman"/>
                        </a:rPr>
                        <a:t>Category</a:t>
                      </a:r>
                      <a:endParaRPr lang="en-US" sz="2000" dirty="0">
                        <a:solidFill>
                          <a:schemeClr val="bg1"/>
                        </a:solidFill>
                        <a:effectLst/>
                        <a:latin typeface="+mj-lt"/>
                        <a:ea typeface="Times New Roman"/>
                      </a:endParaRPr>
                    </a:p>
                  </a:txBody>
                  <a:tcPr marL="68580" marR="68580" marT="0" marB="0" anchor="ctr"/>
                </a:tc>
                <a:tc>
                  <a:txBody>
                    <a:bodyPr/>
                    <a:lstStyle/>
                    <a:p>
                      <a:pPr marL="0" marR="0" algn="ctr">
                        <a:spcBef>
                          <a:spcPts val="0"/>
                        </a:spcBef>
                        <a:spcAft>
                          <a:spcPts val="0"/>
                        </a:spcAft>
                      </a:pPr>
                      <a:r>
                        <a:rPr lang="en-US" sz="2000" b="1" dirty="0">
                          <a:solidFill>
                            <a:schemeClr val="bg1"/>
                          </a:solidFill>
                          <a:effectLst/>
                          <a:latin typeface="+mj-lt"/>
                          <a:ea typeface="Times New Roman"/>
                        </a:rPr>
                        <a:t>Food</a:t>
                      </a:r>
                      <a:endParaRPr lang="en-US" sz="2000" dirty="0">
                        <a:solidFill>
                          <a:schemeClr val="bg1"/>
                        </a:solidFill>
                        <a:effectLst/>
                        <a:latin typeface="+mj-lt"/>
                        <a:ea typeface="Times New Roman"/>
                      </a:endParaRPr>
                    </a:p>
                  </a:txBody>
                  <a:tcPr marL="68580" marR="68580" marT="0" marB="0" anchor="ctr"/>
                </a:tc>
                <a:tc>
                  <a:txBody>
                    <a:bodyPr/>
                    <a:lstStyle/>
                    <a:p>
                      <a:pPr marL="0" marR="0" algn="ctr">
                        <a:spcBef>
                          <a:spcPts val="0"/>
                        </a:spcBef>
                        <a:spcAft>
                          <a:spcPts val="0"/>
                        </a:spcAft>
                      </a:pPr>
                      <a:r>
                        <a:rPr lang="en-US" sz="2000" b="1" dirty="0">
                          <a:solidFill>
                            <a:schemeClr val="bg1"/>
                          </a:solidFill>
                          <a:effectLst/>
                          <a:latin typeface="+mj-lt"/>
                          <a:ea typeface="Times New Roman"/>
                        </a:rPr>
                        <a:t>Temperature</a:t>
                      </a:r>
                      <a:endParaRPr lang="en-US" sz="2000" dirty="0">
                        <a:solidFill>
                          <a:schemeClr val="bg1"/>
                        </a:solidFill>
                        <a:effectLst/>
                        <a:latin typeface="+mj-lt"/>
                        <a:ea typeface="Times New Roman"/>
                      </a:endParaRPr>
                    </a:p>
                  </a:txBody>
                  <a:tcPr marL="68580" marR="68580" marT="0" marB="0" anchor="ctr"/>
                </a:tc>
                <a:tc>
                  <a:txBody>
                    <a:bodyPr/>
                    <a:lstStyle/>
                    <a:p>
                      <a:pPr marL="0" marR="0" algn="ctr">
                        <a:spcBef>
                          <a:spcPts val="0"/>
                        </a:spcBef>
                        <a:spcAft>
                          <a:spcPts val="0"/>
                        </a:spcAft>
                      </a:pPr>
                      <a:r>
                        <a:rPr lang="en-US" sz="2000" b="1" dirty="0">
                          <a:solidFill>
                            <a:schemeClr val="bg1"/>
                          </a:solidFill>
                          <a:effectLst/>
                          <a:latin typeface="+mj-lt"/>
                          <a:ea typeface="Times New Roman"/>
                        </a:rPr>
                        <a:t>Rest Time*</a:t>
                      </a:r>
                      <a:endParaRPr lang="en-US" sz="2000" dirty="0">
                        <a:solidFill>
                          <a:schemeClr val="bg1"/>
                        </a:solidFill>
                        <a:effectLst/>
                        <a:latin typeface="+mj-lt"/>
                        <a:ea typeface="Times New Roman"/>
                      </a:endParaRPr>
                    </a:p>
                  </a:txBody>
                  <a:tcPr marL="68580" marR="68580" marT="0" marB="0" anchor="ctr"/>
                </a:tc>
                <a:extLst>
                  <a:ext uri="{0D108BD9-81ED-4DB2-BD59-A6C34878D82A}">
                    <a16:rowId xmlns:a16="http://schemas.microsoft.com/office/drawing/2014/main" val="10000"/>
                  </a:ext>
                </a:extLst>
              </a:tr>
              <a:tr h="488315">
                <a:tc rowSpan="2">
                  <a:txBody>
                    <a:bodyPr/>
                    <a:lstStyle/>
                    <a:p>
                      <a:pPr marL="0" marR="0" algn="ctr">
                        <a:spcBef>
                          <a:spcPts val="0"/>
                        </a:spcBef>
                        <a:spcAft>
                          <a:spcPts val="0"/>
                        </a:spcAft>
                      </a:pPr>
                      <a:r>
                        <a:rPr lang="en-US" sz="2000" dirty="0">
                          <a:effectLst/>
                        </a:rPr>
                        <a:t>Eggs &amp; Egg Dishes</a:t>
                      </a:r>
                      <a:endParaRPr lang="en-US" sz="20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a:effectLst/>
                        </a:rPr>
                        <a:t>Eggs</a:t>
                      </a:r>
                      <a:endParaRPr lang="en-US"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a:effectLst/>
                        </a:rPr>
                        <a:t>Cook until yolk and white are firm</a:t>
                      </a:r>
                      <a:endParaRPr lang="en-US"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a:effectLst/>
                        </a:rPr>
                        <a:t>None</a:t>
                      </a:r>
                      <a:endParaRPr lang="en-US" sz="2000">
                        <a:effectLst/>
                        <a:latin typeface="Times New Roman"/>
                        <a:ea typeface="Times New Roman"/>
                      </a:endParaRPr>
                    </a:p>
                  </a:txBody>
                  <a:tcPr marL="68580" marR="68580" marT="0" marB="0" anchor="ctr"/>
                </a:tc>
                <a:extLst>
                  <a:ext uri="{0D108BD9-81ED-4DB2-BD59-A6C34878D82A}">
                    <a16:rowId xmlns:a16="http://schemas.microsoft.com/office/drawing/2014/main" val="10001"/>
                  </a:ext>
                </a:extLst>
              </a:tr>
              <a:tr h="173990">
                <a:tc vMerge="1">
                  <a:txBody>
                    <a:bodyPr/>
                    <a:lstStyle/>
                    <a:p>
                      <a:endParaRPr lang="en-US"/>
                    </a:p>
                  </a:txBody>
                  <a:tcPr/>
                </a:tc>
                <a:tc>
                  <a:txBody>
                    <a:bodyPr/>
                    <a:lstStyle/>
                    <a:p>
                      <a:pPr marL="0" marR="0" algn="ctr">
                        <a:spcBef>
                          <a:spcPts val="0"/>
                        </a:spcBef>
                        <a:spcAft>
                          <a:spcPts val="0"/>
                        </a:spcAft>
                      </a:pPr>
                      <a:r>
                        <a:rPr lang="en-US" sz="2000">
                          <a:effectLst/>
                        </a:rPr>
                        <a:t>Egg dishes</a:t>
                      </a:r>
                      <a:endParaRPr lang="en-US"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a:effectLst/>
                        </a:rPr>
                        <a:t>160°F</a:t>
                      </a:r>
                      <a:endParaRPr lang="en-US"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dirty="0">
                          <a:effectLst/>
                        </a:rPr>
                        <a:t>None</a:t>
                      </a:r>
                      <a:endParaRPr lang="en-US" sz="2000" dirty="0">
                        <a:effectLst/>
                        <a:latin typeface="Times New Roman"/>
                        <a:ea typeface="Times New Roman"/>
                      </a:endParaRPr>
                    </a:p>
                  </a:txBody>
                  <a:tcPr marL="68580" marR="68580" marT="0" marB="0" anchor="ctr"/>
                </a:tc>
                <a:extLst>
                  <a:ext uri="{0D108BD9-81ED-4DB2-BD59-A6C34878D82A}">
                    <a16:rowId xmlns:a16="http://schemas.microsoft.com/office/drawing/2014/main" val="10002"/>
                  </a:ext>
                </a:extLst>
              </a:tr>
              <a:tr h="215265">
                <a:tc rowSpan="2">
                  <a:txBody>
                    <a:bodyPr/>
                    <a:lstStyle/>
                    <a:p>
                      <a:pPr marL="0" marR="0" algn="ctr">
                        <a:spcBef>
                          <a:spcPts val="0"/>
                        </a:spcBef>
                        <a:spcAft>
                          <a:spcPts val="0"/>
                        </a:spcAft>
                      </a:pPr>
                      <a:r>
                        <a:rPr lang="en-US" sz="2000">
                          <a:effectLst/>
                        </a:rPr>
                        <a:t>Leftovers &amp; Casseroles</a:t>
                      </a:r>
                      <a:endParaRPr lang="en-US"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a:effectLst/>
                        </a:rPr>
                        <a:t>Leftovers</a:t>
                      </a:r>
                      <a:endParaRPr lang="en-US"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a:effectLst/>
                        </a:rPr>
                        <a:t>165°F</a:t>
                      </a:r>
                      <a:endParaRPr lang="en-US"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a:effectLst/>
                        </a:rPr>
                        <a:t>None</a:t>
                      </a:r>
                      <a:endParaRPr lang="en-US" sz="2000">
                        <a:effectLst/>
                        <a:latin typeface="Times New Roman"/>
                        <a:ea typeface="Times New Roman"/>
                      </a:endParaRPr>
                    </a:p>
                  </a:txBody>
                  <a:tcPr marL="68580" marR="68580" marT="0" marB="0" anchor="ctr"/>
                </a:tc>
                <a:extLst>
                  <a:ext uri="{0D108BD9-81ED-4DB2-BD59-A6C34878D82A}">
                    <a16:rowId xmlns:a16="http://schemas.microsoft.com/office/drawing/2014/main" val="10003"/>
                  </a:ext>
                </a:extLst>
              </a:tr>
              <a:tr h="194945">
                <a:tc vMerge="1">
                  <a:txBody>
                    <a:bodyPr/>
                    <a:lstStyle/>
                    <a:p>
                      <a:endParaRPr lang="en-US"/>
                    </a:p>
                  </a:txBody>
                  <a:tcPr/>
                </a:tc>
                <a:tc>
                  <a:txBody>
                    <a:bodyPr/>
                    <a:lstStyle/>
                    <a:p>
                      <a:pPr marL="0" marR="0" algn="ctr">
                        <a:spcBef>
                          <a:spcPts val="0"/>
                        </a:spcBef>
                        <a:spcAft>
                          <a:spcPts val="0"/>
                        </a:spcAft>
                      </a:pPr>
                      <a:r>
                        <a:rPr lang="en-US" sz="2000">
                          <a:effectLst/>
                        </a:rPr>
                        <a:t>Casseroles</a:t>
                      </a:r>
                      <a:endParaRPr lang="en-US"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a:effectLst/>
                        </a:rPr>
                        <a:t>165°F</a:t>
                      </a:r>
                      <a:endParaRPr lang="en-US"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a:effectLst/>
                        </a:rPr>
                        <a:t>None</a:t>
                      </a:r>
                      <a:endParaRPr lang="en-US" sz="2000">
                        <a:effectLst/>
                        <a:latin typeface="Times New Roman"/>
                        <a:ea typeface="Times New Roman"/>
                      </a:endParaRPr>
                    </a:p>
                  </a:txBody>
                  <a:tcPr marL="68580" marR="68580" marT="0" marB="0" anchor="ctr"/>
                </a:tc>
                <a:extLst>
                  <a:ext uri="{0D108BD9-81ED-4DB2-BD59-A6C34878D82A}">
                    <a16:rowId xmlns:a16="http://schemas.microsoft.com/office/drawing/2014/main" val="10004"/>
                  </a:ext>
                </a:extLst>
              </a:tr>
              <a:tr h="873760">
                <a:tc rowSpan="4">
                  <a:txBody>
                    <a:bodyPr/>
                    <a:lstStyle/>
                    <a:p>
                      <a:pPr marL="0" marR="0" algn="ctr">
                        <a:spcBef>
                          <a:spcPts val="0"/>
                        </a:spcBef>
                        <a:spcAft>
                          <a:spcPts val="0"/>
                        </a:spcAft>
                      </a:pPr>
                      <a:r>
                        <a:rPr lang="en-US" sz="2000" dirty="0">
                          <a:effectLst/>
                        </a:rPr>
                        <a:t>Seafood</a:t>
                      </a:r>
                      <a:endParaRPr lang="en-US" sz="20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a:effectLst/>
                        </a:rPr>
                        <a:t>Fin Fish</a:t>
                      </a:r>
                      <a:endParaRPr lang="en-US"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a:effectLst/>
                        </a:rPr>
                        <a:t>145°F or cook until flesh is opaque and separates easily with a fork</a:t>
                      </a:r>
                      <a:endParaRPr lang="en-US"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a:effectLst/>
                        </a:rPr>
                        <a:t>None</a:t>
                      </a:r>
                      <a:endParaRPr lang="en-US" sz="2000">
                        <a:effectLst/>
                        <a:latin typeface="Times New Roman"/>
                        <a:ea typeface="Times New Roman"/>
                      </a:endParaRPr>
                    </a:p>
                  </a:txBody>
                  <a:tcPr marL="68580" marR="68580" marT="0" marB="0" anchor="ctr"/>
                </a:tc>
                <a:extLst>
                  <a:ext uri="{0D108BD9-81ED-4DB2-BD59-A6C34878D82A}">
                    <a16:rowId xmlns:a16="http://schemas.microsoft.com/office/drawing/2014/main" val="10005"/>
                  </a:ext>
                </a:extLst>
              </a:tr>
              <a:tr h="685165">
                <a:tc vMerge="1">
                  <a:txBody>
                    <a:bodyPr/>
                    <a:lstStyle/>
                    <a:p>
                      <a:endParaRPr lang="en-US"/>
                    </a:p>
                  </a:txBody>
                  <a:tcPr/>
                </a:tc>
                <a:tc>
                  <a:txBody>
                    <a:bodyPr/>
                    <a:lstStyle/>
                    <a:p>
                      <a:pPr marL="0" marR="0" algn="ctr">
                        <a:spcBef>
                          <a:spcPts val="0"/>
                        </a:spcBef>
                        <a:spcAft>
                          <a:spcPts val="0"/>
                        </a:spcAft>
                      </a:pPr>
                      <a:r>
                        <a:rPr lang="en-US" sz="2000">
                          <a:effectLst/>
                        </a:rPr>
                        <a:t>Shrimp, lobster, and crabs</a:t>
                      </a:r>
                      <a:endParaRPr lang="en-US"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a:effectLst/>
                        </a:rPr>
                        <a:t>Cook until flesh is pearly and opaque.</a:t>
                      </a:r>
                      <a:endParaRPr lang="en-US"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a:effectLst/>
                        </a:rPr>
                        <a:t>None</a:t>
                      </a:r>
                      <a:endParaRPr lang="en-US" sz="2000">
                        <a:effectLst/>
                        <a:latin typeface="Times New Roman"/>
                        <a:ea typeface="Times New Roman"/>
                      </a:endParaRPr>
                    </a:p>
                  </a:txBody>
                  <a:tcPr marL="68580" marR="68580" marT="0" marB="0" anchor="ctr"/>
                </a:tc>
                <a:extLst>
                  <a:ext uri="{0D108BD9-81ED-4DB2-BD59-A6C34878D82A}">
                    <a16:rowId xmlns:a16="http://schemas.microsoft.com/office/drawing/2014/main" val="10006"/>
                  </a:ext>
                </a:extLst>
              </a:tr>
              <a:tr h="628650">
                <a:tc vMerge="1">
                  <a:txBody>
                    <a:bodyPr/>
                    <a:lstStyle/>
                    <a:p>
                      <a:endParaRPr lang="en-US"/>
                    </a:p>
                  </a:txBody>
                  <a:tcPr/>
                </a:tc>
                <a:tc>
                  <a:txBody>
                    <a:bodyPr/>
                    <a:lstStyle/>
                    <a:p>
                      <a:pPr marL="0" marR="0" algn="ctr">
                        <a:spcBef>
                          <a:spcPts val="0"/>
                        </a:spcBef>
                        <a:spcAft>
                          <a:spcPts val="0"/>
                        </a:spcAft>
                      </a:pPr>
                      <a:r>
                        <a:rPr lang="en-US" sz="2000">
                          <a:effectLst/>
                        </a:rPr>
                        <a:t>Clams, oysters, and mussels</a:t>
                      </a:r>
                      <a:endParaRPr lang="en-US"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a:effectLst/>
                        </a:rPr>
                        <a:t>Cook until shells open during cooking.</a:t>
                      </a:r>
                      <a:endParaRPr lang="en-US"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a:effectLst/>
                        </a:rPr>
                        <a:t>None</a:t>
                      </a:r>
                      <a:endParaRPr lang="en-US" sz="2000">
                        <a:effectLst/>
                        <a:latin typeface="Times New Roman"/>
                        <a:ea typeface="Times New Roman"/>
                      </a:endParaRPr>
                    </a:p>
                  </a:txBody>
                  <a:tcPr marL="68580" marR="68580" marT="0" marB="0" anchor="ctr"/>
                </a:tc>
                <a:extLst>
                  <a:ext uri="{0D108BD9-81ED-4DB2-BD59-A6C34878D82A}">
                    <a16:rowId xmlns:a16="http://schemas.microsoft.com/office/drawing/2014/main" val="10007"/>
                  </a:ext>
                </a:extLst>
              </a:tr>
              <a:tr h="664210">
                <a:tc vMerge="1">
                  <a:txBody>
                    <a:bodyPr/>
                    <a:lstStyle/>
                    <a:p>
                      <a:endParaRPr lang="en-US"/>
                    </a:p>
                  </a:txBody>
                  <a:tcPr/>
                </a:tc>
                <a:tc>
                  <a:txBody>
                    <a:bodyPr/>
                    <a:lstStyle/>
                    <a:p>
                      <a:pPr marL="0" marR="0" algn="ctr">
                        <a:spcBef>
                          <a:spcPts val="0"/>
                        </a:spcBef>
                        <a:spcAft>
                          <a:spcPts val="0"/>
                        </a:spcAft>
                      </a:pPr>
                      <a:r>
                        <a:rPr lang="en-US" sz="2000">
                          <a:effectLst/>
                        </a:rPr>
                        <a:t>Scallops</a:t>
                      </a:r>
                      <a:endParaRPr lang="en-US"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a:effectLst/>
                        </a:rPr>
                        <a:t>Cook until flesh is milky white or opaque and firm.</a:t>
                      </a:r>
                      <a:endParaRPr lang="en-US" sz="20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2000" dirty="0">
                          <a:effectLst/>
                        </a:rPr>
                        <a:t>None</a:t>
                      </a:r>
                      <a:endParaRPr lang="en-US" sz="2000" dirty="0">
                        <a:effectLst/>
                        <a:latin typeface="Times New Roman"/>
                        <a:ea typeface="Times New Roman"/>
                      </a:endParaRPr>
                    </a:p>
                  </a:txBody>
                  <a:tcPr marL="68580" marR="68580" marT="0" marB="0" anchor="ct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11204137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Rest time </a:t>
            </a:r>
            <a:endParaRPr lang="en-US" dirty="0"/>
          </a:p>
        </p:txBody>
      </p:sp>
      <p:sp>
        <p:nvSpPr>
          <p:cNvPr id="3" name="Content Placeholder 2"/>
          <p:cNvSpPr>
            <a:spLocks noGrp="1"/>
          </p:cNvSpPr>
          <p:nvPr>
            <p:ph idx="1"/>
          </p:nvPr>
        </p:nvSpPr>
        <p:spPr/>
        <p:txBody>
          <a:bodyPr/>
          <a:lstStyle/>
          <a:p>
            <a:r>
              <a:rPr lang="en-US" b="1" dirty="0"/>
              <a:t>i</a:t>
            </a:r>
            <a:r>
              <a:rPr lang="en-US" dirty="0" smtClean="0"/>
              <a:t>s </a:t>
            </a:r>
            <a:r>
              <a:rPr lang="en-US" dirty="0"/>
              <a:t>the amount of time the product remains at the final temperature, after it has been removed from a grill, oven or other heat source. </a:t>
            </a:r>
            <a:endParaRPr lang="en-US" dirty="0" smtClean="0"/>
          </a:p>
          <a:p>
            <a:r>
              <a:rPr lang="en-US" dirty="0" smtClean="0"/>
              <a:t>During </a:t>
            </a:r>
            <a:r>
              <a:rPr lang="en-US" dirty="0"/>
              <a:t>the three minutes after meat is removed the heat source, its temperature remains constant or continues to rise, which destroys harmful bacteria.</a:t>
            </a:r>
          </a:p>
          <a:p>
            <a:endParaRPr lang="en-US" dirty="0"/>
          </a:p>
        </p:txBody>
      </p:sp>
    </p:spTree>
    <p:extLst>
      <p:ext uri="{BB962C8B-B14F-4D97-AF65-F5344CB8AC3E}">
        <p14:creationId xmlns:p14="http://schemas.microsoft.com/office/powerpoint/2010/main" val="823524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Storing Leftovers</a:t>
            </a:r>
            <a:endParaRPr lang="en-US" dirty="0"/>
          </a:p>
        </p:txBody>
      </p:sp>
      <p:sp>
        <p:nvSpPr>
          <p:cNvPr id="3" name="Content Placeholder 2"/>
          <p:cNvSpPr>
            <a:spLocks noGrp="1"/>
          </p:cNvSpPr>
          <p:nvPr>
            <p:ph idx="1"/>
          </p:nvPr>
        </p:nvSpPr>
        <p:spPr/>
        <p:txBody>
          <a:bodyPr>
            <a:normAutofit fontScale="92500"/>
          </a:bodyPr>
          <a:lstStyle/>
          <a:p>
            <a:r>
              <a:rPr lang="en-US" dirty="0"/>
              <a:t>One of the most common causes of foodborne illness is improper cooling of cooked foods. Bacteria can be reintroduced to food after it is safely cooked. </a:t>
            </a:r>
            <a:endParaRPr lang="en-US" dirty="0" smtClean="0"/>
          </a:p>
          <a:p>
            <a:r>
              <a:rPr lang="en-US" dirty="0" smtClean="0"/>
              <a:t>For </a:t>
            </a:r>
            <a:r>
              <a:rPr lang="en-US" dirty="0"/>
              <a:t>this reason leftovers must be put in shallow containers for quick cooling and refrigerated </a:t>
            </a:r>
            <a:r>
              <a:rPr lang="en-US" dirty="0" smtClean="0"/>
              <a:t>at   </a:t>
            </a:r>
            <a:r>
              <a:rPr lang="en-US" dirty="0"/>
              <a:t>40 °F or below within two hours. </a:t>
            </a:r>
            <a:br>
              <a:rPr lang="en-US" dirty="0"/>
            </a:br>
            <a:r>
              <a:rPr lang="en-US" dirty="0"/>
              <a:t/>
            </a:r>
            <a:br>
              <a:rPr lang="en-US" dirty="0"/>
            </a:br>
            <a:endParaRPr lang="en-US" dirty="0"/>
          </a:p>
        </p:txBody>
      </p:sp>
    </p:spTree>
    <p:extLst>
      <p:ext uri="{BB962C8B-B14F-4D97-AF65-F5344CB8AC3E}">
        <p14:creationId xmlns:p14="http://schemas.microsoft.com/office/powerpoint/2010/main" val="2630502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righ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right)">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Reheating</a:t>
            </a:r>
            <a:r>
              <a:rPr lang="en-US" dirty="0"/>
              <a:t> </a:t>
            </a:r>
          </a:p>
        </p:txBody>
      </p:sp>
      <p:sp>
        <p:nvSpPr>
          <p:cNvPr id="3" name="Content Placeholder 2"/>
          <p:cNvSpPr>
            <a:spLocks noGrp="1"/>
          </p:cNvSpPr>
          <p:nvPr>
            <p:ph idx="1"/>
          </p:nvPr>
        </p:nvSpPr>
        <p:spPr/>
        <p:txBody>
          <a:bodyPr/>
          <a:lstStyle/>
          <a:p>
            <a:r>
              <a:rPr lang="en-US" dirty="0"/>
              <a:t>Foods should be reheated thoroughly to an internal temperature of 165 °F or until hot and steaming</a:t>
            </a:r>
            <a:r>
              <a:rPr lang="en-US" dirty="0" smtClean="0"/>
              <a:t>.</a:t>
            </a:r>
          </a:p>
          <a:p>
            <a:r>
              <a:rPr lang="en-US" dirty="0" smtClean="0"/>
              <a:t> </a:t>
            </a:r>
            <a:r>
              <a:rPr lang="en-US" dirty="0"/>
              <a:t>In the microwave oven, cover food and rotate so it heats evenly</a:t>
            </a:r>
          </a:p>
        </p:txBody>
      </p:sp>
    </p:spTree>
    <p:extLst>
      <p:ext uri="{BB962C8B-B14F-4D97-AF65-F5344CB8AC3E}">
        <p14:creationId xmlns:p14="http://schemas.microsoft.com/office/powerpoint/2010/main" val="3690618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out)">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Temperature Zone Activity</a:t>
            </a:r>
            <a:endParaRPr lang="en-US" dirty="0"/>
          </a:p>
        </p:txBody>
      </p:sp>
      <p:pic>
        <p:nvPicPr>
          <p:cNvPr id="4099" name="Picture 3" descr="C:\Users\Beth\AppData\Local\Microsoft\Windows\Temporary Internet Files\Content.IE5\G0TKME6G\MC900279004[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62200" y="1219200"/>
            <a:ext cx="4276039" cy="5024219"/>
          </a:xfrm>
          <a:prstGeom prst="rect">
            <a:avLst/>
          </a:prstGeom>
          <a:noFill/>
          <a:extLst>
            <a:ext uri="{909E8E84-426E-40dd-AFC4-6F175D3DCCD1}">
              <a14:hiddenFill xmlns:a14="http://schemas.microsoft.com/office/drawing/2010/main" xmlns="">
                <a:solidFill>
                  <a:srgbClr val="FFFFFF"/>
                </a:solidFill>
              </a14:hiddenFill>
            </a:ext>
          </a:extLst>
        </p:spPr>
      </p:pic>
      <p:sp>
        <p:nvSpPr>
          <p:cNvPr id="5" name="TextBox 4"/>
          <p:cNvSpPr txBox="1"/>
          <p:nvPr/>
        </p:nvSpPr>
        <p:spPr>
          <a:xfrm>
            <a:off x="5105400" y="5715000"/>
            <a:ext cx="1028700" cy="369332"/>
          </a:xfrm>
          <a:prstGeom prst="rect">
            <a:avLst/>
          </a:prstGeom>
          <a:noFill/>
        </p:spPr>
        <p:txBody>
          <a:bodyPr wrap="square" rtlCol="0">
            <a:spAutoFit/>
          </a:bodyPr>
          <a:lstStyle/>
          <a:p>
            <a:r>
              <a:rPr lang="en-US" dirty="0" smtClean="0"/>
              <a:t>Clip Art</a:t>
            </a:r>
            <a:endParaRPr lang="en-US" dirty="0"/>
          </a:p>
        </p:txBody>
      </p:sp>
    </p:spTree>
    <p:extLst>
      <p:ext uri="{BB962C8B-B14F-4D97-AF65-F5344CB8AC3E}">
        <p14:creationId xmlns:p14="http://schemas.microsoft.com/office/powerpoint/2010/main" val="195430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099"/>
                                        </p:tgtEl>
                                        <p:attrNameLst>
                                          <p:attrName>style.visibility</p:attrName>
                                        </p:attrNameLst>
                                      </p:cBhvr>
                                      <p:to>
                                        <p:strVal val="visible"/>
                                      </p:to>
                                    </p:set>
                                    <p:anim calcmode="lin" valueType="num">
                                      <p:cBhvr>
                                        <p:cTn id="7" dur="1000" fill="hold"/>
                                        <p:tgtEl>
                                          <p:spTgt spid="4099"/>
                                        </p:tgtEl>
                                        <p:attrNameLst>
                                          <p:attrName>ppt_w</p:attrName>
                                        </p:attrNameLst>
                                      </p:cBhvr>
                                      <p:tavLst>
                                        <p:tav tm="0">
                                          <p:val>
                                            <p:fltVal val="0"/>
                                          </p:val>
                                        </p:tav>
                                        <p:tav tm="100000">
                                          <p:val>
                                            <p:strVal val="#ppt_w"/>
                                          </p:val>
                                        </p:tav>
                                      </p:tavLst>
                                    </p:anim>
                                    <p:anim calcmode="lin" valueType="num">
                                      <p:cBhvr>
                                        <p:cTn id="8" dur="1000" fill="hold"/>
                                        <p:tgtEl>
                                          <p:spTgt spid="4099"/>
                                        </p:tgtEl>
                                        <p:attrNameLst>
                                          <p:attrName>ppt_h</p:attrName>
                                        </p:attrNameLst>
                                      </p:cBhvr>
                                      <p:tavLst>
                                        <p:tav tm="0">
                                          <p:val>
                                            <p:fltVal val="0"/>
                                          </p:val>
                                        </p:tav>
                                        <p:tav tm="100000">
                                          <p:val>
                                            <p:strVal val="#ppt_h"/>
                                          </p:val>
                                        </p:tav>
                                      </p:tavLst>
                                    </p:anim>
                                    <p:anim calcmode="lin" valueType="num">
                                      <p:cBhvr>
                                        <p:cTn id="9" dur="1000" fill="hold"/>
                                        <p:tgtEl>
                                          <p:spTgt spid="4099"/>
                                        </p:tgtEl>
                                        <p:attrNameLst>
                                          <p:attrName>style.rotation</p:attrName>
                                        </p:attrNameLst>
                                      </p:cBhvr>
                                      <p:tavLst>
                                        <p:tav tm="0">
                                          <p:val>
                                            <p:fltVal val="90"/>
                                          </p:val>
                                        </p:tav>
                                        <p:tav tm="100000">
                                          <p:val>
                                            <p:fltVal val="0"/>
                                          </p:val>
                                        </p:tav>
                                      </p:tavLst>
                                    </p:anim>
                                    <p:animEffect transition="in" filter="fade">
                                      <p:cBhvr>
                                        <p:cTn id="10" dur="1000"/>
                                        <p:tgtEl>
                                          <p:spTgt spid="4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a:t>
            </a:r>
            <a:r>
              <a:rPr lang="en-US" b="1" dirty="0" smtClean="0"/>
              <a:t>ross </a:t>
            </a:r>
            <a:r>
              <a:rPr lang="en-US" b="1" dirty="0"/>
              <a:t>C</a:t>
            </a:r>
            <a:r>
              <a:rPr lang="en-US" b="1" dirty="0" smtClean="0"/>
              <a:t>ontamination</a:t>
            </a:r>
            <a:endParaRPr lang="en-US" dirty="0"/>
          </a:p>
        </p:txBody>
      </p:sp>
      <p:sp>
        <p:nvSpPr>
          <p:cNvPr id="3" name="Content Placeholder 2"/>
          <p:cNvSpPr>
            <a:spLocks noGrp="1"/>
          </p:cNvSpPr>
          <p:nvPr>
            <p:ph idx="1"/>
          </p:nvPr>
        </p:nvSpPr>
        <p:spPr/>
        <p:txBody>
          <a:bodyPr/>
          <a:lstStyle/>
          <a:p>
            <a:r>
              <a:rPr lang="en-US" dirty="0"/>
              <a:t>the transfer of bacteria from food, hands, utensils, or food preparation surfaces to </a:t>
            </a:r>
            <a:r>
              <a:rPr lang="en-US" dirty="0" smtClean="0"/>
              <a:t>food.</a:t>
            </a:r>
          </a:p>
          <a:p>
            <a:r>
              <a:rPr lang="en-US" dirty="0" smtClean="0"/>
              <a:t>This </a:t>
            </a:r>
            <a:r>
              <a:rPr lang="en-US" dirty="0"/>
              <a:t>can be a particular problem with liquids from raw meat, poultry, and seafood, in that harmful bacteria can be transmitted to previously uncontaminated food or surfaces</a:t>
            </a:r>
          </a:p>
        </p:txBody>
      </p:sp>
    </p:spTree>
    <p:extLst>
      <p:ext uri="{BB962C8B-B14F-4D97-AF65-F5344CB8AC3E}">
        <p14:creationId xmlns:p14="http://schemas.microsoft.com/office/powerpoint/2010/main" val="2504702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out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out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4 C’s to help prevent </a:t>
            </a:r>
            <a:br>
              <a:rPr lang="en-US" dirty="0" smtClean="0"/>
            </a:br>
            <a:r>
              <a:rPr lang="en-US" dirty="0" smtClean="0"/>
              <a:t>foodborne illness</a:t>
            </a:r>
            <a:endParaRPr lang="en-US" dirty="0"/>
          </a:p>
        </p:txBody>
      </p:sp>
      <p:pic>
        <p:nvPicPr>
          <p:cNvPr id="5122" name="Picture 2" descr="http://www.fightbac.org/templates/mx_joomla18/images/logo-op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91256" y="3124200"/>
            <a:ext cx="3262182" cy="33528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Content Placeholder 2"/>
          <p:cNvSpPr>
            <a:spLocks noGrp="1"/>
          </p:cNvSpPr>
          <p:nvPr>
            <p:ph idx="1"/>
          </p:nvPr>
        </p:nvSpPr>
        <p:spPr/>
        <p:txBody>
          <a:bodyPr/>
          <a:lstStyle/>
          <a:p>
            <a:r>
              <a:rPr lang="en-US" dirty="0" smtClean="0"/>
              <a:t>Clean</a:t>
            </a:r>
          </a:p>
          <a:p>
            <a:r>
              <a:rPr lang="en-US" dirty="0" smtClean="0"/>
              <a:t>Cook</a:t>
            </a:r>
            <a:endParaRPr lang="en-US" dirty="0"/>
          </a:p>
          <a:p>
            <a:r>
              <a:rPr lang="en-US" dirty="0" smtClean="0"/>
              <a:t>Combat Cross Contamination</a:t>
            </a:r>
          </a:p>
          <a:p>
            <a:r>
              <a:rPr lang="en-US" dirty="0" smtClean="0"/>
              <a:t>Chill</a:t>
            </a:r>
            <a:endParaRPr lang="en-US" dirty="0"/>
          </a:p>
        </p:txBody>
      </p:sp>
      <p:sp>
        <p:nvSpPr>
          <p:cNvPr id="4" name="TextBox 3"/>
          <p:cNvSpPr txBox="1"/>
          <p:nvPr/>
        </p:nvSpPr>
        <p:spPr>
          <a:xfrm>
            <a:off x="4648200" y="6477000"/>
            <a:ext cx="3024256" cy="369332"/>
          </a:xfrm>
          <a:prstGeom prst="rect">
            <a:avLst/>
          </a:prstGeom>
          <a:noFill/>
        </p:spPr>
        <p:txBody>
          <a:bodyPr wrap="square" rtlCol="0">
            <a:spAutoFit/>
          </a:bodyPr>
          <a:lstStyle/>
          <a:p>
            <a:r>
              <a:rPr lang="en-US" dirty="0">
                <a:hlinkClick r:id="rId3"/>
              </a:rPr>
              <a:t>http://www.fightbac.org/</a:t>
            </a:r>
            <a:endParaRPr lang="en-US" dirty="0"/>
          </a:p>
        </p:txBody>
      </p:sp>
    </p:spTree>
    <p:extLst>
      <p:ext uri="{BB962C8B-B14F-4D97-AF65-F5344CB8AC3E}">
        <p14:creationId xmlns:p14="http://schemas.microsoft.com/office/powerpoint/2010/main" val="3729334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2"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6" presetClass="entr" presetSubtype="32" fill="hold" nodeType="clickEffect">
                                  <p:stCondLst>
                                    <p:cond delay="0"/>
                                  </p:stCondLst>
                                  <p:childTnLst>
                                    <p:set>
                                      <p:cBhvr>
                                        <p:cTn id="30" dur="1" fill="hold">
                                          <p:stCondLst>
                                            <p:cond delay="0"/>
                                          </p:stCondLst>
                                        </p:cTn>
                                        <p:tgtEl>
                                          <p:spTgt spid="5122"/>
                                        </p:tgtEl>
                                        <p:attrNameLst>
                                          <p:attrName>style.visibility</p:attrName>
                                        </p:attrNameLst>
                                      </p:cBhvr>
                                      <p:to>
                                        <p:strVal val="visible"/>
                                      </p:to>
                                    </p:set>
                                    <p:animEffect transition="in" filter="circle(out)">
                                      <p:cBhvr>
                                        <p:cTn id="31" dur="2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Clean</a:t>
            </a:r>
            <a:endParaRPr lang="en-US" dirty="0"/>
          </a:p>
        </p:txBody>
      </p:sp>
      <p:sp>
        <p:nvSpPr>
          <p:cNvPr id="3" name="Content Placeholder 2"/>
          <p:cNvSpPr>
            <a:spLocks noGrp="1"/>
          </p:cNvSpPr>
          <p:nvPr>
            <p:ph idx="1"/>
          </p:nvPr>
        </p:nvSpPr>
        <p:spPr/>
        <p:txBody>
          <a:bodyPr>
            <a:normAutofit fontScale="92500" lnSpcReduction="10000"/>
          </a:bodyPr>
          <a:lstStyle/>
          <a:p>
            <a:r>
              <a:rPr lang="en-US" dirty="0"/>
              <a:t>Washing hands and surfaces often will help prevent the spread of foodborne illness</a:t>
            </a:r>
          </a:p>
          <a:p>
            <a:r>
              <a:rPr lang="en-US" dirty="0"/>
              <a:t>Use soap and a clean towel each time you wash your hands</a:t>
            </a:r>
          </a:p>
          <a:p>
            <a:r>
              <a:rPr lang="en-US" dirty="0"/>
              <a:t>20% of consumers do not wash hands and kitchen surfaces before preparing food.</a:t>
            </a:r>
          </a:p>
          <a:p>
            <a:r>
              <a:rPr lang="en-US" dirty="0"/>
              <a:t>Rinse raw produce under water, do not use soap, detergents, or bleach solutions. Use a small vegetable brush to remove surface dirt on thick or rough skinned vegetables and fruits. </a:t>
            </a:r>
          </a:p>
        </p:txBody>
      </p:sp>
    </p:spTree>
    <p:extLst>
      <p:ext uri="{BB962C8B-B14F-4D97-AF65-F5344CB8AC3E}">
        <p14:creationId xmlns:p14="http://schemas.microsoft.com/office/powerpoint/2010/main" val="2589690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Clean</a:t>
            </a:r>
            <a:endParaRPr lang="en-US" dirty="0"/>
          </a:p>
        </p:txBody>
      </p:sp>
      <p:sp>
        <p:nvSpPr>
          <p:cNvPr id="3" name="Content Placeholder 2"/>
          <p:cNvSpPr>
            <a:spLocks noGrp="1"/>
          </p:cNvSpPr>
          <p:nvPr>
            <p:ph idx="1"/>
          </p:nvPr>
        </p:nvSpPr>
        <p:spPr>
          <a:xfrm>
            <a:off x="457200" y="1600200"/>
            <a:ext cx="8229600" cy="4876800"/>
          </a:xfrm>
        </p:spPr>
        <p:txBody>
          <a:bodyPr>
            <a:normAutofit fontScale="92500"/>
          </a:bodyPr>
          <a:lstStyle/>
          <a:p>
            <a:r>
              <a:rPr lang="en-US" dirty="0"/>
              <a:t>Surface cleaning: When cleaning up the kitchen surfaces consider using a paper towel to throw away the germs. If you use cloth towels, launder them often, using hot water. Do not use your hands with a towel that was previously used to clean up raw meat, poultry, or seafood juices.</a:t>
            </a:r>
          </a:p>
          <a:p>
            <a:r>
              <a:rPr lang="en-US" dirty="0"/>
              <a:t>Wash cutting boards, dishes and utensils and countertops with hot, soapy water after preparing each food item and before you move to the next food. </a:t>
            </a:r>
          </a:p>
        </p:txBody>
      </p:sp>
    </p:spTree>
    <p:extLst>
      <p:ext uri="{BB962C8B-B14F-4D97-AF65-F5344CB8AC3E}">
        <p14:creationId xmlns:p14="http://schemas.microsoft.com/office/powerpoint/2010/main" val="944198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u="sng" dirty="0">
                <a:hlinkClick r:id="rId2"/>
              </a:rPr>
              <a:t>Safe Handling of Raw Produce and Fresh-Squeezed Fruit and Vegetable Juices</a:t>
            </a:r>
            <a:endParaRPr lang="en-US" dirty="0"/>
          </a:p>
          <a:p>
            <a:endParaRPr lang="en-US" dirty="0"/>
          </a:p>
        </p:txBody>
      </p:sp>
    </p:spTree>
    <p:extLst>
      <p:ext uri="{BB962C8B-B14F-4D97-AF65-F5344CB8AC3E}">
        <p14:creationId xmlns:p14="http://schemas.microsoft.com/office/powerpoint/2010/main" val="31298073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Clean</a:t>
            </a:r>
            <a:endParaRPr lang="en-US" dirty="0"/>
          </a:p>
        </p:txBody>
      </p:sp>
      <p:sp>
        <p:nvSpPr>
          <p:cNvPr id="3" name="Content Placeholder 2"/>
          <p:cNvSpPr>
            <a:spLocks noGrp="1"/>
          </p:cNvSpPr>
          <p:nvPr>
            <p:ph idx="1"/>
          </p:nvPr>
        </p:nvSpPr>
        <p:spPr/>
        <p:txBody>
          <a:bodyPr/>
          <a:lstStyle/>
          <a:p>
            <a:r>
              <a:rPr lang="en-US" dirty="0"/>
              <a:t>Replace excessively worn out cutting boards because bacteria can grow in the hard-to-clean grooves and cracks.</a:t>
            </a:r>
          </a:p>
          <a:p>
            <a:r>
              <a:rPr lang="en-US" dirty="0"/>
              <a:t>Wipe up spills immediately with hot, soapy water and once a week throw out perishable foods that should no longer be eaten</a:t>
            </a:r>
          </a:p>
          <a:p>
            <a:r>
              <a:rPr lang="en-US" dirty="0"/>
              <a:t>Keep pets off kitchen counters and away from food</a:t>
            </a:r>
          </a:p>
          <a:p>
            <a:endParaRPr lang="en-US" dirty="0"/>
          </a:p>
        </p:txBody>
      </p:sp>
    </p:spTree>
    <p:extLst>
      <p:ext uri="{BB962C8B-B14F-4D97-AF65-F5344CB8AC3E}">
        <p14:creationId xmlns:p14="http://schemas.microsoft.com/office/powerpoint/2010/main" val="4079129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Cook</a:t>
            </a:r>
            <a:endParaRPr lang="en-US" dirty="0"/>
          </a:p>
        </p:txBody>
      </p:sp>
      <p:sp>
        <p:nvSpPr>
          <p:cNvPr id="3" name="Content Placeholder 2"/>
          <p:cNvSpPr>
            <a:spLocks noGrp="1"/>
          </p:cNvSpPr>
          <p:nvPr>
            <p:ph idx="1"/>
          </p:nvPr>
        </p:nvSpPr>
        <p:spPr/>
        <p:txBody>
          <a:bodyPr>
            <a:normAutofit/>
          </a:bodyPr>
          <a:lstStyle/>
          <a:p>
            <a:r>
              <a:rPr lang="en-US" dirty="0"/>
              <a:t>Cook to proper temperatures</a:t>
            </a:r>
          </a:p>
          <a:p>
            <a:r>
              <a:rPr lang="en-US" dirty="0"/>
              <a:t>Every food has a different internal temperature that it needs to reach before it is safe to consume. </a:t>
            </a:r>
            <a:endParaRPr lang="en-US" dirty="0" smtClean="0"/>
          </a:p>
          <a:p>
            <a:pPr lvl="1"/>
            <a:r>
              <a:rPr lang="en-US" dirty="0" smtClean="0"/>
              <a:t>The </a:t>
            </a:r>
            <a:r>
              <a:rPr lang="en-US" dirty="0"/>
              <a:t>food thermometer should be placed in the thickest part of the food and should not be touching bone, fat, or gristle. Check the temperature in several places to make sure the food is evenly heated.</a:t>
            </a:r>
          </a:p>
        </p:txBody>
      </p:sp>
    </p:spTree>
    <p:extLst>
      <p:ext uri="{BB962C8B-B14F-4D97-AF65-F5344CB8AC3E}">
        <p14:creationId xmlns:p14="http://schemas.microsoft.com/office/powerpoint/2010/main" val="906117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Combat Cross Contamination (Separate)</a:t>
            </a:r>
            <a:endParaRPr lang="en-US" dirty="0"/>
          </a:p>
        </p:txBody>
      </p:sp>
      <p:sp>
        <p:nvSpPr>
          <p:cNvPr id="3" name="Content Placeholder 2"/>
          <p:cNvSpPr>
            <a:spLocks noGrp="1"/>
          </p:cNvSpPr>
          <p:nvPr>
            <p:ph idx="1"/>
          </p:nvPr>
        </p:nvSpPr>
        <p:spPr/>
        <p:txBody>
          <a:bodyPr>
            <a:normAutofit fontScale="92500" lnSpcReduction="10000"/>
          </a:bodyPr>
          <a:lstStyle/>
          <a:p>
            <a:r>
              <a:rPr lang="en-US" dirty="0"/>
              <a:t>Safely separate raw meat, poultry, and seafood from other foods in your grocery store shopping cart and in your refrigerator</a:t>
            </a:r>
          </a:p>
          <a:p>
            <a:r>
              <a:rPr lang="en-US" dirty="0"/>
              <a:t>Use two cutting boards and knives, one for raw meat products and one for fresh fruits and vegetables</a:t>
            </a:r>
          </a:p>
          <a:p>
            <a:r>
              <a:rPr lang="en-US" dirty="0"/>
              <a:t>Always wash hands, cutting boards, dishes, and utensils with hot, soapy water after they come in contact with raw meat, poultry, seafood, eggs, and unwashed fresh produce</a:t>
            </a:r>
          </a:p>
        </p:txBody>
      </p:sp>
    </p:spTree>
    <p:extLst>
      <p:ext uri="{BB962C8B-B14F-4D97-AF65-F5344CB8AC3E}">
        <p14:creationId xmlns:p14="http://schemas.microsoft.com/office/powerpoint/2010/main" val="3700073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out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out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out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Combat Cross Contamination (Separate)</a:t>
            </a:r>
          </a:p>
        </p:txBody>
      </p:sp>
      <p:sp>
        <p:nvSpPr>
          <p:cNvPr id="3" name="Content Placeholder 2"/>
          <p:cNvSpPr>
            <a:spLocks noGrp="1"/>
          </p:cNvSpPr>
          <p:nvPr>
            <p:ph idx="1"/>
          </p:nvPr>
        </p:nvSpPr>
        <p:spPr/>
        <p:txBody>
          <a:bodyPr>
            <a:normAutofit lnSpcReduction="10000"/>
          </a:bodyPr>
          <a:lstStyle/>
          <a:p>
            <a:r>
              <a:rPr lang="en-US" dirty="0"/>
              <a:t>Clean your plate. Place cooked food on a clean plate. If you put cooked food on an unwashed plate that previously held raw meat, poultry, or seafood bacteria from the raw food could contaminate the cooked food. </a:t>
            </a:r>
            <a:endParaRPr lang="en-US" dirty="0" smtClean="0"/>
          </a:p>
          <a:p>
            <a:r>
              <a:rPr lang="en-US" dirty="0" smtClean="0"/>
              <a:t>As </a:t>
            </a:r>
            <a:r>
              <a:rPr lang="en-US" dirty="0"/>
              <a:t>with the plate, tongs or spatulas used to handle raw meat need to be kept separate from tongs and spatulas used to handle the meat during and after cooking.</a:t>
            </a:r>
          </a:p>
          <a:p>
            <a:endParaRPr lang="en-US" dirty="0"/>
          </a:p>
        </p:txBody>
      </p:sp>
    </p:spTree>
    <p:extLst>
      <p:ext uri="{BB962C8B-B14F-4D97-AF65-F5344CB8AC3E}">
        <p14:creationId xmlns:p14="http://schemas.microsoft.com/office/powerpoint/2010/main" val="2225740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out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out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Combat Cross Contamination (Separate)</a:t>
            </a:r>
          </a:p>
        </p:txBody>
      </p:sp>
      <p:sp>
        <p:nvSpPr>
          <p:cNvPr id="3" name="Content Placeholder 2"/>
          <p:cNvSpPr>
            <a:spLocks noGrp="1"/>
          </p:cNvSpPr>
          <p:nvPr>
            <p:ph idx="1"/>
          </p:nvPr>
        </p:nvSpPr>
        <p:spPr/>
        <p:txBody>
          <a:bodyPr>
            <a:normAutofit lnSpcReduction="10000"/>
          </a:bodyPr>
          <a:lstStyle/>
          <a:p>
            <a:r>
              <a:rPr lang="en-US" dirty="0"/>
              <a:t>To prevent juices form raw meat, poultry, or seafood form dripping onto other foods in your refrigerator, place these raw foods in sealed containers or plastic bags.</a:t>
            </a:r>
          </a:p>
          <a:p>
            <a:r>
              <a:rPr lang="en-US" dirty="0"/>
              <a:t>Do not use sauce that was used to marinate raw meat, poultry, or seafood on cooked foods, </a:t>
            </a:r>
            <a:r>
              <a:rPr lang="en-US" i="1" dirty="0"/>
              <a:t>unless</a:t>
            </a:r>
            <a:r>
              <a:rPr lang="en-US" dirty="0"/>
              <a:t> it is boiled before applying. Never taste marinade or sauce that was used to marinate raw meat, poultry, or seafood.</a:t>
            </a:r>
          </a:p>
        </p:txBody>
      </p:sp>
    </p:spTree>
    <p:extLst>
      <p:ext uri="{BB962C8B-B14F-4D97-AF65-F5344CB8AC3E}">
        <p14:creationId xmlns:p14="http://schemas.microsoft.com/office/powerpoint/2010/main" val="3462998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Chill</a:t>
            </a:r>
            <a:endParaRPr lang="en-US" dirty="0"/>
          </a:p>
        </p:txBody>
      </p:sp>
      <p:sp>
        <p:nvSpPr>
          <p:cNvPr id="3" name="Content Placeholder 2"/>
          <p:cNvSpPr>
            <a:spLocks noGrp="1"/>
          </p:cNvSpPr>
          <p:nvPr>
            <p:ph idx="1"/>
          </p:nvPr>
        </p:nvSpPr>
        <p:spPr/>
        <p:txBody>
          <a:bodyPr/>
          <a:lstStyle/>
          <a:p>
            <a:pPr lvl="0"/>
            <a:r>
              <a:rPr lang="en-US" dirty="0"/>
              <a:t>Refrigerate foods quickly to keep most harmful bacteria from multiplying</a:t>
            </a:r>
          </a:p>
          <a:p>
            <a:pPr lvl="0"/>
            <a:r>
              <a:rPr lang="en-US" dirty="0"/>
              <a:t>Your refrigerator should be set no higher than 40°F and the freezer unit at 0°F</a:t>
            </a:r>
          </a:p>
          <a:p>
            <a:pPr lvl="0"/>
            <a:r>
              <a:rPr lang="en-US" dirty="0"/>
              <a:t>23% of consumers’ refrigerators are not cold enough</a:t>
            </a:r>
          </a:p>
          <a:p>
            <a:pPr lvl="0"/>
            <a:r>
              <a:rPr lang="en-US" dirty="0"/>
              <a:t>Refrigerate or freeze perishables, prepared food and leftovers within two hours.</a:t>
            </a:r>
          </a:p>
        </p:txBody>
      </p:sp>
    </p:spTree>
    <p:extLst>
      <p:ext uri="{BB962C8B-B14F-4D97-AF65-F5344CB8AC3E}">
        <p14:creationId xmlns:p14="http://schemas.microsoft.com/office/powerpoint/2010/main" val="3398238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up)">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up)">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up)">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Chill</a:t>
            </a:r>
            <a:endParaRPr lang="en-US" dirty="0"/>
          </a:p>
        </p:txBody>
      </p:sp>
      <p:sp>
        <p:nvSpPr>
          <p:cNvPr id="3" name="Content Placeholder 2"/>
          <p:cNvSpPr>
            <a:spLocks noGrp="1"/>
          </p:cNvSpPr>
          <p:nvPr>
            <p:ph idx="1"/>
          </p:nvPr>
        </p:nvSpPr>
        <p:spPr/>
        <p:txBody>
          <a:bodyPr/>
          <a:lstStyle/>
          <a:p>
            <a:pPr lvl="0"/>
            <a:r>
              <a:rPr lang="en-US" dirty="0"/>
              <a:t>Divide large amounts of leftovers into shallow containers for quick cool down in the refrigerator.</a:t>
            </a:r>
          </a:p>
          <a:p>
            <a:pPr lvl="0"/>
            <a:r>
              <a:rPr lang="en-US" dirty="0"/>
              <a:t>Marinate foods in the </a:t>
            </a:r>
            <a:r>
              <a:rPr lang="en-US" dirty="0" smtClean="0"/>
              <a:t>refrigerator</a:t>
            </a:r>
          </a:p>
          <a:p>
            <a:r>
              <a:rPr lang="en-US" dirty="0"/>
              <a:t>Never thaw foods at room temperature. </a:t>
            </a:r>
          </a:p>
          <a:p>
            <a:pPr lvl="0"/>
            <a:r>
              <a:rPr lang="en-US" dirty="0" smtClean="0"/>
              <a:t>Do </a:t>
            </a:r>
            <a:r>
              <a:rPr lang="en-US" dirty="0"/>
              <a:t>not pack the refrigerator too full. Cold air must circulate to keep food safe</a:t>
            </a:r>
          </a:p>
          <a:p>
            <a:pPr marL="0" indent="0">
              <a:buNone/>
            </a:pPr>
            <a:endParaRPr lang="en-US" dirty="0"/>
          </a:p>
        </p:txBody>
      </p:sp>
    </p:spTree>
    <p:extLst>
      <p:ext uri="{BB962C8B-B14F-4D97-AF65-F5344CB8AC3E}">
        <p14:creationId xmlns:p14="http://schemas.microsoft.com/office/powerpoint/2010/main" val="3189860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9"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9"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Chill</a:t>
            </a:r>
            <a:endParaRPr lang="en-US" dirty="0"/>
          </a:p>
        </p:txBody>
      </p:sp>
      <p:sp>
        <p:nvSpPr>
          <p:cNvPr id="3" name="Content Placeholder 2"/>
          <p:cNvSpPr>
            <a:spLocks noGrp="1"/>
          </p:cNvSpPr>
          <p:nvPr>
            <p:ph idx="1"/>
          </p:nvPr>
        </p:nvSpPr>
        <p:spPr/>
        <p:txBody>
          <a:bodyPr>
            <a:normAutofit fontScale="92500" lnSpcReduction="20000"/>
          </a:bodyPr>
          <a:lstStyle/>
          <a:p>
            <a:pPr lvl="0"/>
            <a:r>
              <a:rPr lang="en-US" dirty="0"/>
              <a:t>At family outings or barbecues, use a cooler to keep perishable food cold. Always use ice or cold pack and fill your cooler with food. A full cooler will maintain its cold temperatures longer than one that is partially filled.</a:t>
            </a:r>
          </a:p>
          <a:p>
            <a:pPr lvl="0"/>
            <a:r>
              <a:rPr lang="en-US" dirty="0" smtClean="0"/>
              <a:t>You </a:t>
            </a:r>
            <a:r>
              <a:rPr lang="en-US" dirty="0"/>
              <a:t>can thaw food outside the refrigerator by immersing it in cold water. Change the water every half hour to keep the water cold</a:t>
            </a:r>
          </a:p>
          <a:p>
            <a:pPr lvl="0"/>
            <a:r>
              <a:rPr lang="en-US" dirty="0"/>
              <a:t>You can thaw food in the microwave, but if you do, be sure to cook the food immediately after it is thawed.</a:t>
            </a:r>
          </a:p>
        </p:txBody>
      </p:sp>
    </p:spTree>
    <p:extLst>
      <p:ext uri="{BB962C8B-B14F-4D97-AF65-F5344CB8AC3E}">
        <p14:creationId xmlns:p14="http://schemas.microsoft.com/office/powerpoint/2010/main" val="3185180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Refrigeration Chart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62430088"/>
              </p:ext>
            </p:extLst>
          </p:nvPr>
        </p:nvGraphicFramePr>
        <p:xfrm>
          <a:off x="533400" y="1600200"/>
          <a:ext cx="8001000" cy="4834289"/>
        </p:xfrm>
        <a:graphic>
          <a:graphicData uri="http://schemas.openxmlformats.org/drawingml/2006/table">
            <a:tbl>
              <a:tblPr firstRow="1" firstCol="1" bandRow="1">
                <a:tableStyleId>{5C22544A-7EE6-4342-B048-85BDC9FD1C3A}</a:tableStyleId>
              </a:tblPr>
              <a:tblGrid>
                <a:gridCol w="1875337">
                  <a:extLst>
                    <a:ext uri="{9D8B030D-6E8A-4147-A177-3AD203B41FA5}">
                      <a16:colId xmlns:a16="http://schemas.microsoft.com/office/drawing/2014/main" val="20000"/>
                    </a:ext>
                  </a:extLst>
                </a:gridCol>
                <a:gridCol w="1986127">
                  <a:extLst>
                    <a:ext uri="{9D8B030D-6E8A-4147-A177-3AD203B41FA5}">
                      <a16:colId xmlns:a16="http://schemas.microsoft.com/office/drawing/2014/main" val="20001"/>
                    </a:ext>
                  </a:extLst>
                </a:gridCol>
                <a:gridCol w="2069768">
                  <a:extLst>
                    <a:ext uri="{9D8B030D-6E8A-4147-A177-3AD203B41FA5}">
                      <a16:colId xmlns:a16="http://schemas.microsoft.com/office/drawing/2014/main" val="20002"/>
                    </a:ext>
                  </a:extLst>
                </a:gridCol>
                <a:gridCol w="2069768">
                  <a:extLst>
                    <a:ext uri="{9D8B030D-6E8A-4147-A177-3AD203B41FA5}">
                      <a16:colId xmlns:a16="http://schemas.microsoft.com/office/drawing/2014/main" val="20003"/>
                    </a:ext>
                  </a:extLst>
                </a:gridCol>
              </a:tblGrid>
              <a:tr h="418363">
                <a:tc>
                  <a:txBody>
                    <a:bodyPr/>
                    <a:lstStyle/>
                    <a:p>
                      <a:pPr marL="0" marR="0" algn="ctr">
                        <a:spcBef>
                          <a:spcPts val="0"/>
                        </a:spcBef>
                        <a:spcAft>
                          <a:spcPts val="0"/>
                        </a:spcAft>
                      </a:pPr>
                      <a:r>
                        <a:rPr lang="en-US" sz="1800">
                          <a:effectLst/>
                        </a:rPr>
                        <a:t>Category</a:t>
                      </a:r>
                      <a:endParaRPr lang="en-US" sz="18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a:effectLst/>
                        </a:rPr>
                        <a:t>Food</a:t>
                      </a:r>
                      <a:endParaRPr lang="en-US" sz="18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a:effectLst/>
                        </a:rPr>
                        <a:t>Refrigerator (40°F or below)</a:t>
                      </a:r>
                      <a:endParaRPr lang="en-US" sz="18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a:effectLst/>
                        </a:rPr>
                        <a:t>Freezer (0°F or Below</a:t>
                      </a:r>
                      <a:endParaRPr lang="en-US" sz="1800">
                        <a:effectLst/>
                        <a:latin typeface="Times New Roman"/>
                        <a:ea typeface="Times New Roman"/>
                      </a:endParaRPr>
                    </a:p>
                  </a:txBody>
                  <a:tcPr marL="68580" marR="68580" marT="0" marB="0" anchor="ctr"/>
                </a:tc>
                <a:extLst>
                  <a:ext uri="{0D108BD9-81ED-4DB2-BD59-A6C34878D82A}">
                    <a16:rowId xmlns:a16="http://schemas.microsoft.com/office/drawing/2014/main" val="10000"/>
                  </a:ext>
                </a:extLst>
              </a:tr>
              <a:tr h="627545">
                <a:tc>
                  <a:txBody>
                    <a:bodyPr/>
                    <a:lstStyle/>
                    <a:p>
                      <a:pPr marL="0" marR="0" algn="ctr">
                        <a:spcBef>
                          <a:spcPts val="0"/>
                        </a:spcBef>
                        <a:spcAft>
                          <a:spcPts val="0"/>
                        </a:spcAft>
                      </a:pPr>
                      <a:r>
                        <a:rPr lang="en-US" sz="1800">
                          <a:effectLst/>
                        </a:rPr>
                        <a:t>Salads</a:t>
                      </a:r>
                      <a:endParaRPr lang="en-US" sz="18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a:effectLst/>
                        </a:rPr>
                        <a:t>Egg, chicken, ham, tuna, macaroni salads</a:t>
                      </a:r>
                      <a:endParaRPr lang="en-US" sz="18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a:effectLst/>
                        </a:rPr>
                        <a:t>3 to 5 days</a:t>
                      </a:r>
                      <a:endParaRPr lang="en-US" sz="18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a:effectLst/>
                        </a:rPr>
                        <a:t>Does not freeze well</a:t>
                      </a:r>
                      <a:endParaRPr lang="en-US" sz="1800">
                        <a:effectLst/>
                        <a:latin typeface="Times New Roman"/>
                        <a:ea typeface="Times New Roman"/>
                      </a:endParaRPr>
                    </a:p>
                  </a:txBody>
                  <a:tcPr marL="68580" marR="68580" marT="0" marB="0" anchor="ctr"/>
                </a:tc>
                <a:extLst>
                  <a:ext uri="{0D108BD9-81ED-4DB2-BD59-A6C34878D82A}">
                    <a16:rowId xmlns:a16="http://schemas.microsoft.com/office/drawing/2014/main" val="10001"/>
                  </a:ext>
                </a:extLst>
              </a:tr>
              <a:tr h="361710">
                <a:tc rowSpan="2">
                  <a:txBody>
                    <a:bodyPr/>
                    <a:lstStyle/>
                    <a:p>
                      <a:pPr marL="0" marR="0" algn="ctr">
                        <a:spcBef>
                          <a:spcPts val="0"/>
                        </a:spcBef>
                        <a:spcAft>
                          <a:spcPts val="0"/>
                        </a:spcAft>
                      </a:pPr>
                      <a:r>
                        <a:rPr lang="en-US" sz="1800">
                          <a:effectLst/>
                        </a:rPr>
                        <a:t>Hot Dogs</a:t>
                      </a:r>
                      <a:endParaRPr lang="en-US" sz="18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a:effectLst/>
                        </a:rPr>
                        <a:t>Opened package</a:t>
                      </a:r>
                      <a:endParaRPr lang="en-US" sz="18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a:effectLst/>
                        </a:rPr>
                        <a:t>1 week</a:t>
                      </a:r>
                      <a:endParaRPr lang="en-US" sz="18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a:effectLst/>
                        </a:rPr>
                        <a:t>1 to 2 months</a:t>
                      </a:r>
                      <a:endParaRPr lang="en-US" sz="1800">
                        <a:effectLst/>
                        <a:latin typeface="Times New Roman"/>
                        <a:ea typeface="Times New Roman"/>
                      </a:endParaRPr>
                    </a:p>
                  </a:txBody>
                  <a:tcPr marL="68580" marR="68580" marT="0" marB="0" anchor="ctr"/>
                </a:tc>
                <a:extLst>
                  <a:ext uri="{0D108BD9-81ED-4DB2-BD59-A6C34878D82A}">
                    <a16:rowId xmlns:a16="http://schemas.microsoft.com/office/drawing/2014/main" val="10002"/>
                  </a:ext>
                </a:extLst>
              </a:tr>
              <a:tr h="361710">
                <a:tc vMerge="1">
                  <a:txBody>
                    <a:bodyPr/>
                    <a:lstStyle/>
                    <a:p>
                      <a:endParaRPr lang="en-US"/>
                    </a:p>
                  </a:txBody>
                  <a:tcPr/>
                </a:tc>
                <a:tc>
                  <a:txBody>
                    <a:bodyPr/>
                    <a:lstStyle/>
                    <a:p>
                      <a:pPr marL="0" marR="0" algn="ctr">
                        <a:spcBef>
                          <a:spcPts val="0"/>
                        </a:spcBef>
                        <a:spcAft>
                          <a:spcPts val="0"/>
                        </a:spcAft>
                      </a:pPr>
                      <a:r>
                        <a:rPr lang="en-US" sz="1800">
                          <a:effectLst/>
                        </a:rPr>
                        <a:t>Unopened package</a:t>
                      </a:r>
                      <a:endParaRPr lang="en-US" sz="18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a:effectLst/>
                        </a:rPr>
                        <a:t>2 weeks</a:t>
                      </a:r>
                      <a:endParaRPr lang="en-US" sz="18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a:effectLst/>
                        </a:rPr>
                        <a:t>1 to 2 months</a:t>
                      </a:r>
                      <a:endParaRPr lang="en-US" sz="1800">
                        <a:effectLst/>
                        <a:latin typeface="Times New Roman"/>
                        <a:ea typeface="Times New Roman"/>
                      </a:endParaRPr>
                    </a:p>
                  </a:txBody>
                  <a:tcPr marL="68580" marR="68580" marT="0" marB="0" anchor="ctr"/>
                </a:tc>
                <a:extLst>
                  <a:ext uri="{0D108BD9-81ED-4DB2-BD59-A6C34878D82A}">
                    <a16:rowId xmlns:a16="http://schemas.microsoft.com/office/drawing/2014/main" val="10003"/>
                  </a:ext>
                </a:extLst>
              </a:tr>
              <a:tr h="418363">
                <a:tc rowSpan="2">
                  <a:txBody>
                    <a:bodyPr/>
                    <a:lstStyle/>
                    <a:p>
                      <a:pPr marL="0" marR="0" algn="ctr">
                        <a:spcBef>
                          <a:spcPts val="0"/>
                        </a:spcBef>
                        <a:spcAft>
                          <a:spcPts val="0"/>
                        </a:spcAft>
                      </a:pPr>
                      <a:r>
                        <a:rPr lang="en-US" sz="1800">
                          <a:effectLst/>
                        </a:rPr>
                        <a:t>Luncheon Meat</a:t>
                      </a:r>
                      <a:endParaRPr lang="en-US" sz="18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a:effectLst/>
                        </a:rPr>
                        <a:t>Opened package or deli sliced</a:t>
                      </a:r>
                      <a:endParaRPr lang="en-US" sz="18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a:effectLst/>
                        </a:rPr>
                        <a:t>3 to 5 days</a:t>
                      </a:r>
                      <a:endParaRPr lang="en-US" sz="18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a:effectLst/>
                        </a:rPr>
                        <a:t>1 to 2 months</a:t>
                      </a:r>
                      <a:endParaRPr lang="en-US" sz="1800">
                        <a:effectLst/>
                        <a:latin typeface="Times New Roman"/>
                        <a:ea typeface="Times New Roman"/>
                      </a:endParaRPr>
                    </a:p>
                  </a:txBody>
                  <a:tcPr marL="68580" marR="68580" marT="0" marB="0" anchor="ctr"/>
                </a:tc>
                <a:extLst>
                  <a:ext uri="{0D108BD9-81ED-4DB2-BD59-A6C34878D82A}">
                    <a16:rowId xmlns:a16="http://schemas.microsoft.com/office/drawing/2014/main" val="10004"/>
                  </a:ext>
                </a:extLst>
              </a:tr>
              <a:tr h="361710">
                <a:tc vMerge="1">
                  <a:txBody>
                    <a:bodyPr/>
                    <a:lstStyle/>
                    <a:p>
                      <a:endParaRPr lang="en-US"/>
                    </a:p>
                  </a:txBody>
                  <a:tcPr/>
                </a:tc>
                <a:tc>
                  <a:txBody>
                    <a:bodyPr/>
                    <a:lstStyle/>
                    <a:p>
                      <a:pPr marL="0" marR="0" algn="ctr">
                        <a:spcBef>
                          <a:spcPts val="0"/>
                        </a:spcBef>
                        <a:spcAft>
                          <a:spcPts val="0"/>
                        </a:spcAft>
                      </a:pPr>
                      <a:r>
                        <a:rPr lang="en-US" sz="1800">
                          <a:effectLst/>
                        </a:rPr>
                        <a:t>Unopened package</a:t>
                      </a:r>
                      <a:endParaRPr lang="en-US" sz="18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a:effectLst/>
                        </a:rPr>
                        <a:t>2 weeks</a:t>
                      </a:r>
                      <a:endParaRPr lang="en-US" sz="1800">
                        <a:effectLst/>
                        <a:latin typeface="Times New Roman"/>
                        <a:ea typeface="Times New Roman"/>
                      </a:endParaRPr>
                    </a:p>
                  </a:txBody>
                  <a:tcPr marL="68580" marR="68580" marT="0" marB="0" anchor="ctr"/>
                </a:tc>
                <a:tc rowSpan="2">
                  <a:txBody>
                    <a:bodyPr/>
                    <a:lstStyle/>
                    <a:p>
                      <a:pPr marL="0" marR="0" algn="ctr">
                        <a:spcBef>
                          <a:spcPts val="0"/>
                        </a:spcBef>
                        <a:spcAft>
                          <a:spcPts val="0"/>
                        </a:spcAft>
                      </a:pPr>
                      <a:r>
                        <a:rPr lang="en-US" sz="1800">
                          <a:effectLst/>
                        </a:rPr>
                        <a:t>1 to 2 months</a:t>
                      </a:r>
                    </a:p>
                    <a:p>
                      <a:pPr marL="0" marR="0" algn="ctr">
                        <a:spcBef>
                          <a:spcPts val="0"/>
                        </a:spcBef>
                        <a:spcAft>
                          <a:spcPts val="0"/>
                        </a:spcAft>
                      </a:pPr>
                      <a:r>
                        <a:rPr lang="en-US" sz="1800">
                          <a:effectLst/>
                        </a:rPr>
                        <a:t>1 month</a:t>
                      </a:r>
                      <a:endParaRPr lang="en-US" sz="1800">
                        <a:effectLst/>
                        <a:latin typeface="Times New Roman"/>
                        <a:ea typeface="Times New Roman"/>
                      </a:endParaRPr>
                    </a:p>
                  </a:txBody>
                  <a:tcPr marL="68580" marR="68580" marT="0" marB="0" anchor="ctr"/>
                </a:tc>
                <a:extLst>
                  <a:ext uri="{0D108BD9-81ED-4DB2-BD59-A6C34878D82A}">
                    <a16:rowId xmlns:a16="http://schemas.microsoft.com/office/drawing/2014/main" val="10005"/>
                  </a:ext>
                </a:extLst>
              </a:tr>
              <a:tr h="1005960">
                <a:tc rowSpan="2">
                  <a:txBody>
                    <a:bodyPr/>
                    <a:lstStyle/>
                    <a:p>
                      <a:pPr marL="0" marR="0" algn="ctr">
                        <a:spcBef>
                          <a:spcPts val="0"/>
                        </a:spcBef>
                        <a:spcAft>
                          <a:spcPts val="0"/>
                        </a:spcAft>
                      </a:pPr>
                      <a:r>
                        <a:rPr lang="en-US" sz="1800">
                          <a:effectLst/>
                        </a:rPr>
                        <a:t>Bacon &amp; Sausage</a:t>
                      </a:r>
                      <a:endParaRPr lang="en-US" sz="18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a:effectLst/>
                        </a:rPr>
                        <a:t>Bacon</a:t>
                      </a:r>
                      <a:endParaRPr lang="en-US" sz="18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a:effectLst/>
                        </a:rPr>
                        <a:t>7 days</a:t>
                      </a:r>
                      <a:endParaRPr lang="en-US" sz="1800">
                        <a:effectLst/>
                        <a:latin typeface="Times New Roman"/>
                        <a:ea typeface="Times New Roman"/>
                      </a:endParaRPr>
                    </a:p>
                  </a:txBody>
                  <a:tcPr marL="68580" marR="68580" marT="0" marB="0" anchor="ctr"/>
                </a:tc>
                <a:tc vMerge="1">
                  <a:txBody>
                    <a:bodyPr/>
                    <a:lstStyle/>
                    <a:p>
                      <a:endParaRPr lang="en-US"/>
                    </a:p>
                  </a:txBody>
                  <a:tcPr/>
                </a:tc>
                <a:extLst>
                  <a:ext uri="{0D108BD9-81ED-4DB2-BD59-A6C34878D82A}">
                    <a16:rowId xmlns:a16="http://schemas.microsoft.com/office/drawing/2014/main" val="10006"/>
                  </a:ext>
                </a:extLst>
              </a:tr>
              <a:tr h="627545">
                <a:tc vMerge="1">
                  <a:txBody>
                    <a:bodyPr/>
                    <a:lstStyle/>
                    <a:p>
                      <a:endParaRPr lang="en-US"/>
                    </a:p>
                  </a:txBody>
                  <a:tcPr/>
                </a:tc>
                <a:tc>
                  <a:txBody>
                    <a:bodyPr/>
                    <a:lstStyle/>
                    <a:p>
                      <a:pPr marL="0" marR="0" algn="ctr">
                        <a:spcBef>
                          <a:spcPts val="0"/>
                        </a:spcBef>
                        <a:spcAft>
                          <a:spcPts val="0"/>
                        </a:spcAft>
                      </a:pPr>
                      <a:r>
                        <a:rPr lang="en-US" sz="1800">
                          <a:effectLst/>
                        </a:rPr>
                        <a:t>Sausage, raw-from chicken, turkey, pork, beef</a:t>
                      </a:r>
                      <a:endParaRPr lang="en-US" sz="18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a:effectLst/>
                        </a:rPr>
                        <a:t>1 to 2 days</a:t>
                      </a:r>
                      <a:endParaRPr lang="en-US" sz="18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dirty="0">
                          <a:effectLst/>
                        </a:rPr>
                        <a:t>1 to 2 months</a:t>
                      </a:r>
                      <a:endParaRPr lang="en-US" sz="1800" dirty="0">
                        <a:effectLst/>
                        <a:latin typeface="Times New Roman"/>
                        <a:ea typeface="Times New Roman"/>
                      </a:endParaRPr>
                    </a:p>
                  </a:txBody>
                  <a:tcPr marL="68580" marR="68580" marT="0" marB="0" anchor="ct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01921521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Refrigeration Chart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38704227"/>
              </p:ext>
            </p:extLst>
          </p:nvPr>
        </p:nvGraphicFramePr>
        <p:xfrm>
          <a:off x="228600" y="1371600"/>
          <a:ext cx="8610598" cy="4729746"/>
        </p:xfrm>
        <a:graphic>
          <a:graphicData uri="http://schemas.openxmlformats.org/drawingml/2006/table">
            <a:tbl>
              <a:tblPr firstRow="1" firstCol="1" bandRow="1">
                <a:tableStyleId>{5C22544A-7EE6-4342-B048-85BDC9FD1C3A}</a:tableStyleId>
              </a:tblPr>
              <a:tblGrid>
                <a:gridCol w="2018220">
                  <a:extLst>
                    <a:ext uri="{9D8B030D-6E8A-4147-A177-3AD203B41FA5}">
                      <a16:colId xmlns:a16="http://schemas.microsoft.com/office/drawing/2014/main" val="20000"/>
                    </a:ext>
                  </a:extLst>
                </a:gridCol>
                <a:gridCol w="2583995">
                  <a:extLst>
                    <a:ext uri="{9D8B030D-6E8A-4147-A177-3AD203B41FA5}">
                      <a16:colId xmlns:a16="http://schemas.microsoft.com/office/drawing/2014/main" val="20001"/>
                    </a:ext>
                  </a:extLst>
                </a:gridCol>
                <a:gridCol w="1484586">
                  <a:extLst>
                    <a:ext uri="{9D8B030D-6E8A-4147-A177-3AD203B41FA5}">
                      <a16:colId xmlns:a16="http://schemas.microsoft.com/office/drawing/2014/main" val="20002"/>
                    </a:ext>
                  </a:extLst>
                </a:gridCol>
                <a:gridCol w="2523797">
                  <a:extLst>
                    <a:ext uri="{9D8B030D-6E8A-4147-A177-3AD203B41FA5}">
                      <a16:colId xmlns:a16="http://schemas.microsoft.com/office/drawing/2014/main" val="20003"/>
                    </a:ext>
                  </a:extLst>
                </a:gridCol>
              </a:tblGrid>
              <a:tr h="1043576">
                <a:tc>
                  <a:txBody>
                    <a:bodyPr/>
                    <a:lstStyle/>
                    <a:p>
                      <a:pPr marL="0" marR="0" algn="ctr">
                        <a:spcBef>
                          <a:spcPts val="0"/>
                        </a:spcBef>
                        <a:spcAft>
                          <a:spcPts val="0"/>
                        </a:spcAft>
                      </a:pPr>
                      <a:r>
                        <a:rPr lang="en-US" sz="1800" b="1" dirty="0">
                          <a:solidFill>
                            <a:schemeClr val="bg1"/>
                          </a:solidFill>
                          <a:effectLst/>
                          <a:latin typeface="+mj-lt"/>
                          <a:ea typeface="Times New Roman"/>
                        </a:rPr>
                        <a:t>Category</a:t>
                      </a:r>
                      <a:endParaRPr lang="en-US" sz="1800" dirty="0">
                        <a:solidFill>
                          <a:schemeClr val="bg1"/>
                        </a:solidFill>
                        <a:effectLst/>
                        <a:latin typeface="+mj-lt"/>
                        <a:ea typeface="Times New Roman"/>
                      </a:endParaRPr>
                    </a:p>
                  </a:txBody>
                  <a:tcPr marL="68580" marR="68580" marT="0" marB="0" anchor="ctr"/>
                </a:tc>
                <a:tc>
                  <a:txBody>
                    <a:bodyPr/>
                    <a:lstStyle/>
                    <a:p>
                      <a:pPr marL="0" marR="0" algn="ctr">
                        <a:spcBef>
                          <a:spcPts val="0"/>
                        </a:spcBef>
                        <a:spcAft>
                          <a:spcPts val="0"/>
                        </a:spcAft>
                      </a:pPr>
                      <a:r>
                        <a:rPr lang="en-US" sz="1800" b="1" dirty="0">
                          <a:solidFill>
                            <a:schemeClr val="bg1"/>
                          </a:solidFill>
                          <a:effectLst/>
                          <a:latin typeface="+mj-lt"/>
                          <a:ea typeface="Times New Roman"/>
                        </a:rPr>
                        <a:t>Food</a:t>
                      </a:r>
                      <a:endParaRPr lang="en-US" sz="1800" dirty="0">
                        <a:solidFill>
                          <a:schemeClr val="bg1"/>
                        </a:solidFill>
                        <a:effectLst/>
                        <a:latin typeface="+mj-lt"/>
                        <a:ea typeface="Times New Roman"/>
                      </a:endParaRPr>
                    </a:p>
                  </a:txBody>
                  <a:tcPr marL="68580" marR="68580" marT="0" marB="0" anchor="ctr"/>
                </a:tc>
                <a:tc>
                  <a:txBody>
                    <a:bodyPr/>
                    <a:lstStyle/>
                    <a:p>
                      <a:pPr marL="0" marR="0" algn="ctr">
                        <a:spcBef>
                          <a:spcPts val="0"/>
                        </a:spcBef>
                        <a:spcAft>
                          <a:spcPts val="0"/>
                        </a:spcAft>
                      </a:pPr>
                      <a:r>
                        <a:rPr lang="en-US" sz="1800" b="1">
                          <a:solidFill>
                            <a:schemeClr val="bg1"/>
                          </a:solidFill>
                          <a:effectLst/>
                          <a:latin typeface="+mj-lt"/>
                          <a:ea typeface="Times New Roman"/>
                        </a:rPr>
                        <a:t>Refrigerator (40°F or below)</a:t>
                      </a:r>
                      <a:endParaRPr lang="en-US" sz="1800">
                        <a:solidFill>
                          <a:schemeClr val="bg1"/>
                        </a:solidFill>
                        <a:effectLst/>
                        <a:latin typeface="+mj-lt"/>
                        <a:ea typeface="Times New Roman"/>
                      </a:endParaRPr>
                    </a:p>
                  </a:txBody>
                  <a:tcPr marL="68580" marR="68580" marT="0" marB="0" anchor="ctr"/>
                </a:tc>
                <a:tc>
                  <a:txBody>
                    <a:bodyPr/>
                    <a:lstStyle/>
                    <a:p>
                      <a:pPr marL="0" marR="0" algn="ctr">
                        <a:spcBef>
                          <a:spcPts val="0"/>
                        </a:spcBef>
                        <a:spcAft>
                          <a:spcPts val="0"/>
                        </a:spcAft>
                      </a:pPr>
                      <a:r>
                        <a:rPr lang="en-US" sz="1800" b="1" dirty="0">
                          <a:solidFill>
                            <a:schemeClr val="bg1"/>
                          </a:solidFill>
                          <a:effectLst/>
                          <a:latin typeface="+mj-lt"/>
                          <a:ea typeface="Times New Roman"/>
                        </a:rPr>
                        <a:t>Freezer (0°F or Below</a:t>
                      </a:r>
                      <a:endParaRPr lang="en-US" sz="1800" dirty="0">
                        <a:solidFill>
                          <a:schemeClr val="bg1"/>
                        </a:solidFill>
                        <a:effectLst/>
                        <a:latin typeface="+mj-lt"/>
                        <a:ea typeface="Times New Roman"/>
                      </a:endParaRPr>
                    </a:p>
                  </a:txBody>
                  <a:tcPr marL="68580" marR="68580" marT="0" marB="0" anchor="ctr"/>
                </a:tc>
                <a:extLst>
                  <a:ext uri="{0D108BD9-81ED-4DB2-BD59-A6C34878D82A}">
                    <a16:rowId xmlns:a16="http://schemas.microsoft.com/office/drawing/2014/main" val="10000"/>
                  </a:ext>
                </a:extLst>
              </a:tr>
              <a:tr h="1043576">
                <a:tc>
                  <a:txBody>
                    <a:bodyPr/>
                    <a:lstStyle/>
                    <a:p>
                      <a:pPr marL="0" marR="0" algn="ctr">
                        <a:spcBef>
                          <a:spcPts val="0"/>
                        </a:spcBef>
                        <a:spcAft>
                          <a:spcPts val="0"/>
                        </a:spcAft>
                      </a:pPr>
                      <a:r>
                        <a:rPr lang="en-US" sz="1800" dirty="0">
                          <a:effectLst/>
                        </a:rPr>
                        <a:t>Hamburger &amp; Other Ground Meats</a:t>
                      </a:r>
                      <a:endParaRPr lang="en-US" sz="18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dirty="0">
                          <a:effectLst/>
                        </a:rPr>
                        <a:t>Hamburger, ground beef, turkey, veal, pork, lamb, &amp; mixtures of them</a:t>
                      </a:r>
                      <a:endParaRPr lang="en-US" sz="18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a:effectLst/>
                        </a:rPr>
                        <a:t>1 to 2 days</a:t>
                      </a:r>
                      <a:endParaRPr lang="en-US" sz="18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a:effectLst/>
                        </a:rPr>
                        <a:t>2 to 4 months</a:t>
                      </a:r>
                      <a:endParaRPr lang="en-US" sz="1800">
                        <a:effectLst/>
                        <a:latin typeface="Times New Roman"/>
                        <a:ea typeface="Times New Roman"/>
                      </a:endParaRPr>
                    </a:p>
                  </a:txBody>
                  <a:tcPr marL="68580" marR="68580" marT="0" marB="0" anchor="ctr"/>
                </a:tc>
                <a:extLst>
                  <a:ext uri="{0D108BD9-81ED-4DB2-BD59-A6C34878D82A}">
                    <a16:rowId xmlns:a16="http://schemas.microsoft.com/office/drawing/2014/main" val="10001"/>
                  </a:ext>
                </a:extLst>
              </a:tr>
              <a:tr h="300059">
                <a:tc rowSpan="3">
                  <a:txBody>
                    <a:bodyPr/>
                    <a:lstStyle/>
                    <a:p>
                      <a:pPr marL="0" marR="0" algn="ctr">
                        <a:spcBef>
                          <a:spcPts val="0"/>
                        </a:spcBef>
                        <a:spcAft>
                          <a:spcPts val="0"/>
                        </a:spcAft>
                      </a:pPr>
                      <a:r>
                        <a:rPr lang="en-US" sz="1800">
                          <a:effectLst/>
                        </a:rPr>
                        <a:t>Fresh Beef, Veal, Lamb &amp; Pork</a:t>
                      </a:r>
                      <a:endParaRPr lang="en-US" sz="18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dirty="0">
                          <a:effectLst/>
                        </a:rPr>
                        <a:t>Steaks</a:t>
                      </a:r>
                      <a:endParaRPr lang="en-US" sz="18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dirty="0">
                          <a:effectLst/>
                        </a:rPr>
                        <a:t>3 to 5 days</a:t>
                      </a:r>
                      <a:endParaRPr lang="en-US" sz="18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a:effectLst/>
                        </a:rPr>
                        <a:t>6 to 12 months</a:t>
                      </a:r>
                      <a:endParaRPr lang="en-US" sz="1800">
                        <a:effectLst/>
                        <a:latin typeface="Times New Roman"/>
                        <a:ea typeface="Times New Roman"/>
                      </a:endParaRPr>
                    </a:p>
                  </a:txBody>
                  <a:tcPr marL="68580" marR="68580" marT="0" marB="0" anchor="ctr"/>
                </a:tc>
                <a:extLst>
                  <a:ext uri="{0D108BD9-81ED-4DB2-BD59-A6C34878D82A}">
                    <a16:rowId xmlns:a16="http://schemas.microsoft.com/office/drawing/2014/main" val="10002"/>
                  </a:ext>
                </a:extLst>
              </a:tr>
              <a:tr h="300059">
                <a:tc vMerge="1">
                  <a:txBody>
                    <a:bodyPr/>
                    <a:lstStyle/>
                    <a:p>
                      <a:endParaRPr lang="en-US"/>
                    </a:p>
                  </a:txBody>
                  <a:tcPr/>
                </a:tc>
                <a:tc>
                  <a:txBody>
                    <a:bodyPr/>
                    <a:lstStyle/>
                    <a:p>
                      <a:pPr marL="0" marR="0" algn="ctr">
                        <a:spcBef>
                          <a:spcPts val="0"/>
                        </a:spcBef>
                        <a:spcAft>
                          <a:spcPts val="0"/>
                        </a:spcAft>
                      </a:pPr>
                      <a:r>
                        <a:rPr lang="en-US" sz="1800">
                          <a:effectLst/>
                        </a:rPr>
                        <a:t>Chops</a:t>
                      </a:r>
                      <a:endParaRPr lang="en-US" sz="18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dirty="0">
                          <a:effectLst/>
                        </a:rPr>
                        <a:t>3 to 5 days</a:t>
                      </a:r>
                      <a:endParaRPr lang="en-US" sz="18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dirty="0">
                          <a:effectLst/>
                        </a:rPr>
                        <a:t>4 to 6 months</a:t>
                      </a:r>
                      <a:endParaRPr lang="en-US" sz="1800" dirty="0">
                        <a:effectLst/>
                        <a:latin typeface="Times New Roman"/>
                        <a:ea typeface="Times New Roman"/>
                      </a:endParaRPr>
                    </a:p>
                  </a:txBody>
                  <a:tcPr marL="68580" marR="68580" marT="0" marB="0" anchor="ctr"/>
                </a:tc>
                <a:extLst>
                  <a:ext uri="{0D108BD9-81ED-4DB2-BD59-A6C34878D82A}">
                    <a16:rowId xmlns:a16="http://schemas.microsoft.com/office/drawing/2014/main" val="10003"/>
                  </a:ext>
                </a:extLst>
              </a:tr>
              <a:tr h="300059">
                <a:tc vMerge="1">
                  <a:txBody>
                    <a:bodyPr/>
                    <a:lstStyle/>
                    <a:p>
                      <a:endParaRPr lang="en-US"/>
                    </a:p>
                  </a:txBody>
                  <a:tcPr/>
                </a:tc>
                <a:tc>
                  <a:txBody>
                    <a:bodyPr/>
                    <a:lstStyle/>
                    <a:p>
                      <a:pPr marL="0" marR="0" algn="ctr">
                        <a:spcBef>
                          <a:spcPts val="0"/>
                        </a:spcBef>
                        <a:spcAft>
                          <a:spcPts val="0"/>
                        </a:spcAft>
                      </a:pPr>
                      <a:r>
                        <a:rPr lang="en-US" sz="1800">
                          <a:effectLst/>
                        </a:rPr>
                        <a:t>Roasts</a:t>
                      </a:r>
                      <a:endParaRPr lang="en-US" sz="18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dirty="0">
                          <a:effectLst/>
                        </a:rPr>
                        <a:t>3 to 5 days</a:t>
                      </a:r>
                      <a:endParaRPr lang="en-US" sz="18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dirty="0">
                          <a:effectLst/>
                        </a:rPr>
                        <a:t>4 to 12 months</a:t>
                      </a:r>
                      <a:endParaRPr lang="en-US" sz="1800" dirty="0">
                        <a:effectLst/>
                        <a:latin typeface="Times New Roman"/>
                        <a:ea typeface="Times New Roman"/>
                      </a:endParaRPr>
                    </a:p>
                  </a:txBody>
                  <a:tcPr marL="68580" marR="68580" marT="0" marB="0" anchor="ctr"/>
                </a:tc>
                <a:extLst>
                  <a:ext uri="{0D108BD9-81ED-4DB2-BD59-A6C34878D82A}">
                    <a16:rowId xmlns:a16="http://schemas.microsoft.com/office/drawing/2014/main" val="10004"/>
                  </a:ext>
                </a:extLst>
              </a:tr>
              <a:tr h="300059">
                <a:tc rowSpan="2">
                  <a:txBody>
                    <a:bodyPr/>
                    <a:lstStyle/>
                    <a:p>
                      <a:pPr marL="0" marR="0" algn="ctr">
                        <a:spcBef>
                          <a:spcPts val="0"/>
                        </a:spcBef>
                        <a:spcAft>
                          <a:spcPts val="0"/>
                        </a:spcAft>
                      </a:pPr>
                      <a:r>
                        <a:rPr lang="en-US" sz="1800">
                          <a:effectLst/>
                        </a:rPr>
                        <a:t>Fresh Poultry</a:t>
                      </a:r>
                      <a:endParaRPr lang="en-US" sz="18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a:effectLst/>
                        </a:rPr>
                        <a:t>Chicken or turkey, whole</a:t>
                      </a:r>
                      <a:endParaRPr lang="en-US" sz="18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dirty="0">
                          <a:effectLst/>
                        </a:rPr>
                        <a:t>1 to 2 days</a:t>
                      </a:r>
                      <a:endParaRPr lang="en-US" sz="18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dirty="0">
                          <a:effectLst/>
                        </a:rPr>
                        <a:t>1 year</a:t>
                      </a:r>
                      <a:endParaRPr lang="en-US" sz="1800" dirty="0">
                        <a:effectLst/>
                        <a:latin typeface="Times New Roman"/>
                        <a:ea typeface="Times New Roman"/>
                      </a:endParaRPr>
                    </a:p>
                  </a:txBody>
                  <a:tcPr marL="68580" marR="68580" marT="0" marB="0" anchor="ctr"/>
                </a:tc>
                <a:extLst>
                  <a:ext uri="{0D108BD9-81ED-4DB2-BD59-A6C34878D82A}">
                    <a16:rowId xmlns:a16="http://schemas.microsoft.com/office/drawing/2014/main" val="10005"/>
                  </a:ext>
                </a:extLst>
              </a:tr>
              <a:tr h="300059">
                <a:tc vMerge="1">
                  <a:txBody>
                    <a:bodyPr/>
                    <a:lstStyle/>
                    <a:p>
                      <a:endParaRPr lang="en-US"/>
                    </a:p>
                  </a:txBody>
                  <a:tcPr/>
                </a:tc>
                <a:tc>
                  <a:txBody>
                    <a:bodyPr/>
                    <a:lstStyle/>
                    <a:p>
                      <a:pPr marL="0" marR="0" algn="ctr">
                        <a:spcBef>
                          <a:spcPts val="0"/>
                        </a:spcBef>
                        <a:spcAft>
                          <a:spcPts val="0"/>
                        </a:spcAft>
                      </a:pPr>
                      <a:r>
                        <a:rPr lang="en-US" sz="1800">
                          <a:effectLst/>
                        </a:rPr>
                        <a:t>Chicken or turkey, pieces</a:t>
                      </a:r>
                      <a:endParaRPr lang="en-US" sz="18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dirty="0">
                          <a:effectLst/>
                        </a:rPr>
                        <a:t>1 to 2 days</a:t>
                      </a:r>
                      <a:endParaRPr lang="en-US" sz="18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a:effectLst/>
                        </a:rPr>
                        <a:t>9 months</a:t>
                      </a:r>
                      <a:endParaRPr lang="en-US" sz="1800">
                        <a:effectLst/>
                        <a:latin typeface="Times New Roman"/>
                        <a:ea typeface="Times New Roman"/>
                      </a:endParaRPr>
                    </a:p>
                  </a:txBody>
                  <a:tcPr marL="68580" marR="68580" marT="0" marB="0" anchor="ctr"/>
                </a:tc>
                <a:extLst>
                  <a:ext uri="{0D108BD9-81ED-4DB2-BD59-A6C34878D82A}">
                    <a16:rowId xmlns:a16="http://schemas.microsoft.com/office/drawing/2014/main" val="10006"/>
                  </a:ext>
                </a:extLst>
              </a:tr>
              <a:tr h="319339">
                <a:tc>
                  <a:txBody>
                    <a:bodyPr/>
                    <a:lstStyle/>
                    <a:p>
                      <a:pPr marL="0" marR="0" algn="ctr">
                        <a:spcBef>
                          <a:spcPts val="0"/>
                        </a:spcBef>
                        <a:spcAft>
                          <a:spcPts val="0"/>
                        </a:spcAft>
                      </a:pPr>
                      <a:r>
                        <a:rPr lang="en-US" sz="1800">
                          <a:effectLst/>
                        </a:rPr>
                        <a:t>Soups and Stews</a:t>
                      </a:r>
                      <a:endParaRPr lang="en-US" sz="18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a:effectLst/>
                        </a:rPr>
                        <a:t>Vegetable or meat added</a:t>
                      </a:r>
                      <a:endParaRPr lang="en-US" sz="18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dirty="0">
                          <a:effectLst/>
                        </a:rPr>
                        <a:t>3 to 4 days</a:t>
                      </a:r>
                      <a:endParaRPr lang="en-US" sz="18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a:effectLst/>
                        </a:rPr>
                        <a:t>2 to 3 months</a:t>
                      </a:r>
                      <a:endParaRPr lang="en-US" sz="1800">
                        <a:effectLst/>
                        <a:latin typeface="Times New Roman"/>
                        <a:ea typeface="Times New Roman"/>
                      </a:endParaRPr>
                    </a:p>
                  </a:txBody>
                  <a:tcPr marL="68580" marR="68580" marT="0" marB="0" anchor="ctr"/>
                </a:tc>
                <a:extLst>
                  <a:ext uri="{0D108BD9-81ED-4DB2-BD59-A6C34878D82A}">
                    <a16:rowId xmlns:a16="http://schemas.microsoft.com/office/drawing/2014/main" val="10007"/>
                  </a:ext>
                </a:extLst>
              </a:tr>
              <a:tr h="273967">
                <a:tc rowSpan="3">
                  <a:txBody>
                    <a:bodyPr/>
                    <a:lstStyle/>
                    <a:p>
                      <a:pPr marL="0" marR="0" algn="ctr">
                        <a:spcBef>
                          <a:spcPts val="0"/>
                        </a:spcBef>
                        <a:spcAft>
                          <a:spcPts val="0"/>
                        </a:spcAft>
                      </a:pPr>
                      <a:r>
                        <a:rPr lang="en-US" sz="1800">
                          <a:effectLst/>
                        </a:rPr>
                        <a:t>Leftovers</a:t>
                      </a:r>
                      <a:endParaRPr lang="en-US" sz="18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a:effectLst/>
                        </a:rPr>
                        <a:t>Cooked meat or poultry</a:t>
                      </a:r>
                      <a:endParaRPr lang="en-US" sz="18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a:effectLst/>
                        </a:rPr>
                        <a:t>3 to 4 days</a:t>
                      </a:r>
                      <a:endParaRPr lang="en-US" sz="18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dirty="0">
                          <a:effectLst/>
                        </a:rPr>
                        <a:t>2 to 6 months</a:t>
                      </a:r>
                      <a:endParaRPr lang="en-US" sz="1800" dirty="0">
                        <a:effectLst/>
                        <a:latin typeface="Times New Roman"/>
                        <a:ea typeface="Times New Roman"/>
                      </a:endParaRPr>
                    </a:p>
                  </a:txBody>
                  <a:tcPr marL="68580" marR="68580" marT="0" marB="0" anchor="ctr"/>
                </a:tc>
                <a:extLst>
                  <a:ext uri="{0D108BD9-81ED-4DB2-BD59-A6C34878D82A}">
                    <a16:rowId xmlns:a16="http://schemas.microsoft.com/office/drawing/2014/main" val="10008"/>
                  </a:ext>
                </a:extLst>
              </a:tr>
              <a:tr h="273967">
                <a:tc vMerge="1">
                  <a:txBody>
                    <a:bodyPr/>
                    <a:lstStyle/>
                    <a:p>
                      <a:endParaRPr lang="en-US"/>
                    </a:p>
                  </a:txBody>
                  <a:tcPr/>
                </a:tc>
                <a:tc>
                  <a:txBody>
                    <a:bodyPr/>
                    <a:lstStyle/>
                    <a:p>
                      <a:pPr marL="0" marR="0" algn="ctr">
                        <a:spcBef>
                          <a:spcPts val="0"/>
                        </a:spcBef>
                        <a:spcAft>
                          <a:spcPts val="0"/>
                        </a:spcAft>
                      </a:pPr>
                      <a:r>
                        <a:rPr lang="en-US" sz="1800">
                          <a:effectLst/>
                        </a:rPr>
                        <a:t>Chicken nuggets or patties</a:t>
                      </a:r>
                      <a:endParaRPr lang="en-US" sz="18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a:effectLst/>
                        </a:rPr>
                        <a:t>3 to 4 days</a:t>
                      </a:r>
                      <a:endParaRPr lang="en-US" sz="18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dirty="0">
                          <a:effectLst/>
                        </a:rPr>
                        <a:t>1 to 3 months</a:t>
                      </a:r>
                      <a:endParaRPr lang="en-US" sz="1800" dirty="0">
                        <a:effectLst/>
                        <a:latin typeface="Times New Roman"/>
                        <a:ea typeface="Times New Roman"/>
                      </a:endParaRPr>
                    </a:p>
                  </a:txBody>
                  <a:tcPr marL="68580" marR="68580" marT="0" marB="0" anchor="ctr"/>
                </a:tc>
                <a:extLst>
                  <a:ext uri="{0D108BD9-81ED-4DB2-BD59-A6C34878D82A}">
                    <a16:rowId xmlns:a16="http://schemas.microsoft.com/office/drawing/2014/main" val="10009"/>
                  </a:ext>
                </a:extLst>
              </a:tr>
              <a:tr h="273967">
                <a:tc vMerge="1">
                  <a:txBody>
                    <a:bodyPr/>
                    <a:lstStyle/>
                    <a:p>
                      <a:endParaRPr lang="en-US"/>
                    </a:p>
                  </a:txBody>
                  <a:tcPr/>
                </a:tc>
                <a:tc>
                  <a:txBody>
                    <a:bodyPr/>
                    <a:lstStyle/>
                    <a:p>
                      <a:pPr marL="0" marR="0" algn="ctr">
                        <a:spcBef>
                          <a:spcPts val="0"/>
                        </a:spcBef>
                        <a:spcAft>
                          <a:spcPts val="0"/>
                        </a:spcAft>
                      </a:pPr>
                      <a:r>
                        <a:rPr lang="en-US" sz="1800">
                          <a:effectLst/>
                        </a:rPr>
                        <a:t>Pizza</a:t>
                      </a:r>
                      <a:endParaRPr lang="en-US" sz="18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a:effectLst/>
                        </a:rPr>
                        <a:t>3 to 4 days</a:t>
                      </a:r>
                      <a:endParaRPr lang="en-US" sz="180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dirty="0">
                          <a:effectLst/>
                        </a:rPr>
                        <a:t>1 to 2 months</a:t>
                      </a:r>
                      <a:endParaRPr lang="en-US" sz="1800" dirty="0">
                        <a:effectLst/>
                        <a:latin typeface="Times New Roman"/>
                        <a:ea typeface="Times New Roman"/>
                      </a:endParaRPr>
                    </a:p>
                  </a:txBody>
                  <a:tcPr marL="68580" marR="68580" marT="0" marB="0" anchor="ct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17886787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Buy Right </a:t>
            </a:r>
          </a:p>
        </p:txBody>
      </p:sp>
      <p:sp>
        <p:nvSpPr>
          <p:cNvPr id="3" name="Content Placeholder 2"/>
          <p:cNvSpPr>
            <a:spLocks noGrp="1"/>
          </p:cNvSpPr>
          <p:nvPr>
            <p:ph idx="1"/>
          </p:nvPr>
        </p:nvSpPr>
        <p:spPr/>
        <p:txBody>
          <a:bodyPr>
            <a:normAutofit fontScale="85000" lnSpcReduction="10000"/>
          </a:bodyPr>
          <a:lstStyle/>
          <a:p>
            <a:r>
              <a:rPr lang="en-US" dirty="0"/>
              <a:t>You can help keep fresh foods or  produce safe by making wise buying decisions at the grocery store</a:t>
            </a:r>
            <a:r>
              <a:rPr lang="en-US" b="1" dirty="0" smtClean="0"/>
              <a:t>.</a:t>
            </a:r>
          </a:p>
          <a:p>
            <a:pPr lvl="0"/>
            <a:r>
              <a:rPr lang="en-US" dirty="0"/>
              <a:t>Purchase fresh food or produce that is not bruised or damaged.</a:t>
            </a:r>
          </a:p>
          <a:p>
            <a:pPr lvl="0"/>
            <a:r>
              <a:rPr lang="en-US" dirty="0" smtClean="0"/>
              <a:t>When </a:t>
            </a:r>
            <a:r>
              <a:rPr lang="en-US" dirty="0"/>
              <a:t>selecting pre-cut produce — such as a half a watermelon or bagged salad greens — choose only those items that are refrigerated or stored on ice.</a:t>
            </a:r>
          </a:p>
          <a:p>
            <a:r>
              <a:rPr lang="en-US" dirty="0"/>
              <a:t> </a:t>
            </a:r>
            <a:r>
              <a:rPr lang="en-US" dirty="0" smtClean="0"/>
              <a:t>Bag </a:t>
            </a:r>
            <a:r>
              <a:rPr lang="en-US" dirty="0"/>
              <a:t>fresh fruits and vegetables separately from meat, poultry and seafood products when packing them to take home from the market.</a:t>
            </a:r>
          </a:p>
          <a:p>
            <a:endParaRPr lang="en-US" dirty="0"/>
          </a:p>
        </p:txBody>
      </p:sp>
    </p:spTree>
    <p:extLst>
      <p:ext uri="{BB962C8B-B14F-4D97-AF65-F5344CB8AC3E}">
        <p14:creationId xmlns:p14="http://schemas.microsoft.com/office/powerpoint/2010/main" val="3356324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a:t>
            </a:r>
            <a:endParaRPr lang="en-US" dirty="0"/>
          </a:p>
        </p:txBody>
      </p:sp>
      <p:sp>
        <p:nvSpPr>
          <p:cNvPr id="3" name="Content Placeholder 2"/>
          <p:cNvSpPr>
            <a:spLocks noGrp="1"/>
          </p:cNvSpPr>
          <p:nvPr>
            <p:ph idx="1"/>
          </p:nvPr>
        </p:nvSpPr>
        <p:spPr/>
        <p:txBody>
          <a:bodyPr/>
          <a:lstStyle/>
          <a:p>
            <a:r>
              <a:rPr lang="en-US" dirty="0"/>
              <a:t>have the students create an image representing content from this lesson. </a:t>
            </a:r>
            <a:endParaRPr lang="en-US" dirty="0" smtClean="0"/>
          </a:p>
          <a:p>
            <a:r>
              <a:rPr lang="en-US" dirty="0" smtClean="0"/>
              <a:t>Students </a:t>
            </a:r>
            <a:r>
              <a:rPr lang="en-US" dirty="0"/>
              <a:t>can choose to create an image using the temperatures required for different products or it possibly the range of safe food handling procedures</a:t>
            </a:r>
          </a:p>
        </p:txBody>
      </p:sp>
    </p:spTree>
    <p:extLst>
      <p:ext uri="{BB962C8B-B14F-4D97-AF65-F5344CB8AC3E}">
        <p14:creationId xmlns:p14="http://schemas.microsoft.com/office/powerpoint/2010/main" val="2483138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Store Properly </a:t>
            </a:r>
          </a:p>
        </p:txBody>
      </p:sp>
      <p:sp>
        <p:nvSpPr>
          <p:cNvPr id="3" name="Content Placeholder 2"/>
          <p:cNvSpPr>
            <a:spLocks noGrp="1"/>
          </p:cNvSpPr>
          <p:nvPr>
            <p:ph idx="1"/>
          </p:nvPr>
        </p:nvSpPr>
        <p:spPr/>
        <p:txBody>
          <a:bodyPr>
            <a:normAutofit fontScale="92500" lnSpcReduction="10000"/>
          </a:bodyPr>
          <a:lstStyle/>
          <a:p>
            <a:pPr lvl="0"/>
            <a:r>
              <a:rPr lang="en-US" dirty="0"/>
              <a:t>Proper storage of fresh produce can affect both quality and safety.</a:t>
            </a:r>
          </a:p>
          <a:p>
            <a:r>
              <a:rPr lang="en-US" dirty="0"/>
              <a:t> </a:t>
            </a:r>
            <a:r>
              <a:rPr lang="en-US" dirty="0" smtClean="0"/>
              <a:t>Store </a:t>
            </a:r>
            <a:r>
              <a:rPr lang="en-US" dirty="0"/>
              <a:t>perishable fresh fruits and vegetables (like strawberries, lettuce, herbs, and mushrooms) in a clean refrigerator at a temperature of 40°F or below. If you're not sure whether an item should be refrigerated to maintain quality, ask your grocer.</a:t>
            </a:r>
          </a:p>
          <a:p>
            <a:r>
              <a:rPr lang="en-US" dirty="0" smtClean="0"/>
              <a:t>Refrigerate </a:t>
            </a:r>
            <a:r>
              <a:rPr lang="en-US" dirty="0"/>
              <a:t>all produce that is purchased pre-cut or peeled to maintain both quality and safety</a:t>
            </a:r>
            <a:r>
              <a:rPr lang="en-US" dirty="0" smtClean="0"/>
              <a:t>.</a:t>
            </a:r>
            <a:endParaRPr lang="en-US" dirty="0"/>
          </a:p>
        </p:txBody>
      </p:sp>
    </p:spTree>
    <p:extLst>
      <p:ext uri="{BB962C8B-B14F-4D97-AF65-F5344CB8AC3E}">
        <p14:creationId xmlns:p14="http://schemas.microsoft.com/office/powerpoint/2010/main" val="3011222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Separate for Safety </a:t>
            </a:r>
          </a:p>
        </p:txBody>
      </p:sp>
      <p:sp>
        <p:nvSpPr>
          <p:cNvPr id="3" name="Content Placeholder 2"/>
          <p:cNvSpPr>
            <a:spLocks noGrp="1"/>
          </p:cNvSpPr>
          <p:nvPr>
            <p:ph idx="1"/>
          </p:nvPr>
        </p:nvSpPr>
        <p:spPr/>
        <p:txBody>
          <a:bodyPr>
            <a:normAutofit fontScale="85000" lnSpcReduction="20000"/>
          </a:bodyPr>
          <a:lstStyle/>
          <a:p>
            <a:pPr lvl="0"/>
            <a:r>
              <a:rPr lang="en-US" dirty="0"/>
              <a:t>Keep fruits and vegetables that will be eaten raw separate from other foods such as raw meat, poultry or seafood — and away from kitchen utensils used for those products. Take these steps to avoid cross-contamination:</a:t>
            </a:r>
          </a:p>
          <a:p>
            <a:r>
              <a:rPr lang="en-US" dirty="0"/>
              <a:t> </a:t>
            </a:r>
            <a:r>
              <a:rPr lang="en-US" dirty="0" smtClean="0"/>
              <a:t>Wash </a:t>
            </a:r>
            <a:r>
              <a:rPr lang="en-US" dirty="0"/>
              <a:t>cutting boards, dishes, utensils and counter tops with soap and hot water between the preparation of raw meat, poultry and seafood products and the preparation of produce that will not be </a:t>
            </a:r>
            <a:r>
              <a:rPr lang="en-US" dirty="0" smtClean="0"/>
              <a:t>cooked.</a:t>
            </a:r>
          </a:p>
          <a:p>
            <a:r>
              <a:rPr lang="en-US" dirty="0" smtClean="0"/>
              <a:t>If </a:t>
            </a:r>
            <a:r>
              <a:rPr lang="en-US" dirty="0"/>
              <a:t>you use plastic or other non-porous cutting boards, run them through the dishwasher (sanitizing cycle) after each  use.</a:t>
            </a:r>
          </a:p>
          <a:p>
            <a:pPr marL="0" indent="0">
              <a:buNone/>
            </a:pPr>
            <a:endParaRPr lang="en-US" dirty="0"/>
          </a:p>
          <a:p>
            <a:endParaRPr lang="en-US" dirty="0"/>
          </a:p>
        </p:txBody>
      </p:sp>
    </p:spTree>
    <p:extLst>
      <p:ext uri="{BB962C8B-B14F-4D97-AF65-F5344CB8AC3E}">
        <p14:creationId xmlns:p14="http://schemas.microsoft.com/office/powerpoint/2010/main" val="2964573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Prepare Safely </a:t>
            </a:r>
          </a:p>
        </p:txBody>
      </p:sp>
      <p:sp>
        <p:nvSpPr>
          <p:cNvPr id="3" name="Content Placeholder 2"/>
          <p:cNvSpPr>
            <a:spLocks noGrp="1"/>
          </p:cNvSpPr>
          <p:nvPr>
            <p:ph idx="1"/>
          </p:nvPr>
        </p:nvSpPr>
        <p:spPr>
          <a:xfrm>
            <a:off x="457200" y="1600200"/>
            <a:ext cx="8229600" cy="5562600"/>
          </a:xfrm>
        </p:spPr>
        <p:txBody>
          <a:bodyPr>
            <a:noAutofit/>
          </a:bodyPr>
          <a:lstStyle/>
          <a:p>
            <a:pPr lvl="0"/>
            <a:r>
              <a:rPr lang="en-US" sz="2200" dirty="0"/>
              <a:t>When preparing any fresh produce, begin with clean hands. Wash your hands for at least 20 seconds with soap and warm water </a:t>
            </a:r>
            <a:r>
              <a:rPr lang="en-US" sz="2200" i="1" dirty="0"/>
              <a:t>before</a:t>
            </a:r>
            <a:r>
              <a:rPr lang="en-US" sz="2200" dirty="0"/>
              <a:t> and </a:t>
            </a:r>
            <a:r>
              <a:rPr lang="en-US" sz="2200" i="1" dirty="0"/>
              <a:t>after</a:t>
            </a:r>
            <a:r>
              <a:rPr lang="en-US" sz="2200" dirty="0"/>
              <a:t> preparation.</a:t>
            </a:r>
          </a:p>
          <a:p>
            <a:pPr lvl="0"/>
            <a:r>
              <a:rPr lang="en-US" sz="2200" dirty="0"/>
              <a:t>Cut away any damaged or bruised areas on fresh fruits and vegetables before preparing and/or eating. Produce that is discolored or looks rotten should be discarded.</a:t>
            </a:r>
          </a:p>
          <a:p>
            <a:pPr lvl="0"/>
            <a:r>
              <a:rPr lang="en-US" sz="2200" dirty="0" smtClean="0"/>
              <a:t>Wash </a:t>
            </a:r>
            <a:r>
              <a:rPr lang="en-US" sz="2200" dirty="0"/>
              <a:t>all produce thoroughly under clean running water before eating, cutting or cooking. </a:t>
            </a:r>
            <a:endParaRPr lang="en-US" sz="2200" dirty="0" smtClean="0"/>
          </a:p>
          <a:p>
            <a:pPr lvl="0"/>
            <a:r>
              <a:rPr lang="en-US" sz="2200" dirty="0"/>
              <a:t> </a:t>
            </a:r>
            <a:r>
              <a:rPr lang="en-US" sz="2200" dirty="0" smtClean="0"/>
              <a:t>Even </a:t>
            </a:r>
            <a:r>
              <a:rPr lang="en-US" sz="2200" dirty="0"/>
              <a:t>if you plan to peel the produce before eating, it is still important to wash it first so dirt and bacteria aren’t transferred from the knife onto the fruit or vegetable.</a:t>
            </a:r>
          </a:p>
          <a:p>
            <a:pPr lvl="0"/>
            <a:r>
              <a:rPr lang="en-US" sz="2200" dirty="0" smtClean="0"/>
              <a:t>Scrub </a:t>
            </a:r>
            <a:r>
              <a:rPr lang="en-US" sz="2200" dirty="0"/>
              <a:t>firm produce, such as melons and cucumbers, with a clean produce brush</a:t>
            </a:r>
            <a:r>
              <a:rPr lang="en-US" sz="2200" dirty="0" smtClean="0"/>
              <a:t>.</a:t>
            </a:r>
            <a:endParaRPr lang="en-US" sz="2200" dirty="0"/>
          </a:p>
        </p:txBody>
      </p:sp>
    </p:spTree>
    <p:extLst>
      <p:ext uri="{BB962C8B-B14F-4D97-AF65-F5344CB8AC3E}">
        <p14:creationId xmlns:p14="http://schemas.microsoft.com/office/powerpoint/2010/main" val="494803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Pre-Washed Produce</a:t>
            </a:r>
          </a:p>
        </p:txBody>
      </p:sp>
      <p:sp>
        <p:nvSpPr>
          <p:cNvPr id="3" name="Content Placeholder 2"/>
          <p:cNvSpPr>
            <a:spLocks noGrp="1"/>
          </p:cNvSpPr>
          <p:nvPr>
            <p:ph idx="1"/>
          </p:nvPr>
        </p:nvSpPr>
        <p:spPr/>
        <p:txBody>
          <a:bodyPr>
            <a:normAutofit fontScale="92500" lnSpcReduction="10000"/>
          </a:bodyPr>
          <a:lstStyle/>
          <a:p>
            <a:r>
              <a:rPr lang="en-US" dirty="0"/>
              <a:t>Many pre-cut, bagged, or packaged produce items like lettuce are pre-washed and ready-to-eat.  If so, it will be stated on the packaging. </a:t>
            </a:r>
            <a:endParaRPr lang="en-US" dirty="0" smtClean="0"/>
          </a:p>
          <a:p>
            <a:r>
              <a:rPr lang="en-US" dirty="0" smtClean="0"/>
              <a:t> </a:t>
            </a:r>
            <a:r>
              <a:rPr lang="en-US" dirty="0"/>
              <a:t>If the package indicates that the contents are pre-washed and ready-to-eat, you can use the produce without further washing.</a:t>
            </a:r>
          </a:p>
          <a:p>
            <a:r>
              <a:rPr lang="en-US" dirty="0"/>
              <a:t>If you do chose to wash a product marked “pre-washed” or “ready-to-eat,” be sure to use safe handling practices to avoid any cross contamination</a:t>
            </a:r>
          </a:p>
        </p:txBody>
      </p:sp>
    </p:spTree>
    <p:extLst>
      <p:ext uri="{BB962C8B-B14F-4D97-AF65-F5344CB8AC3E}">
        <p14:creationId xmlns:p14="http://schemas.microsoft.com/office/powerpoint/2010/main" val="336780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TotalTime>
  <Words>3501</Words>
  <Application>Microsoft Office PowerPoint</Application>
  <PresentationFormat>On-screen Show (4:3)</PresentationFormat>
  <Paragraphs>358</Paragraphs>
  <Slides>50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50</vt:i4>
      </vt:variant>
    </vt:vector>
  </HeadingPairs>
  <TitlesOfParts>
    <vt:vector size="54" baseType="lpstr">
      <vt:lpstr>Arial</vt:lpstr>
      <vt:lpstr>Calibri</vt:lpstr>
      <vt:lpstr>Times New Roman</vt:lpstr>
      <vt:lpstr>Office Theme</vt:lpstr>
      <vt:lpstr>Safe Handling and Storage of Food</vt:lpstr>
      <vt:lpstr>Objectives</vt:lpstr>
      <vt:lpstr>PowerPoint Presentation</vt:lpstr>
      <vt:lpstr>PowerPoint Presentation</vt:lpstr>
      <vt:lpstr>Buy Right </vt:lpstr>
      <vt:lpstr>Store Properly </vt:lpstr>
      <vt:lpstr>Separate for Safety </vt:lpstr>
      <vt:lpstr>Prepare Safely </vt:lpstr>
      <vt:lpstr>Pre-Washed Produce</vt:lpstr>
      <vt:lpstr>Ohio Requirements</vt:lpstr>
      <vt:lpstr>Storage and Handling of Commercially Packaged Foods</vt:lpstr>
      <vt:lpstr>At the Grocery Store</vt:lpstr>
      <vt:lpstr>Food Product Dating</vt:lpstr>
      <vt:lpstr>Food Product Dating</vt:lpstr>
      <vt:lpstr>Canned and Store-bought Packaged Goods</vt:lpstr>
      <vt:lpstr>Canned and Store-bought Packaged Goods</vt:lpstr>
      <vt:lpstr>Packaged Perishable and Refrigerated Foods</vt:lpstr>
      <vt:lpstr>Packaged Perishable and Refrigerated Foods</vt:lpstr>
      <vt:lpstr>What if the Product Date Expires During Home Storage?</vt:lpstr>
      <vt:lpstr>What if the Product Date Expires During Home Storage?</vt:lpstr>
      <vt:lpstr>Cold chain </vt:lpstr>
      <vt:lpstr>Cool vs. Cold</vt:lpstr>
      <vt:lpstr>Danger Zone </vt:lpstr>
      <vt:lpstr>Cooling</vt:lpstr>
      <vt:lpstr>Cooling solid and soft foods</vt:lpstr>
      <vt:lpstr>Cooling liquid foods</vt:lpstr>
      <vt:lpstr>Cold holding</vt:lpstr>
      <vt:lpstr>Temperature Control</vt:lpstr>
      <vt:lpstr>Cooking</vt:lpstr>
      <vt:lpstr>Safe Internal Temperatures</vt:lpstr>
      <vt:lpstr>Safe Internal Temperatures</vt:lpstr>
      <vt:lpstr>Rest time </vt:lpstr>
      <vt:lpstr>Storing Leftovers</vt:lpstr>
      <vt:lpstr>Reheating </vt:lpstr>
      <vt:lpstr>Temperature Zone Activity</vt:lpstr>
      <vt:lpstr>Cross Contamination</vt:lpstr>
      <vt:lpstr>4 C’s to help prevent  foodborne illness</vt:lpstr>
      <vt:lpstr>Clean</vt:lpstr>
      <vt:lpstr>Clean</vt:lpstr>
      <vt:lpstr>Clean</vt:lpstr>
      <vt:lpstr>Cook</vt:lpstr>
      <vt:lpstr>Combat Cross Contamination (Separate)</vt:lpstr>
      <vt:lpstr>Combat Cross Contamination (Separate)</vt:lpstr>
      <vt:lpstr>Combat Cross Contamination (Separate)</vt:lpstr>
      <vt:lpstr>Chill</vt:lpstr>
      <vt:lpstr>Chill</vt:lpstr>
      <vt:lpstr>Chill</vt:lpstr>
      <vt:lpstr>Refrigeration Chart</vt:lpstr>
      <vt:lpstr>Refrigeration Chart</vt:lpstr>
      <vt:lpstr>Review</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 Handling and Storage of Food</dc:title>
  <dc:creator>Beth</dc:creator>
  <cp:lastModifiedBy>Weinrich, Ashli</cp:lastModifiedBy>
  <cp:revision>10</cp:revision>
  <dcterms:created xsi:type="dcterms:W3CDTF">2012-08-30T17:34:34Z</dcterms:created>
  <dcterms:modified xsi:type="dcterms:W3CDTF">2018-07-11T14:33:47Z</dcterms:modified>
</cp:coreProperties>
</file>