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5" r:id="rId7"/>
    <p:sldId id="266" r:id="rId8"/>
    <p:sldId id="267" r:id="rId9"/>
    <p:sldId id="268" r:id="rId10"/>
    <p:sldId id="269" r:id="rId11"/>
    <p:sldId id="270" r:id="rId12"/>
    <p:sldId id="271" r:id="rId13"/>
    <p:sldId id="272" r:id="rId14"/>
    <p:sldId id="273" r:id="rId15"/>
    <p:sldId id="261" r:id="rId16"/>
    <p:sldId id="274" r:id="rId17"/>
    <p:sldId id="275" r:id="rId18"/>
    <p:sldId id="276" r:id="rId19"/>
    <p:sldId id="277" r:id="rId20"/>
    <p:sldId id="262" r:id="rId21"/>
    <p:sldId id="263" r:id="rId22"/>
    <p:sldId id="264"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5" r:id="rId47"/>
    <p:sldId id="301" r:id="rId48"/>
    <p:sldId id="302" r:id="rId49"/>
    <p:sldId id="303" r:id="rId50"/>
    <p:sldId id="304" r:id="rId51"/>
    <p:sldId id="306" r:id="rId52"/>
    <p:sldId id="307" r:id="rId53"/>
    <p:sldId id="308" r:id="rId54"/>
    <p:sldId id="309" r:id="rId55"/>
    <p:sldId id="310" r:id="rId56"/>
  </p:sldIdLst>
  <p:sldSz cx="9144000" cy="6858000" type="screen4x3"/>
  <p:notesSz cx="6858000" cy="9144000"/>
  <p:custDataLst>
    <p:tags r:id="rId5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75" autoAdjust="0"/>
    <p:restoredTop sz="94660"/>
  </p:normalViewPr>
  <p:slideViewPr>
    <p:cSldViewPr>
      <p:cViewPr varScale="1">
        <p:scale>
          <a:sx n="98" d="100"/>
          <a:sy n="98" d="100"/>
        </p:scale>
        <p:origin x="807"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gs" Target="tags/tag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D1CD837-5DB8-4DEB-BD5A-8BF1C24B7974}"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3080833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1CD837-5DB8-4DEB-BD5A-8BF1C24B7974}"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4242489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1CD837-5DB8-4DEB-BD5A-8BF1C24B7974}"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2088447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1CD837-5DB8-4DEB-BD5A-8BF1C24B7974}"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432537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1CD837-5DB8-4DEB-BD5A-8BF1C24B7974}"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26063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1CD837-5DB8-4DEB-BD5A-8BF1C24B7974}"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3724558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1CD837-5DB8-4DEB-BD5A-8BF1C24B7974}" type="datetimeFigureOut">
              <a:rPr lang="en-US" smtClean="0"/>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2735526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1CD837-5DB8-4DEB-BD5A-8BF1C24B7974}" type="datetimeFigureOut">
              <a:rPr lang="en-US" smtClean="0"/>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2811670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1CD837-5DB8-4DEB-BD5A-8BF1C24B7974}" type="datetimeFigureOut">
              <a:rPr lang="en-US" smtClean="0"/>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2174048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1CD837-5DB8-4DEB-BD5A-8BF1C24B7974}"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1693718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1CD837-5DB8-4DEB-BD5A-8BF1C24B7974}"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05FE3-24D2-43D2-AC49-3FA09D10FBB1}" type="slidenum">
              <a:rPr lang="en-US" smtClean="0"/>
              <a:t>‹#›</a:t>
            </a:fld>
            <a:endParaRPr lang="en-US"/>
          </a:p>
        </p:txBody>
      </p:sp>
    </p:spTree>
    <p:extLst>
      <p:ext uri="{BB962C8B-B14F-4D97-AF65-F5344CB8AC3E}">
        <p14:creationId xmlns:p14="http://schemas.microsoft.com/office/powerpoint/2010/main" val="152350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1CD837-5DB8-4DEB-BD5A-8BF1C24B7974}" type="datetimeFigureOut">
              <a:rPr lang="en-US" smtClean="0"/>
              <a:t>7/11/2018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D05FE3-24D2-43D2-AC49-3FA09D10FBB1}" type="slidenum">
              <a:rPr lang="en-US" smtClean="0"/>
              <a:t>‹#›</a:t>
            </a:fld>
            <a:endParaRPr lang="en-US"/>
          </a:p>
        </p:txBody>
      </p:sp>
    </p:spTree>
    <p:extLst>
      <p:ext uri="{BB962C8B-B14F-4D97-AF65-F5344CB8AC3E}">
        <p14:creationId xmlns:p14="http://schemas.microsoft.com/office/powerpoint/2010/main" val="1525968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cellsalive.com/howbig.ht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www.tarleton.edu/Organizations/deltaconference/emoments.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Pest Control</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92591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Roaches</a:t>
            </a:r>
            <a:endParaRPr lang="en-US" dirty="0"/>
          </a:p>
        </p:txBody>
      </p:sp>
      <p:sp>
        <p:nvSpPr>
          <p:cNvPr id="3" name="Content Placeholder 2"/>
          <p:cNvSpPr>
            <a:spLocks noGrp="1"/>
          </p:cNvSpPr>
          <p:nvPr>
            <p:ph idx="1"/>
          </p:nvPr>
        </p:nvSpPr>
        <p:spPr/>
        <p:txBody>
          <a:bodyPr>
            <a:normAutofit/>
          </a:bodyPr>
          <a:lstStyle/>
          <a:p>
            <a:r>
              <a:rPr lang="en-US" dirty="0" smtClean="0"/>
              <a:t>Food Safety Threat:</a:t>
            </a:r>
          </a:p>
          <a:p>
            <a:pPr lvl="1"/>
            <a:r>
              <a:rPr lang="en-US" dirty="0" smtClean="0"/>
              <a:t>Cockroaches have been reported to spread at least 33 kinds of bacteria, six kinds of parasitic worms, and at least seven other kinds of human pathogens. Due to their omnivorous nature and spiny legs, cockroaches can pick up germs and debris on their legs while crawling through sewage, then transfer that matter to food or food surfaces</a:t>
            </a:r>
            <a:endParaRPr lang="en-US" dirty="0"/>
          </a:p>
        </p:txBody>
      </p:sp>
      <p:pic>
        <p:nvPicPr>
          <p:cNvPr id="6" name="Picture 5" descr="C:\Users\Beth\AppData\Local\Microsoft\Windows\Temporary Internet Files\Content.IE5\M4NPD3I0\MP900314057[1].jpg"/>
          <p:cNvPicPr/>
          <p:nvPr/>
        </p:nvPicPr>
        <p:blipFill rotWithShape="1">
          <a:blip r:embed="rId2" cstate="print">
            <a:extLst>
              <a:ext uri="{28A0092B-C50C-407E-A947-70E740481C1C}">
                <a14:useLocalDpi xmlns:a14="http://schemas.microsoft.com/office/drawing/2010/main" val="0"/>
              </a:ext>
            </a:extLst>
          </a:blip>
          <a:srcRect l="-107" r="107" b="25610"/>
          <a:stretch/>
        </p:blipFill>
        <p:spPr bwMode="auto">
          <a:xfrm>
            <a:off x="6290094" y="5257800"/>
            <a:ext cx="2265363" cy="1447800"/>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173821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Ants</a:t>
            </a:r>
            <a:endParaRPr lang="en-US" dirty="0"/>
          </a:p>
        </p:txBody>
      </p:sp>
      <p:sp>
        <p:nvSpPr>
          <p:cNvPr id="4" name="Content Placeholder 3"/>
          <p:cNvSpPr>
            <a:spLocks noGrp="1"/>
          </p:cNvSpPr>
          <p:nvPr>
            <p:ph sz="half" idx="1"/>
          </p:nvPr>
        </p:nvSpPr>
        <p:spPr/>
        <p:txBody>
          <a:bodyPr>
            <a:normAutofit/>
          </a:bodyPr>
          <a:lstStyle/>
          <a:p>
            <a:r>
              <a:rPr lang="en-US" dirty="0" smtClean="0"/>
              <a:t>Including:</a:t>
            </a:r>
          </a:p>
          <a:p>
            <a:pPr lvl="1"/>
            <a:r>
              <a:rPr lang="en-US" dirty="0" smtClean="0"/>
              <a:t>Acrobat</a:t>
            </a:r>
          </a:p>
          <a:p>
            <a:pPr lvl="1"/>
            <a:r>
              <a:rPr lang="en-US" dirty="0" smtClean="0"/>
              <a:t>Argentine</a:t>
            </a:r>
          </a:p>
          <a:p>
            <a:pPr lvl="1"/>
            <a:r>
              <a:rPr lang="en-US" dirty="0" smtClean="0"/>
              <a:t>Big-headed</a:t>
            </a:r>
          </a:p>
          <a:p>
            <a:pPr lvl="1"/>
            <a:r>
              <a:rPr lang="en-US" dirty="0" smtClean="0"/>
              <a:t>Ghost</a:t>
            </a:r>
          </a:p>
          <a:p>
            <a:pPr lvl="1"/>
            <a:r>
              <a:rPr lang="en-US" dirty="0" smtClean="0"/>
              <a:t>Odorous House</a:t>
            </a:r>
          </a:p>
          <a:p>
            <a:pPr lvl="1"/>
            <a:r>
              <a:rPr lang="en-US" dirty="0" smtClean="0"/>
              <a:t>Pavement</a:t>
            </a:r>
          </a:p>
          <a:p>
            <a:pPr lvl="1"/>
            <a:r>
              <a:rPr lang="en-US" dirty="0" smtClean="0"/>
              <a:t>Pharaoh</a:t>
            </a:r>
          </a:p>
          <a:p>
            <a:pPr lvl="1"/>
            <a:r>
              <a:rPr lang="en-US" dirty="0" smtClean="0"/>
              <a:t>Thief</a:t>
            </a:r>
          </a:p>
          <a:p>
            <a:endParaRPr lang="en-US" dirty="0"/>
          </a:p>
        </p:txBody>
      </p:sp>
      <p:sp>
        <p:nvSpPr>
          <p:cNvPr id="5" name="Content Placeholder 4"/>
          <p:cNvSpPr>
            <a:spLocks noGrp="1"/>
          </p:cNvSpPr>
          <p:nvPr>
            <p:ph sz="half" idx="2"/>
          </p:nvPr>
        </p:nvSpPr>
        <p:spPr>
          <a:xfrm>
            <a:off x="4648200" y="1600200"/>
            <a:ext cx="4038600" cy="4953000"/>
          </a:xfrm>
        </p:spPr>
        <p:txBody>
          <a:bodyPr>
            <a:normAutofit/>
          </a:bodyPr>
          <a:lstStyle/>
          <a:p>
            <a:r>
              <a:rPr lang="en-US" dirty="0" smtClean="0"/>
              <a:t>Food Sources:</a:t>
            </a:r>
          </a:p>
          <a:p>
            <a:pPr lvl="1"/>
            <a:r>
              <a:rPr lang="en-US" dirty="0" smtClean="0"/>
              <a:t>Sugar</a:t>
            </a:r>
          </a:p>
          <a:p>
            <a:pPr lvl="1"/>
            <a:r>
              <a:rPr lang="en-US" dirty="0" smtClean="0"/>
              <a:t>Syrup</a:t>
            </a:r>
          </a:p>
          <a:p>
            <a:pPr lvl="1"/>
            <a:r>
              <a:rPr lang="en-US" dirty="0" smtClean="0"/>
              <a:t>Fruit juice</a:t>
            </a:r>
          </a:p>
          <a:p>
            <a:pPr lvl="1"/>
            <a:r>
              <a:rPr lang="en-US" dirty="0" smtClean="0"/>
              <a:t>Meat</a:t>
            </a:r>
          </a:p>
          <a:p>
            <a:pPr lvl="1"/>
            <a:r>
              <a:rPr lang="en-US" dirty="0" smtClean="0"/>
              <a:t>Eggs</a:t>
            </a:r>
          </a:p>
          <a:p>
            <a:pPr lvl="1"/>
            <a:r>
              <a:rPr lang="en-US" dirty="0" smtClean="0"/>
              <a:t>Oil and fat</a:t>
            </a:r>
          </a:p>
          <a:p>
            <a:pPr lvl="1"/>
            <a:r>
              <a:rPr lang="en-US" dirty="0" smtClean="0"/>
              <a:t>Dry pet food</a:t>
            </a:r>
            <a:endParaRPr lang="en-US" dirty="0"/>
          </a:p>
          <a:p>
            <a:pPr lvl="1"/>
            <a:r>
              <a:rPr lang="en-US" dirty="0" smtClean="0"/>
              <a:t>Dairy products</a:t>
            </a:r>
          </a:p>
          <a:p>
            <a:pPr lvl="1"/>
            <a:r>
              <a:rPr lang="en-US" dirty="0" smtClean="0"/>
              <a:t>Grease</a:t>
            </a:r>
          </a:p>
          <a:p>
            <a:pPr lvl="1"/>
            <a:endParaRPr lang="en-US" dirty="0"/>
          </a:p>
        </p:txBody>
      </p:sp>
      <p:pic>
        <p:nvPicPr>
          <p:cNvPr id="9" name="Picture 8" descr="C:\Users\Beth\AppData\Local\Microsoft\Windows\Temporary Internet Files\Content.IE5\L27JYLMQ\MP900314063[1].jpg"/>
          <p:cNvPicPr/>
          <p:nvPr/>
        </p:nvPicPr>
        <p:blipFill rotWithShape="1">
          <a:blip r:embed="rId2" cstate="print">
            <a:extLst>
              <a:ext uri="{28A0092B-C50C-407E-A947-70E740481C1C}">
                <a14:useLocalDpi xmlns:a14="http://schemas.microsoft.com/office/drawing/2010/main" val="0"/>
              </a:ext>
            </a:extLst>
          </a:blip>
          <a:srcRect r="14215" b="21641"/>
          <a:stretch/>
        </p:blipFill>
        <p:spPr bwMode="auto">
          <a:xfrm>
            <a:off x="2729071" y="4419600"/>
            <a:ext cx="2009457" cy="1743710"/>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342863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fade">
                                      <p:cBhvr>
                                        <p:cTn id="24" dur="1000"/>
                                        <p:tgtEl>
                                          <p:spTgt spid="4">
                                            <p:txEl>
                                              <p:pRg st="2" end="2"/>
                                            </p:txEl>
                                          </p:spTgt>
                                        </p:tgtEl>
                                      </p:cBhvr>
                                    </p:animEffect>
                                    <p:anim calcmode="lin" valueType="num">
                                      <p:cBhvr>
                                        <p:cTn id="2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1000"/>
                                        <p:tgtEl>
                                          <p:spTgt spid="4">
                                            <p:txEl>
                                              <p:pRg st="3" end="3"/>
                                            </p:txEl>
                                          </p:spTgt>
                                        </p:tgtEl>
                                      </p:cBhvr>
                                    </p:animEffect>
                                    <p:anim calcmode="lin" valueType="num">
                                      <p:cBhvr>
                                        <p:cTn id="3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fade">
                                      <p:cBhvr>
                                        <p:cTn id="36" dur="1000"/>
                                        <p:tgtEl>
                                          <p:spTgt spid="4">
                                            <p:txEl>
                                              <p:pRg st="4" end="4"/>
                                            </p:txEl>
                                          </p:spTgt>
                                        </p:tgtEl>
                                      </p:cBhvr>
                                    </p:animEffect>
                                    <p:anim calcmode="lin" valueType="num">
                                      <p:cBhvr>
                                        <p:cTn id="3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Effect transition="in" filter="fade">
                                      <p:cBhvr>
                                        <p:cTn id="43" dur="1000"/>
                                        <p:tgtEl>
                                          <p:spTgt spid="4">
                                            <p:txEl>
                                              <p:pRg st="5" end="5"/>
                                            </p:txEl>
                                          </p:spTgt>
                                        </p:tgtEl>
                                      </p:cBhvr>
                                    </p:animEffect>
                                    <p:anim calcmode="lin" valueType="num">
                                      <p:cBhvr>
                                        <p:cTn id="44"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5" end="5"/>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4">
                                            <p:txEl>
                                              <p:pRg st="6" end="6"/>
                                            </p:txEl>
                                          </p:spTgt>
                                        </p:tgtEl>
                                        <p:attrNameLst>
                                          <p:attrName>style.visibility</p:attrName>
                                        </p:attrNameLst>
                                      </p:cBhvr>
                                      <p:to>
                                        <p:strVal val="visible"/>
                                      </p:to>
                                    </p:set>
                                    <p:animEffect transition="in" filter="fade">
                                      <p:cBhvr>
                                        <p:cTn id="48" dur="1000"/>
                                        <p:tgtEl>
                                          <p:spTgt spid="4">
                                            <p:txEl>
                                              <p:pRg st="6" end="6"/>
                                            </p:txEl>
                                          </p:spTgt>
                                        </p:tgtEl>
                                      </p:cBhvr>
                                    </p:animEffect>
                                    <p:anim calcmode="lin" valueType="num">
                                      <p:cBhvr>
                                        <p:cTn id="4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animEffect transition="in" filter="fade">
                                      <p:cBhvr>
                                        <p:cTn id="55" dur="1000"/>
                                        <p:tgtEl>
                                          <p:spTgt spid="4">
                                            <p:txEl>
                                              <p:pRg st="7" end="7"/>
                                            </p:txEl>
                                          </p:spTgt>
                                        </p:tgtEl>
                                      </p:cBhvr>
                                    </p:animEffect>
                                    <p:anim calcmode="lin" valueType="num">
                                      <p:cBhvr>
                                        <p:cTn id="56"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7" end="7"/>
                                            </p:txEl>
                                          </p:spTgt>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4">
                                            <p:txEl>
                                              <p:pRg st="8" end="8"/>
                                            </p:txEl>
                                          </p:spTgt>
                                        </p:tgtEl>
                                        <p:attrNameLst>
                                          <p:attrName>style.visibility</p:attrName>
                                        </p:attrNameLst>
                                      </p:cBhvr>
                                      <p:to>
                                        <p:strVal val="visible"/>
                                      </p:to>
                                    </p:set>
                                    <p:animEffect transition="in" filter="fade">
                                      <p:cBhvr>
                                        <p:cTn id="60" dur="1000"/>
                                        <p:tgtEl>
                                          <p:spTgt spid="4">
                                            <p:txEl>
                                              <p:pRg st="8" end="8"/>
                                            </p:txEl>
                                          </p:spTgt>
                                        </p:tgtEl>
                                      </p:cBhvr>
                                    </p:animEffect>
                                    <p:anim calcmode="lin" valueType="num">
                                      <p:cBhvr>
                                        <p:cTn id="61"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62"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7" presetClass="entr" presetSubtype="0" fill="hold" grpId="0" nodeType="clickEffect">
                                  <p:stCondLst>
                                    <p:cond delay="0"/>
                                  </p:stCondLst>
                                  <p:childTnLst>
                                    <p:set>
                                      <p:cBhvr>
                                        <p:cTn id="66" dur="1" fill="hold">
                                          <p:stCondLst>
                                            <p:cond delay="0"/>
                                          </p:stCondLst>
                                        </p:cTn>
                                        <p:tgtEl>
                                          <p:spTgt spid="5">
                                            <p:txEl>
                                              <p:pRg st="0" end="0"/>
                                            </p:txEl>
                                          </p:spTgt>
                                        </p:tgtEl>
                                        <p:attrNameLst>
                                          <p:attrName>style.visibility</p:attrName>
                                        </p:attrNameLst>
                                      </p:cBhvr>
                                      <p:to>
                                        <p:strVal val="visible"/>
                                      </p:to>
                                    </p:set>
                                    <p:animEffect transition="in" filter="fade">
                                      <p:cBhvr>
                                        <p:cTn id="67" dur="1000"/>
                                        <p:tgtEl>
                                          <p:spTgt spid="5">
                                            <p:txEl>
                                              <p:pRg st="0" end="0"/>
                                            </p:txEl>
                                          </p:spTgt>
                                        </p:tgtEl>
                                      </p:cBhvr>
                                    </p:animEffect>
                                    <p:anim calcmode="lin" valueType="num">
                                      <p:cBhvr>
                                        <p:cTn id="6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6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7" presetClass="entr" presetSubtype="0" fill="hold" grpId="0" nodeType="clickEffect">
                                  <p:stCondLst>
                                    <p:cond delay="0"/>
                                  </p:stCondLst>
                                  <p:childTnLst>
                                    <p:set>
                                      <p:cBhvr>
                                        <p:cTn id="73" dur="1" fill="hold">
                                          <p:stCondLst>
                                            <p:cond delay="0"/>
                                          </p:stCondLst>
                                        </p:cTn>
                                        <p:tgtEl>
                                          <p:spTgt spid="5">
                                            <p:txEl>
                                              <p:pRg st="1" end="1"/>
                                            </p:txEl>
                                          </p:spTgt>
                                        </p:tgtEl>
                                        <p:attrNameLst>
                                          <p:attrName>style.visibility</p:attrName>
                                        </p:attrNameLst>
                                      </p:cBhvr>
                                      <p:to>
                                        <p:strVal val="visible"/>
                                      </p:to>
                                    </p:set>
                                    <p:animEffect transition="in" filter="fade">
                                      <p:cBhvr>
                                        <p:cTn id="74" dur="1000"/>
                                        <p:tgtEl>
                                          <p:spTgt spid="5">
                                            <p:txEl>
                                              <p:pRg st="1" end="1"/>
                                            </p:txEl>
                                          </p:spTgt>
                                        </p:tgtEl>
                                      </p:cBhvr>
                                    </p:animEffect>
                                    <p:anim calcmode="lin" valueType="num">
                                      <p:cBhvr>
                                        <p:cTn id="7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76" dur="1000" fill="hold"/>
                                        <p:tgtEl>
                                          <p:spTgt spid="5">
                                            <p:txEl>
                                              <p:pRg st="1" end="1"/>
                                            </p:tx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5">
                                            <p:txEl>
                                              <p:pRg st="2" end="2"/>
                                            </p:txEl>
                                          </p:spTgt>
                                        </p:tgtEl>
                                        <p:attrNameLst>
                                          <p:attrName>style.visibility</p:attrName>
                                        </p:attrNameLst>
                                      </p:cBhvr>
                                      <p:to>
                                        <p:strVal val="visible"/>
                                      </p:to>
                                    </p:set>
                                    <p:animEffect transition="in" filter="fade">
                                      <p:cBhvr>
                                        <p:cTn id="79" dur="1000"/>
                                        <p:tgtEl>
                                          <p:spTgt spid="5">
                                            <p:txEl>
                                              <p:pRg st="2" end="2"/>
                                            </p:txEl>
                                          </p:spTgt>
                                        </p:tgtEl>
                                      </p:cBhvr>
                                    </p:animEffect>
                                    <p:anim calcmode="lin" valueType="num">
                                      <p:cBhvr>
                                        <p:cTn id="8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8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7" presetClass="entr" presetSubtype="0" fill="hold" grpId="0" nodeType="clickEffect">
                                  <p:stCondLst>
                                    <p:cond delay="0"/>
                                  </p:stCondLst>
                                  <p:childTnLst>
                                    <p:set>
                                      <p:cBhvr>
                                        <p:cTn id="85" dur="1" fill="hold">
                                          <p:stCondLst>
                                            <p:cond delay="0"/>
                                          </p:stCondLst>
                                        </p:cTn>
                                        <p:tgtEl>
                                          <p:spTgt spid="5">
                                            <p:txEl>
                                              <p:pRg st="3" end="3"/>
                                            </p:txEl>
                                          </p:spTgt>
                                        </p:tgtEl>
                                        <p:attrNameLst>
                                          <p:attrName>style.visibility</p:attrName>
                                        </p:attrNameLst>
                                      </p:cBhvr>
                                      <p:to>
                                        <p:strVal val="visible"/>
                                      </p:to>
                                    </p:set>
                                    <p:animEffect transition="in" filter="fade">
                                      <p:cBhvr>
                                        <p:cTn id="86" dur="1000"/>
                                        <p:tgtEl>
                                          <p:spTgt spid="5">
                                            <p:txEl>
                                              <p:pRg st="3" end="3"/>
                                            </p:txEl>
                                          </p:spTgt>
                                        </p:tgtEl>
                                      </p:cBhvr>
                                    </p:animEffect>
                                    <p:anim calcmode="lin" valueType="num">
                                      <p:cBhvr>
                                        <p:cTn id="8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88" dur="1000" fill="hold"/>
                                        <p:tgtEl>
                                          <p:spTgt spid="5">
                                            <p:txEl>
                                              <p:pRg st="3" end="3"/>
                                            </p:txEl>
                                          </p:spTgt>
                                        </p:tgtEl>
                                        <p:attrNameLst>
                                          <p:attrName>ppt_y</p:attrName>
                                        </p:attrNameLst>
                                      </p:cBhvr>
                                      <p:tavLst>
                                        <p:tav tm="0">
                                          <p:val>
                                            <p:strVal val="#ppt_y-.1"/>
                                          </p:val>
                                        </p:tav>
                                        <p:tav tm="100000">
                                          <p:val>
                                            <p:strVal val="#ppt_y"/>
                                          </p:val>
                                        </p:tav>
                                      </p:tavLst>
                                    </p:anim>
                                  </p:childTnLst>
                                </p:cTn>
                              </p:par>
                              <p:par>
                                <p:cTn id="89" presetID="47" presetClass="entr" presetSubtype="0" fill="hold" grpId="0" nodeType="withEffect">
                                  <p:stCondLst>
                                    <p:cond delay="0"/>
                                  </p:stCondLst>
                                  <p:childTnLst>
                                    <p:set>
                                      <p:cBhvr>
                                        <p:cTn id="90" dur="1" fill="hold">
                                          <p:stCondLst>
                                            <p:cond delay="0"/>
                                          </p:stCondLst>
                                        </p:cTn>
                                        <p:tgtEl>
                                          <p:spTgt spid="5">
                                            <p:txEl>
                                              <p:pRg st="4" end="4"/>
                                            </p:txEl>
                                          </p:spTgt>
                                        </p:tgtEl>
                                        <p:attrNameLst>
                                          <p:attrName>style.visibility</p:attrName>
                                        </p:attrNameLst>
                                      </p:cBhvr>
                                      <p:to>
                                        <p:strVal val="visible"/>
                                      </p:to>
                                    </p:set>
                                    <p:animEffect transition="in" filter="fade">
                                      <p:cBhvr>
                                        <p:cTn id="91" dur="1000"/>
                                        <p:tgtEl>
                                          <p:spTgt spid="5">
                                            <p:txEl>
                                              <p:pRg st="4" end="4"/>
                                            </p:txEl>
                                          </p:spTgt>
                                        </p:tgtEl>
                                      </p:cBhvr>
                                    </p:animEffect>
                                    <p:anim calcmode="lin" valueType="num">
                                      <p:cBhvr>
                                        <p:cTn id="9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9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7" presetClass="entr" presetSubtype="0" fill="hold" grpId="0" nodeType="clickEffect">
                                  <p:stCondLst>
                                    <p:cond delay="0"/>
                                  </p:stCondLst>
                                  <p:childTnLst>
                                    <p:set>
                                      <p:cBhvr>
                                        <p:cTn id="97" dur="1" fill="hold">
                                          <p:stCondLst>
                                            <p:cond delay="0"/>
                                          </p:stCondLst>
                                        </p:cTn>
                                        <p:tgtEl>
                                          <p:spTgt spid="5">
                                            <p:txEl>
                                              <p:pRg st="5" end="5"/>
                                            </p:txEl>
                                          </p:spTgt>
                                        </p:tgtEl>
                                        <p:attrNameLst>
                                          <p:attrName>style.visibility</p:attrName>
                                        </p:attrNameLst>
                                      </p:cBhvr>
                                      <p:to>
                                        <p:strVal val="visible"/>
                                      </p:to>
                                    </p:set>
                                    <p:animEffect transition="in" filter="fade">
                                      <p:cBhvr>
                                        <p:cTn id="98" dur="1000"/>
                                        <p:tgtEl>
                                          <p:spTgt spid="5">
                                            <p:txEl>
                                              <p:pRg st="5" end="5"/>
                                            </p:txEl>
                                          </p:spTgt>
                                        </p:tgtEl>
                                      </p:cBhvr>
                                    </p:animEffect>
                                    <p:anim calcmode="lin" valueType="num">
                                      <p:cBhvr>
                                        <p:cTn id="99"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100" dur="1000" fill="hold"/>
                                        <p:tgtEl>
                                          <p:spTgt spid="5">
                                            <p:txEl>
                                              <p:pRg st="5" end="5"/>
                                            </p:tx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5">
                                            <p:txEl>
                                              <p:pRg st="6" end="6"/>
                                            </p:txEl>
                                          </p:spTgt>
                                        </p:tgtEl>
                                        <p:attrNameLst>
                                          <p:attrName>style.visibility</p:attrName>
                                        </p:attrNameLst>
                                      </p:cBhvr>
                                      <p:to>
                                        <p:strVal val="visible"/>
                                      </p:to>
                                    </p:set>
                                    <p:animEffect transition="in" filter="fade">
                                      <p:cBhvr>
                                        <p:cTn id="103" dur="1000"/>
                                        <p:tgtEl>
                                          <p:spTgt spid="5">
                                            <p:txEl>
                                              <p:pRg st="6" end="6"/>
                                            </p:txEl>
                                          </p:spTgt>
                                        </p:tgtEl>
                                      </p:cBhvr>
                                    </p:animEffect>
                                    <p:anim calcmode="lin" valueType="num">
                                      <p:cBhvr>
                                        <p:cTn id="104"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105"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grpId="0" nodeType="clickEffect">
                                  <p:stCondLst>
                                    <p:cond delay="0"/>
                                  </p:stCondLst>
                                  <p:childTnLst>
                                    <p:set>
                                      <p:cBhvr>
                                        <p:cTn id="109" dur="1" fill="hold">
                                          <p:stCondLst>
                                            <p:cond delay="0"/>
                                          </p:stCondLst>
                                        </p:cTn>
                                        <p:tgtEl>
                                          <p:spTgt spid="5">
                                            <p:txEl>
                                              <p:pRg st="7" end="7"/>
                                            </p:txEl>
                                          </p:spTgt>
                                        </p:tgtEl>
                                        <p:attrNameLst>
                                          <p:attrName>style.visibility</p:attrName>
                                        </p:attrNameLst>
                                      </p:cBhvr>
                                      <p:to>
                                        <p:strVal val="visible"/>
                                      </p:to>
                                    </p:set>
                                    <p:animEffect transition="in" filter="fade">
                                      <p:cBhvr>
                                        <p:cTn id="110" dur="1000"/>
                                        <p:tgtEl>
                                          <p:spTgt spid="5">
                                            <p:txEl>
                                              <p:pRg st="7" end="7"/>
                                            </p:txEl>
                                          </p:spTgt>
                                        </p:tgtEl>
                                      </p:cBhvr>
                                    </p:animEffect>
                                    <p:anim calcmode="lin" valueType="num">
                                      <p:cBhvr>
                                        <p:cTn id="111"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112" dur="1000" fill="hold"/>
                                        <p:tgtEl>
                                          <p:spTgt spid="5">
                                            <p:txEl>
                                              <p:pRg st="7" end="7"/>
                                            </p:txEl>
                                          </p:spTgt>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5">
                                            <p:txEl>
                                              <p:pRg st="8" end="8"/>
                                            </p:txEl>
                                          </p:spTgt>
                                        </p:tgtEl>
                                        <p:attrNameLst>
                                          <p:attrName>style.visibility</p:attrName>
                                        </p:attrNameLst>
                                      </p:cBhvr>
                                      <p:to>
                                        <p:strVal val="visible"/>
                                      </p:to>
                                    </p:set>
                                    <p:animEffect transition="in" filter="fade">
                                      <p:cBhvr>
                                        <p:cTn id="115" dur="1000"/>
                                        <p:tgtEl>
                                          <p:spTgt spid="5">
                                            <p:txEl>
                                              <p:pRg st="8" end="8"/>
                                            </p:txEl>
                                          </p:spTgt>
                                        </p:tgtEl>
                                      </p:cBhvr>
                                    </p:animEffect>
                                    <p:anim calcmode="lin" valueType="num">
                                      <p:cBhvr>
                                        <p:cTn id="116"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117"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7" presetClass="entr" presetSubtype="0" fill="hold" grpId="0" nodeType="clickEffect">
                                  <p:stCondLst>
                                    <p:cond delay="0"/>
                                  </p:stCondLst>
                                  <p:childTnLst>
                                    <p:set>
                                      <p:cBhvr>
                                        <p:cTn id="121" dur="1" fill="hold">
                                          <p:stCondLst>
                                            <p:cond delay="0"/>
                                          </p:stCondLst>
                                        </p:cTn>
                                        <p:tgtEl>
                                          <p:spTgt spid="5">
                                            <p:txEl>
                                              <p:pRg st="9" end="9"/>
                                            </p:txEl>
                                          </p:spTgt>
                                        </p:tgtEl>
                                        <p:attrNameLst>
                                          <p:attrName>style.visibility</p:attrName>
                                        </p:attrNameLst>
                                      </p:cBhvr>
                                      <p:to>
                                        <p:strVal val="visible"/>
                                      </p:to>
                                    </p:set>
                                    <p:animEffect transition="in" filter="fade">
                                      <p:cBhvr>
                                        <p:cTn id="122" dur="1000"/>
                                        <p:tgtEl>
                                          <p:spTgt spid="5">
                                            <p:txEl>
                                              <p:pRg st="9" end="9"/>
                                            </p:txEl>
                                          </p:spTgt>
                                        </p:tgtEl>
                                      </p:cBhvr>
                                    </p:animEffect>
                                    <p:anim calcmode="lin" valueType="num">
                                      <p:cBhvr>
                                        <p:cTn id="123"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124"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Ants</a:t>
            </a:r>
            <a:endParaRPr lang="en-US" b="1" dirty="0"/>
          </a:p>
        </p:txBody>
      </p:sp>
      <p:sp>
        <p:nvSpPr>
          <p:cNvPr id="6" name="Content Placeholder 5"/>
          <p:cNvSpPr>
            <a:spLocks noGrp="1"/>
          </p:cNvSpPr>
          <p:nvPr>
            <p:ph idx="1"/>
          </p:nvPr>
        </p:nvSpPr>
        <p:spPr/>
        <p:txBody>
          <a:bodyPr/>
          <a:lstStyle/>
          <a:p>
            <a:r>
              <a:rPr lang="en-US" dirty="0" smtClean="0"/>
              <a:t>Food Safety Threat:</a:t>
            </a:r>
          </a:p>
          <a:p>
            <a:pPr lvl="1"/>
            <a:r>
              <a:rPr lang="en-US" dirty="0" smtClean="0"/>
              <a:t>Ants could contaminate food by accidentally being processed into the food product.</a:t>
            </a:r>
            <a:endParaRPr lang="en-US" dirty="0"/>
          </a:p>
        </p:txBody>
      </p:sp>
      <p:pic>
        <p:nvPicPr>
          <p:cNvPr id="7" name="Picture 6" descr="C:\Users\Beth\AppData\Local\Microsoft\Windows\Temporary Internet Files\Content.IE5\L27JYLMQ\MP900314063[1].jpg"/>
          <p:cNvPicPr/>
          <p:nvPr/>
        </p:nvPicPr>
        <p:blipFill rotWithShape="1">
          <a:blip r:embed="rId2" cstate="print">
            <a:extLst>
              <a:ext uri="{28A0092B-C50C-407E-A947-70E740481C1C}">
                <a14:useLocalDpi xmlns:a14="http://schemas.microsoft.com/office/drawing/2010/main" val="0"/>
              </a:ext>
            </a:extLst>
          </a:blip>
          <a:srcRect r="14215" b="21641"/>
          <a:stretch/>
        </p:blipFill>
        <p:spPr bwMode="auto">
          <a:xfrm>
            <a:off x="3733800" y="4419600"/>
            <a:ext cx="2009457" cy="1743710"/>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74143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Flies</a:t>
            </a:r>
            <a:endParaRPr lang="en-US" dirty="0"/>
          </a:p>
        </p:txBody>
      </p:sp>
      <p:sp>
        <p:nvSpPr>
          <p:cNvPr id="5" name="Content Placeholder 4"/>
          <p:cNvSpPr>
            <a:spLocks noGrp="1"/>
          </p:cNvSpPr>
          <p:nvPr>
            <p:ph sz="half" idx="1"/>
          </p:nvPr>
        </p:nvSpPr>
        <p:spPr>
          <a:xfrm>
            <a:off x="457200" y="1524000"/>
            <a:ext cx="4038600" cy="4525963"/>
          </a:xfrm>
        </p:spPr>
        <p:txBody>
          <a:bodyPr/>
          <a:lstStyle/>
          <a:p>
            <a:r>
              <a:rPr lang="en-US" dirty="0" smtClean="0"/>
              <a:t>Including:</a:t>
            </a:r>
          </a:p>
          <a:p>
            <a:pPr lvl="1"/>
            <a:r>
              <a:rPr lang="en-US" dirty="0" smtClean="0"/>
              <a:t>House</a:t>
            </a:r>
          </a:p>
          <a:p>
            <a:pPr lvl="1"/>
            <a:r>
              <a:rPr lang="en-US" dirty="0" smtClean="0"/>
              <a:t>Vinegar</a:t>
            </a:r>
          </a:p>
          <a:p>
            <a:pPr lvl="1"/>
            <a:r>
              <a:rPr lang="en-US" dirty="0" smtClean="0"/>
              <a:t>Filth Flies</a:t>
            </a:r>
            <a:endParaRPr lang="en-US" dirty="0"/>
          </a:p>
        </p:txBody>
      </p:sp>
      <p:sp>
        <p:nvSpPr>
          <p:cNvPr id="6" name="Content Placeholder 5"/>
          <p:cNvSpPr>
            <a:spLocks noGrp="1"/>
          </p:cNvSpPr>
          <p:nvPr>
            <p:ph sz="half" idx="2"/>
          </p:nvPr>
        </p:nvSpPr>
        <p:spPr/>
        <p:txBody>
          <a:bodyPr/>
          <a:lstStyle/>
          <a:p>
            <a:r>
              <a:rPr lang="en-US" dirty="0" smtClean="0"/>
              <a:t>Food Sources:</a:t>
            </a:r>
          </a:p>
          <a:p>
            <a:pPr lvl="1"/>
            <a:r>
              <a:rPr lang="en-US" dirty="0" smtClean="0"/>
              <a:t>Flies feed on anything that they can process into liquid form through regurgitating their stomach contents</a:t>
            </a:r>
          </a:p>
          <a:p>
            <a:endParaRPr lang="en-US" dirty="0"/>
          </a:p>
        </p:txBody>
      </p:sp>
      <p:pic>
        <p:nvPicPr>
          <p:cNvPr id="7" name="Picture 6" descr="C:\Users\Beth\AppData\Local\Microsoft\Windows\Temporary Internet Files\Content.IE5\O0U99BOU\MP900314065[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33255" y="4114799"/>
            <a:ext cx="2499099" cy="2243455"/>
          </a:xfrm>
          <a:prstGeom prst="rect">
            <a:avLst/>
          </a:prstGeom>
          <a:noFill/>
          <a:ln>
            <a:noFill/>
          </a:ln>
        </p:spPr>
      </p:pic>
    </p:spTree>
    <p:extLst>
      <p:ext uri="{BB962C8B-B14F-4D97-AF65-F5344CB8AC3E}">
        <p14:creationId xmlns:p14="http://schemas.microsoft.com/office/powerpoint/2010/main" val="402424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 calcmode="lin" valueType="num">
                                      <p:cBhvr additive="base">
                                        <p:cTn id="36"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 calcmode="lin" valueType="num">
                                      <p:cBhvr additive="base">
                                        <p:cTn id="4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Flies</a:t>
            </a:r>
            <a:endParaRPr lang="en-US" dirty="0"/>
          </a:p>
        </p:txBody>
      </p:sp>
      <p:sp>
        <p:nvSpPr>
          <p:cNvPr id="6" name="Content Placeholder 5"/>
          <p:cNvSpPr>
            <a:spLocks noGrp="1"/>
          </p:cNvSpPr>
          <p:nvPr>
            <p:ph idx="1"/>
          </p:nvPr>
        </p:nvSpPr>
        <p:spPr/>
        <p:txBody>
          <a:bodyPr/>
          <a:lstStyle/>
          <a:p>
            <a:r>
              <a:rPr lang="en-US" dirty="0" smtClean="0"/>
              <a:t>Food Safety Threat:</a:t>
            </a:r>
          </a:p>
          <a:p>
            <a:pPr lvl="1"/>
            <a:r>
              <a:rPr lang="en-US" dirty="0" smtClean="0"/>
              <a:t>Houseflies have been known to carry over 100 different disease-causing germs. Filth flies have been proven to spread more than 65 kinds of human diseases including E. coli, Staph and several kinds of food poisoning.</a:t>
            </a:r>
            <a:endParaRPr lang="en-US" dirty="0"/>
          </a:p>
        </p:txBody>
      </p:sp>
      <p:pic>
        <p:nvPicPr>
          <p:cNvPr id="9" name="Picture 8" descr="C:\Users\Beth\AppData\Local\Microsoft\Windows\Temporary Internet Files\Content.IE5\O0U99BOU\MP900314065[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4343400"/>
            <a:ext cx="2499099" cy="2243455"/>
          </a:xfrm>
          <a:prstGeom prst="rect">
            <a:avLst/>
          </a:prstGeom>
          <a:noFill/>
          <a:ln>
            <a:noFill/>
          </a:ln>
        </p:spPr>
      </p:pic>
    </p:spTree>
    <p:extLst>
      <p:ext uri="{BB962C8B-B14F-4D97-AF65-F5344CB8AC3E}">
        <p14:creationId xmlns:p14="http://schemas.microsoft.com/office/powerpoint/2010/main" val="133576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Microorganisms</a:t>
            </a:r>
            <a:endParaRPr lang="en-US" b="1" dirty="0"/>
          </a:p>
        </p:txBody>
      </p:sp>
      <p:sp>
        <p:nvSpPr>
          <p:cNvPr id="3" name="Content Placeholder 2"/>
          <p:cNvSpPr>
            <a:spLocks noGrp="1"/>
          </p:cNvSpPr>
          <p:nvPr>
            <p:ph idx="1"/>
          </p:nvPr>
        </p:nvSpPr>
        <p:spPr/>
        <p:txBody>
          <a:bodyPr/>
          <a:lstStyle/>
          <a:p>
            <a:r>
              <a:rPr lang="en-US" dirty="0"/>
              <a:t>a microscopic life form that cannot be seen with the naked eye. Types of microorganisms includes: bacteria, viruses, protozoa, fungi, yeasts, and some parasites and algae. </a:t>
            </a:r>
          </a:p>
        </p:txBody>
      </p:sp>
    </p:spTree>
    <p:extLst>
      <p:ext uri="{BB962C8B-B14F-4D97-AF65-F5344CB8AC3E}">
        <p14:creationId xmlns:p14="http://schemas.microsoft.com/office/powerpoint/2010/main" val="219564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Pathogens</a:t>
            </a:r>
            <a:endParaRPr lang="en-US" dirty="0"/>
          </a:p>
        </p:txBody>
      </p:sp>
      <p:sp>
        <p:nvSpPr>
          <p:cNvPr id="3" name="Content Placeholder 2"/>
          <p:cNvSpPr>
            <a:spLocks noGrp="1"/>
          </p:cNvSpPr>
          <p:nvPr>
            <p:ph idx="1"/>
          </p:nvPr>
        </p:nvSpPr>
        <p:spPr/>
        <p:txBody>
          <a:bodyPr/>
          <a:lstStyle/>
          <a:p>
            <a:r>
              <a:rPr lang="en-US" dirty="0"/>
              <a:t>any microorganism that is infectious or toxigenic and causes disease. Pathogens include parasites, viruses, and some fungi/ yeast and bacteria, but not all them are </a:t>
            </a:r>
            <a:r>
              <a:rPr lang="en-US" dirty="0" smtClean="0"/>
              <a:t>pathogens</a:t>
            </a:r>
          </a:p>
          <a:p>
            <a:pPr marL="0" indent="0">
              <a:buNone/>
            </a:pPr>
            <a:endParaRPr lang="en-US" dirty="0"/>
          </a:p>
          <a:p>
            <a:endParaRPr lang="en-US" dirty="0"/>
          </a:p>
        </p:txBody>
      </p:sp>
    </p:spTree>
    <p:extLst>
      <p:ext uri="{BB962C8B-B14F-4D97-AF65-F5344CB8AC3E}">
        <p14:creationId xmlns:p14="http://schemas.microsoft.com/office/powerpoint/2010/main" val="305293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Pathogenic microorganisms </a:t>
            </a:r>
          </a:p>
        </p:txBody>
      </p:sp>
      <p:sp>
        <p:nvSpPr>
          <p:cNvPr id="3" name="Content Placeholder 2"/>
          <p:cNvSpPr>
            <a:spLocks noGrp="1"/>
          </p:cNvSpPr>
          <p:nvPr>
            <p:ph idx="1"/>
          </p:nvPr>
        </p:nvSpPr>
        <p:spPr/>
        <p:txBody>
          <a:bodyPr/>
          <a:lstStyle/>
          <a:p>
            <a:r>
              <a:rPr lang="en-US" dirty="0" smtClean="0"/>
              <a:t>Cockroaches </a:t>
            </a:r>
            <a:r>
              <a:rPr lang="en-US" dirty="0"/>
              <a:t>can carry approximately 50 pathogenic microorganisms including </a:t>
            </a:r>
            <a:r>
              <a:rPr lang="en-US" i="1" dirty="0"/>
              <a:t>Salmonella spp., Vibrio cholera</a:t>
            </a:r>
            <a:r>
              <a:rPr lang="en-US" dirty="0"/>
              <a:t> and </a:t>
            </a:r>
            <a:r>
              <a:rPr lang="en-US" dirty="0" err="1"/>
              <a:t>polymyelitis</a:t>
            </a:r>
            <a:r>
              <a:rPr lang="en-US" dirty="0"/>
              <a:t>. </a:t>
            </a:r>
            <a:endParaRPr lang="en-US" dirty="0" smtClean="0"/>
          </a:p>
          <a:p>
            <a:r>
              <a:rPr lang="en-US" dirty="0" smtClean="0"/>
              <a:t>Houseflies can carry thousands of pathogenic microorganisms that can cause various human diseases.</a:t>
            </a:r>
            <a:endParaRPr lang="en-US" dirty="0"/>
          </a:p>
        </p:txBody>
      </p:sp>
    </p:spTree>
    <p:extLst>
      <p:ext uri="{BB962C8B-B14F-4D97-AF65-F5344CB8AC3E}">
        <p14:creationId xmlns:p14="http://schemas.microsoft.com/office/powerpoint/2010/main" val="4298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Pathogenic microorganisms </a:t>
            </a:r>
            <a:endParaRPr lang="en-US" dirty="0"/>
          </a:p>
        </p:txBody>
      </p:sp>
      <p:sp>
        <p:nvSpPr>
          <p:cNvPr id="3" name="Content Placeholder 2"/>
          <p:cNvSpPr>
            <a:spLocks noGrp="1"/>
          </p:cNvSpPr>
          <p:nvPr>
            <p:ph idx="1"/>
          </p:nvPr>
        </p:nvSpPr>
        <p:spPr/>
        <p:txBody>
          <a:bodyPr>
            <a:normAutofit fontScale="92500"/>
          </a:bodyPr>
          <a:lstStyle/>
          <a:p>
            <a:r>
              <a:rPr lang="en-US" dirty="0"/>
              <a:t>Rats can transfer diseases such as leptospirosis, murine typhus, and salmonellosis to humans. One dropping of rat feces can carry millions of harmful microorganisms. Dried droppings can also be carried into food by air </a:t>
            </a:r>
            <a:r>
              <a:rPr lang="en-US" dirty="0" smtClean="0"/>
              <a:t>movement.</a:t>
            </a:r>
          </a:p>
          <a:p>
            <a:r>
              <a:rPr lang="en-US" dirty="0" smtClean="0"/>
              <a:t>Birds </a:t>
            </a:r>
            <a:r>
              <a:rPr lang="en-US" dirty="0"/>
              <a:t>are potential carriers of mites, mycosis, </a:t>
            </a:r>
            <a:r>
              <a:rPr lang="en-US" dirty="0" err="1"/>
              <a:t>pseudotuberculosis</a:t>
            </a:r>
            <a:r>
              <a:rPr lang="en-US" dirty="0"/>
              <a:t>, toxoplasmosis, </a:t>
            </a:r>
            <a:r>
              <a:rPr lang="en-US" i="1" dirty="0"/>
              <a:t>Salmonella </a:t>
            </a:r>
            <a:r>
              <a:rPr lang="en-US" dirty="0"/>
              <a:t>and organisms that cause brain inflammation (encephalitis) and other diseases.</a:t>
            </a:r>
          </a:p>
          <a:p>
            <a:endParaRPr lang="en-US" dirty="0"/>
          </a:p>
        </p:txBody>
      </p:sp>
    </p:spTree>
    <p:extLst>
      <p:ext uri="{BB962C8B-B14F-4D97-AF65-F5344CB8AC3E}">
        <p14:creationId xmlns:p14="http://schemas.microsoft.com/office/powerpoint/2010/main" val="268282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Parasite</a:t>
            </a:r>
            <a:endParaRPr lang="en-US" dirty="0"/>
          </a:p>
        </p:txBody>
      </p:sp>
      <p:sp>
        <p:nvSpPr>
          <p:cNvPr id="3" name="Content Placeholder 2"/>
          <p:cNvSpPr>
            <a:spLocks noGrp="1"/>
          </p:cNvSpPr>
          <p:nvPr>
            <p:ph idx="1"/>
          </p:nvPr>
        </p:nvSpPr>
        <p:spPr/>
        <p:txBody>
          <a:bodyPr/>
          <a:lstStyle/>
          <a:p>
            <a:r>
              <a:rPr lang="en-US" dirty="0"/>
              <a:t>An organism that grows, feeds, and is sheltered on or in a host organism while contributing nothing to the survival of its host</a:t>
            </a:r>
            <a:r>
              <a:rPr lang="en-US" dirty="0" smtClean="0"/>
              <a:t>.</a:t>
            </a:r>
            <a:endParaRPr lang="en-US" dirty="0"/>
          </a:p>
          <a:p>
            <a:endParaRPr lang="en-US" dirty="0"/>
          </a:p>
        </p:txBody>
      </p:sp>
    </p:spTree>
    <p:extLst>
      <p:ext uri="{BB962C8B-B14F-4D97-AF65-F5344CB8AC3E}">
        <p14:creationId xmlns:p14="http://schemas.microsoft.com/office/powerpoint/2010/main" val="414371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lvl="0"/>
            <a:r>
              <a:rPr lang="en-US" dirty="0"/>
              <a:t>Define types of pests</a:t>
            </a:r>
          </a:p>
          <a:p>
            <a:pPr lvl="0"/>
            <a:r>
              <a:rPr lang="en-US" dirty="0"/>
              <a:t>Identify ways to controlling animal pests</a:t>
            </a:r>
          </a:p>
          <a:p>
            <a:pPr lvl="0"/>
            <a:r>
              <a:rPr lang="en-US" dirty="0"/>
              <a:t>Describe pathogenic microorganisms</a:t>
            </a:r>
          </a:p>
          <a:p>
            <a:pPr lvl="0"/>
            <a:r>
              <a:rPr lang="en-US" dirty="0"/>
              <a:t>Review microbiological tests used in food preparation</a:t>
            </a:r>
          </a:p>
        </p:txBody>
      </p:sp>
    </p:spTree>
    <p:extLst>
      <p:ext uri="{BB962C8B-B14F-4D97-AF65-F5344CB8AC3E}">
        <p14:creationId xmlns:p14="http://schemas.microsoft.com/office/powerpoint/2010/main" val="249841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Parasites carried by pests</a:t>
            </a:r>
            <a:endParaRPr lang="en-US" dirty="0"/>
          </a:p>
        </p:txBody>
      </p:sp>
      <p:sp>
        <p:nvSpPr>
          <p:cNvPr id="3" name="Content Placeholder 2"/>
          <p:cNvSpPr>
            <a:spLocks noGrp="1"/>
          </p:cNvSpPr>
          <p:nvPr>
            <p:ph idx="1"/>
          </p:nvPr>
        </p:nvSpPr>
        <p:spPr/>
        <p:txBody>
          <a:bodyPr>
            <a:normAutofit fontScale="92500"/>
          </a:bodyPr>
          <a:lstStyle/>
          <a:p>
            <a:r>
              <a:rPr lang="en-US" dirty="0"/>
              <a:t>Bubonic plague - Mice are not infected with plague as often as rats, but infection can occur. </a:t>
            </a:r>
            <a:endParaRPr lang="en-US" dirty="0" smtClean="0"/>
          </a:p>
          <a:p>
            <a:r>
              <a:rPr lang="en-US" dirty="0" smtClean="0"/>
              <a:t>This </a:t>
            </a:r>
            <a:r>
              <a:rPr lang="en-US" dirty="0"/>
              <a:t>disease can be spread to humans by fleas that live as parasites on rats or mice</a:t>
            </a:r>
            <a:r>
              <a:rPr lang="en-US" dirty="0" smtClean="0"/>
              <a:t>.</a:t>
            </a:r>
          </a:p>
          <a:p>
            <a:r>
              <a:rPr lang="en-US" dirty="0" smtClean="0"/>
              <a:t> </a:t>
            </a:r>
            <a:r>
              <a:rPr lang="en-US" dirty="0"/>
              <a:t>The Plague is usually fatal within a few days of infection. </a:t>
            </a:r>
            <a:endParaRPr lang="en-US" dirty="0" smtClean="0"/>
          </a:p>
          <a:p>
            <a:r>
              <a:rPr lang="en-US" dirty="0" smtClean="0"/>
              <a:t>It </a:t>
            </a:r>
            <a:r>
              <a:rPr lang="en-US" dirty="0"/>
              <a:t>is present in rodents throughout the western United States, and in many other parts of the world.</a:t>
            </a:r>
          </a:p>
        </p:txBody>
      </p:sp>
    </p:spTree>
    <p:extLst>
      <p:ext uri="{BB962C8B-B14F-4D97-AF65-F5344CB8AC3E}">
        <p14:creationId xmlns:p14="http://schemas.microsoft.com/office/powerpoint/2010/main" val="52300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out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Parasites carried by pests</a:t>
            </a:r>
            <a:endParaRPr lang="en-US" dirty="0"/>
          </a:p>
        </p:txBody>
      </p:sp>
      <p:sp>
        <p:nvSpPr>
          <p:cNvPr id="3" name="Content Placeholder 2"/>
          <p:cNvSpPr>
            <a:spLocks noGrp="1"/>
          </p:cNvSpPr>
          <p:nvPr>
            <p:ph idx="1"/>
          </p:nvPr>
        </p:nvSpPr>
        <p:spPr/>
        <p:txBody>
          <a:bodyPr>
            <a:normAutofit fontScale="92500"/>
          </a:bodyPr>
          <a:lstStyle/>
          <a:p>
            <a:r>
              <a:rPr lang="en-US" i="1" dirty="0"/>
              <a:t>Salmonella</a:t>
            </a:r>
            <a:r>
              <a:rPr lang="en-US" dirty="0"/>
              <a:t> - Mice and rats are both frequent carriers. </a:t>
            </a:r>
            <a:endParaRPr lang="en-US" dirty="0" smtClean="0"/>
          </a:p>
          <a:p>
            <a:r>
              <a:rPr lang="en-US" dirty="0" smtClean="0"/>
              <a:t>Spreads </a:t>
            </a:r>
            <a:r>
              <a:rPr lang="en-US" dirty="0"/>
              <a:t>to humans through contact with mouse droppings, especially through consumption of contaminated food. </a:t>
            </a:r>
            <a:endParaRPr lang="en-US" dirty="0" smtClean="0"/>
          </a:p>
          <a:p>
            <a:r>
              <a:rPr lang="en-US" dirty="0" smtClean="0"/>
              <a:t>Causes </a:t>
            </a:r>
            <a:r>
              <a:rPr lang="en-US" dirty="0"/>
              <a:t>serious, sometimes fatal gastroenteritis. </a:t>
            </a:r>
            <a:endParaRPr lang="en-US" dirty="0" smtClean="0"/>
          </a:p>
          <a:p>
            <a:r>
              <a:rPr lang="en-US" dirty="0" smtClean="0"/>
              <a:t>Household </a:t>
            </a:r>
            <a:r>
              <a:rPr lang="en-US" dirty="0"/>
              <a:t>pets are also frequently infected with </a:t>
            </a:r>
            <a:r>
              <a:rPr lang="en-US" i="1" dirty="0"/>
              <a:t>Salmonella</a:t>
            </a:r>
            <a:r>
              <a:rPr lang="en-US" dirty="0"/>
              <a:t> by this means and often die as a result</a:t>
            </a:r>
          </a:p>
        </p:txBody>
      </p:sp>
    </p:spTree>
    <p:extLst>
      <p:ext uri="{BB962C8B-B14F-4D97-AF65-F5344CB8AC3E}">
        <p14:creationId xmlns:p14="http://schemas.microsoft.com/office/powerpoint/2010/main" val="396608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Parasites carried by pests</a:t>
            </a:r>
            <a:endParaRPr lang="en-US" dirty="0"/>
          </a:p>
        </p:txBody>
      </p:sp>
      <p:sp>
        <p:nvSpPr>
          <p:cNvPr id="3" name="Content Placeholder 2"/>
          <p:cNvSpPr>
            <a:spLocks noGrp="1"/>
          </p:cNvSpPr>
          <p:nvPr>
            <p:ph idx="1"/>
          </p:nvPr>
        </p:nvSpPr>
        <p:spPr/>
        <p:txBody>
          <a:bodyPr/>
          <a:lstStyle/>
          <a:p>
            <a:r>
              <a:rPr lang="en-US" dirty="0"/>
              <a:t>Murine Typhus (typhus transmitted from mice via flea </a:t>
            </a:r>
            <a:r>
              <a:rPr lang="en-US" dirty="0" smtClean="0"/>
              <a:t>bite)</a:t>
            </a:r>
          </a:p>
          <a:p>
            <a:r>
              <a:rPr lang="en-US" dirty="0" smtClean="0"/>
              <a:t>This </a:t>
            </a:r>
            <a:r>
              <a:rPr lang="en-US" dirty="0"/>
              <a:t>disease is treatable with antibiotics, but can cause death in elderly or infirmed individuals. </a:t>
            </a:r>
            <a:endParaRPr lang="en-US" dirty="0" smtClean="0"/>
          </a:p>
          <a:p>
            <a:r>
              <a:rPr lang="en-US" dirty="0" smtClean="0"/>
              <a:t>Symptoms </a:t>
            </a:r>
            <a:r>
              <a:rPr lang="en-US" dirty="0"/>
              <a:t>include vomiting, fever, headache, myalgia (muscle pain), and coughing</a:t>
            </a:r>
          </a:p>
        </p:txBody>
      </p:sp>
    </p:spTree>
    <p:extLst>
      <p:ext uri="{BB962C8B-B14F-4D97-AF65-F5344CB8AC3E}">
        <p14:creationId xmlns:p14="http://schemas.microsoft.com/office/powerpoint/2010/main" val="208781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Parasites carried by pests</a:t>
            </a:r>
            <a:endParaRPr lang="en-US" dirty="0"/>
          </a:p>
        </p:txBody>
      </p:sp>
      <p:sp>
        <p:nvSpPr>
          <p:cNvPr id="3" name="Content Placeholder 2"/>
          <p:cNvSpPr>
            <a:spLocks noGrp="1"/>
          </p:cNvSpPr>
          <p:nvPr>
            <p:ph idx="1"/>
          </p:nvPr>
        </p:nvSpPr>
        <p:spPr/>
        <p:txBody>
          <a:bodyPr/>
          <a:lstStyle/>
          <a:p>
            <a:r>
              <a:rPr lang="en-US" dirty="0"/>
              <a:t>Leptospirosis - Rats and mice are both carriers of this potentially fatal disease</a:t>
            </a:r>
            <a:r>
              <a:rPr lang="en-US" dirty="0" smtClean="0"/>
              <a:t>.</a:t>
            </a:r>
          </a:p>
          <a:p>
            <a:r>
              <a:rPr lang="en-US" dirty="0" smtClean="0"/>
              <a:t> </a:t>
            </a:r>
            <a:r>
              <a:rPr lang="en-US" dirty="0"/>
              <a:t>Symptoms include dry cough, fever, headache, muscle pain, nausea, vomiting, diarrhea, and shaking chills.</a:t>
            </a:r>
          </a:p>
        </p:txBody>
      </p:sp>
    </p:spTree>
    <p:extLst>
      <p:ext uri="{BB962C8B-B14F-4D97-AF65-F5344CB8AC3E}">
        <p14:creationId xmlns:p14="http://schemas.microsoft.com/office/powerpoint/2010/main" val="338659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Parasites carried by pests</a:t>
            </a:r>
            <a:endParaRPr lang="en-US" dirty="0"/>
          </a:p>
        </p:txBody>
      </p:sp>
      <p:sp>
        <p:nvSpPr>
          <p:cNvPr id="3" name="Content Placeholder 2"/>
          <p:cNvSpPr>
            <a:spLocks noGrp="1"/>
          </p:cNvSpPr>
          <p:nvPr>
            <p:ph idx="1"/>
          </p:nvPr>
        </p:nvSpPr>
        <p:spPr/>
        <p:txBody>
          <a:bodyPr>
            <a:normAutofit/>
          </a:bodyPr>
          <a:lstStyle/>
          <a:p>
            <a:r>
              <a:rPr lang="en-US" dirty="0" smtClean="0"/>
              <a:t>Rat-bite </a:t>
            </a:r>
            <a:r>
              <a:rPr lang="en-US" dirty="0"/>
              <a:t>Fever - Fatal in ten percent of untreated cases. </a:t>
            </a:r>
            <a:endParaRPr lang="en-US" dirty="0" smtClean="0"/>
          </a:p>
          <a:p>
            <a:r>
              <a:rPr lang="en-US" dirty="0" smtClean="0"/>
              <a:t>Usually </a:t>
            </a:r>
            <a:r>
              <a:rPr lang="en-US" dirty="0"/>
              <a:t>contracted from rats, but infection can also occur from mice. </a:t>
            </a:r>
            <a:endParaRPr lang="en-US" dirty="0" smtClean="0"/>
          </a:p>
          <a:p>
            <a:r>
              <a:rPr lang="en-US" dirty="0" smtClean="0"/>
              <a:t>The </a:t>
            </a:r>
            <a:r>
              <a:rPr lang="en-US" dirty="0"/>
              <a:t>bacterium causing this disease enters the body through bites, as its name suggests, or from urine contamination of food or exposure to preexisting skin wounds.</a:t>
            </a:r>
          </a:p>
          <a:p>
            <a:pPr marL="0" indent="0">
              <a:buNone/>
            </a:pPr>
            <a:endParaRPr lang="en-US" dirty="0"/>
          </a:p>
          <a:p>
            <a:endParaRPr lang="en-US" dirty="0"/>
          </a:p>
        </p:txBody>
      </p:sp>
    </p:spTree>
    <p:extLst>
      <p:ext uri="{BB962C8B-B14F-4D97-AF65-F5344CB8AC3E}">
        <p14:creationId xmlns:p14="http://schemas.microsoft.com/office/powerpoint/2010/main" val="399085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Parasites carried by pests</a:t>
            </a:r>
            <a:endParaRPr lang="en-US" dirty="0"/>
          </a:p>
        </p:txBody>
      </p:sp>
      <p:sp>
        <p:nvSpPr>
          <p:cNvPr id="3" name="Content Placeholder 2"/>
          <p:cNvSpPr>
            <a:spLocks noGrp="1"/>
          </p:cNvSpPr>
          <p:nvPr>
            <p:ph idx="1"/>
          </p:nvPr>
        </p:nvSpPr>
        <p:spPr/>
        <p:txBody>
          <a:bodyPr/>
          <a:lstStyle/>
          <a:p>
            <a:pPr marL="342900" lvl="2" indent="-342900"/>
            <a:r>
              <a:rPr lang="en-US" dirty="0"/>
              <a:t>Tapeworms - Mice host small tapeworms of the genus </a:t>
            </a:r>
            <a:r>
              <a:rPr lang="en-US" i="1" dirty="0" err="1"/>
              <a:t>Hymenolepis</a:t>
            </a:r>
            <a:r>
              <a:rPr lang="en-US" dirty="0"/>
              <a:t> that can be spread to humans eating foods contaminated with droppings (or when hands are merely dirtied by droppings and not washed before meals). </a:t>
            </a:r>
            <a:r>
              <a:rPr lang="en-US" i="1" dirty="0" err="1"/>
              <a:t>Theseparasites</a:t>
            </a:r>
            <a:r>
              <a:rPr lang="en-US" dirty="0"/>
              <a:t> can hatch in the human stomach and intestinal tract where they grow and reproduce. </a:t>
            </a:r>
          </a:p>
          <a:p>
            <a:pPr marL="0" indent="0">
              <a:buNone/>
            </a:pPr>
            <a:endParaRPr lang="en-US" dirty="0"/>
          </a:p>
        </p:txBody>
      </p:sp>
    </p:spTree>
    <p:extLst>
      <p:ext uri="{BB962C8B-B14F-4D97-AF65-F5344CB8AC3E}">
        <p14:creationId xmlns:p14="http://schemas.microsoft.com/office/powerpoint/2010/main" val="123003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Mice can transmit disease to humans: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By biting;</a:t>
            </a:r>
          </a:p>
          <a:p>
            <a:r>
              <a:rPr lang="en-US" dirty="0" smtClean="0"/>
              <a:t>By infecting human food with droppings;</a:t>
            </a:r>
          </a:p>
          <a:p>
            <a:r>
              <a:rPr lang="en-US" dirty="0" smtClean="0"/>
              <a:t>By infecting human food with urine;</a:t>
            </a:r>
          </a:p>
          <a:p>
            <a:r>
              <a:rPr lang="en-US" dirty="0" smtClean="0"/>
              <a:t>By infecting skin wounds with urine;</a:t>
            </a:r>
          </a:p>
          <a:p>
            <a:r>
              <a:rPr lang="en-US" dirty="0" smtClean="0"/>
              <a:t>Indirectly, by blood-sucking insects;</a:t>
            </a:r>
          </a:p>
          <a:p>
            <a:r>
              <a:rPr lang="en-US" dirty="0" smtClean="0"/>
              <a:t>Indirectly, by mites;</a:t>
            </a:r>
          </a:p>
          <a:p>
            <a:r>
              <a:rPr lang="en-US" dirty="0" smtClean="0"/>
              <a:t>Indirectly, by means of cats and dogs;</a:t>
            </a:r>
          </a:p>
          <a:p>
            <a:r>
              <a:rPr lang="en-US" dirty="0" smtClean="0"/>
              <a:t>Dying in a source of drinking water used by humans</a:t>
            </a:r>
            <a:endParaRPr lang="en-US" dirty="0"/>
          </a:p>
        </p:txBody>
      </p:sp>
    </p:spTree>
    <p:extLst>
      <p:ext uri="{BB962C8B-B14F-4D97-AF65-F5344CB8AC3E}">
        <p14:creationId xmlns:p14="http://schemas.microsoft.com/office/powerpoint/2010/main" val="405352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3)">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3"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3)">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3"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3)">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3"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3)">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3"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3)">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3"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3)">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3"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heel(3)">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3"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heel(3)">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 of controlling animal pests</a:t>
            </a:r>
            <a:endParaRPr lang="en-US" dirty="0"/>
          </a:p>
        </p:txBody>
      </p:sp>
      <p:sp>
        <p:nvSpPr>
          <p:cNvPr id="3" name="Content Placeholder 2"/>
          <p:cNvSpPr>
            <a:spLocks noGrp="1"/>
          </p:cNvSpPr>
          <p:nvPr>
            <p:ph idx="1"/>
          </p:nvPr>
        </p:nvSpPr>
        <p:spPr/>
        <p:txBody>
          <a:bodyPr>
            <a:normAutofit fontScale="92500" lnSpcReduction="10000"/>
          </a:bodyPr>
          <a:lstStyle/>
          <a:p>
            <a:r>
              <a:rPr lang="en-US" dirty="0"/>
              <a:t>Design a routine schedule for cleaning all areas where food is </a:t>
            </a:r>
            <a:r>
              <a:rPr lang="en-US" dirty="0" smtClean="0"/>
              <a:t>stored</a:t>
            </a:r>
          </a:p>
          <a:p>
            <a:r>
              <a:rPr lang="en-US" dirty="0"/>
              <a:t>Train maintenance personnel in </a:t>
            </a:r>
            <a:r>
              <a:rPr lang="en-US" dirty="0" smtClean="0"/>
              <a:t>sanitation</a:t>
            </a:r>
          </a:p>
          <a:p>
            <a:r>
              <a:rPr lang="en-US" dirty="0"/>
              <a:t>Screen or seal vent pipes, sewage lines, and other openings in walls and floors to prevent entry of </a:t>
            </a:r>
            <a:r>
              <a:rPr lang="en-US" dirty="0" smtClean="0"/>
              <a:t>pests.</a:t>
            </a:r>
          </a:p>
          <a:p>
            <a:r>
              <a:rPr lang="en-US" dirty="0"/>
              <a:t>The outside of the building presents the first impression of your operation to the public. Keep grass short, shrubs neatly trimmed and clean paved access ways</a:t>
            </a:r>
          </a:p>
        </p:txBody>
      </p:sp>
    </p:spTree>
    <p:extLst>
      <p:ext uri="{BB962C8B-B14F-4D97-AF65-F5344CB8AC3E}">
        <p14:creationId xmlns:p14="http://schemas.microsoft.com/office/powerpoint/2010/main" val="61758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 of controlling animal pests</a:t>
            </a:r>
            <a:endParaRPr lang="en-US" dirty="0"/>
          </a:p>
        </p:txBody>
      </p:sp>
      <p:sp>
        <p:nvSpPr>
          <p:cNvPr id="3" name="Content Placeholder 2"/>
          <p:cNvSpPr>
            <a:spLocks noGrp="1"/>
          </p:cNvSpPr>
          <p:nvPr>
            <p:ph idx="1"/>
          </p:nvPr>
        </p:nvSpPr>
        <p:spPr/>
        <p:txBody>
          <a:bodyPr>
            <a:normAutofit fontScale="92500"/>
          </a:bodyPr>
          <a:lstStyle/>
          <a:p>
            <a:pPr lvl="0"/>
            <a:r>
              <a:rPr lang="en-US" dirty="0"/>
              <a:t>Maintain proper drainage to reduce or eliminate shelter areas for pests</a:t>
            </a:r>
            <a:r>
              <a:rPr lang="en-US" dirty="0" smtClean="0"/>
              <a:t>.</a:t>
            </a:r>
          </a:p>
          <a:p>
            <a:pPr lvl="0"/>
            <a:r>
              <a:rPr lang="en-US" dirty="0"/>
              <a:t>Surround the building foundation with an 18 to 24 inch strip of medium pebbled rock piled four inches deep in a trench. </a:t>
            </a:r>
            <a:endParaRPr lang="en-US" dirty="0" smtClean="0"/>
          </a:p>
          <a:p>
            <a:pPr lvl="0"/>
            <a:r>
              <a:rPr lang="en-US" dirty="0"/>
              <a:t>To reduce pest and vermin shelter areas, control weeds under fences or other barriers with herbicides labeled for this purpose.</a:t>
            </a:r>
          </a:p>
          <a:p>
            <a:r>
              <a:rPr lang="en-US" dirty="0"/>
              <a:t> Remove all debris and trash from the premises</a:t>
            </a:r>
          </a:p>
          <a:p>
            <a:pPr lvl="0"/>
            <a:endParaRPr lang="en-US" dirty="0"/>
          </a:p>
        </p:txBody>
      </p:sp>
    </p:spTree>
    <p:extLst>
      <p:ext uri="{BB962C8B-B14F-4D97-AF65-F5344CB8AC3E}">
        <p14:creationId xmlns:p14="http://schemas.microsoft.com/office/powerpoint/2010/main" val="421478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 of controlling animal pests</a:t>
            </a:r>
            <a:endParaRPr lang="en-US" dirty="0"/>
          </a:p>
        </p:txBody>
      </p:sp>
      <p:sp>
        <p:nvSpPr>
          <p:cNvPr id="3" name="Content Placeholder 2"/>
          <p:cNvSpPr>
            <a:spLocks noGrp="1"/>
          </p:cNvSpPr>
          <p:nvPr>
            <p:ph idx="1"/>
          </p:nvPr>
        </p:nvSpPr>
        <p:spPr/>
        <p:txBody>
          <a:bodyPr>
            <a:normAutofit fontScale="92500"/>
          </a:bodyPr>
          <a:lstStyle/>
          <a:p>
            <a:pPr lvl="0"/>
            <a:r>
              <a:rPr lang="en-US" dirty="0"/>
              <a:t>Store necessary supplies and equipment on racks at least 18 inches off the ground or on concrete slabs to reduce rodent and insect shelter.</a:t>
            </a:r>
          </a:p>
          <a:p>
            <a:pPr lvl="0"/>
            <a:r>
              <a:rPr lang="en-US" dirty="0" smtClean="0"/>
              <a:t>Place </a:t>
            </a:r>
            <a:r>
              <a:rPr lang="en-US" dirty="0"/>
              <a:t>garbage and food waste in enclosed containers that are emptied regularly. Containers should be stored above the ground on racks or on a concrete slab</a:t>
            </a:r>
            <a:r>
              <a:rPr lang="en-US" dirty="0" smtClean="0"/>
              <a:t>.</a:t>
            </a:r>
            <a:endParaRPr lang="en-US" dirty="0"/>
          </a:p>
          <a:p>
            <a:r>
              <a:rPr lang="en-US" dirty="0"/>
              <a:t>Slope the grounds away from the building for adequate drainage. </a:t>
            </a:r>
          </a:p>
        </p:txBody>
      </p:sp>
    </p:spTree>
    <p:extLst>
      <p:ext uri="{BB962C8B-B14F-4D97-AF65-F5344CB8AC3E}">
        <p14:creationId xmlns:p14="http://schemas.microsoft.com/office/powerpoint/2010/main" val="194187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a:t>Using the </a:t>
            </a:r>
            <a:r>
              <a:rPr lang="en-US" u="sng" dirty="0">
                <a:hlinkClick r:id="rId2"/>
              </a:rPr>
              <a:t>Cells Alive: How Big is a… </a:t>
            </a:r>
            <a:r>
              <a:rPr lang="en-US" dirty="0"/>
              <a:t>section, illustrates the size of pests that can infect food. For students to have a better understanding start with a ruler to show the average length of rats (22.86-27.94 cm without the tail) and mice (7.62-10.16 cm without the tail). </a:t>
            </a:r>
            <a:endParaRPr lang="en-US" dirty="0" smtClean="0"/>
          </a:p>
          <a:p>
            <a:r>
              <a:rPr lang="en-US" dirty="0" smtClean="0"/>
              <a:t>Then </a:t>
            </a:r>
            <a:r>
              <a:rPr lang="en-US" dirty="0"/>
              <a:t>explain that food pests of greatest concern cannot be seen by the naked eye. Thus, we need to be aware that they may still be present. </a:t>
            </a:r>
          </a:p>
        </p:txBody>
      </p:sp>
    </p:spTree>
    <p:extLst>
      <p:ext uri="{BB962C8B-B14F-4D97-AF65-F5344CB8AC3E}">
        <p14:creationId xmlns:p14="http://schemas.microsoft.com/office/powerpoint/2010/main" val="350620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 of controlling animal pests</a:t>
            </a:r>
            <a:endParaRPr lang="en-US" dirty="0"/>
          </a:p>
        </p:txBody>
      </p:sp>
      <p:sp>
        <p:nvSpPr>
          <p:cNvPr id="3" name="Content Placeholder 2"/>
          <p:cNvSpPr>
            <a:spLocks noGrp="1"/>
          </p:cNvSpPr>
          <p:nvPr>
            <p:ph idx="1"/>
          </p:nvPr>
        </p:nvSpPr>
        <p:spPr/>
        <p:txBody>
          <a:bodyPr>
            <a:normAutofit fontScale="85000" lnSpcReduction="10000"/>
          </a:bodyPr>
          <a:lstStyle/>
          <a:p>
            <a:r>
              <a:rPr lang="en-US" dirty="0"/>
              <a:t>Waste storage is critical to control because dumpster areas are more likely to attract pests due to improper garbage storage and </a:t>
            </a:r>
            <a:r>
              <a:rPr lang="en-US" dirty="0" smtClean="0"/>
              <a:t>disposal.</a:t>
            </a:r>
          </a:p>
          <a:p>
            <a:r>
              <a:rPr lang="en-US" dirty="0"/>
              <a:t>Entrance and exit points can be access points for pests to enter buildings and storage containers, especially when employees leave kitchen doors </a:t>
            </a:r>
            <a:r>
              <a:rPr lang="en-US" dirty="0" smtClean="0"/>
              <a:t>open.</a:t>
            </a:r>
          </a:p>
          <a:p>
            <a:r>
              <a:rPr lang="en-US" dirty="0"/>
              <a:t>Outdoor lighting fixtures: proper outdoor lighting is important because  flying pests are attracted to light. </a:t>
            </a:r>
            <a:endParaRPr lang="en-US" dirty="0" smtClean="0"/>
          </a:p>
          <a:p>
            <a:r>
              <a:rPr lang="en-US" dirty="0"/>
              <a:t>Cleaning supply storage is important because moist mops are a perfect site for flies to breed</a:t>
            </a:r>
            <a:endParaRPr lang="en-US" dirty="0" smtClean="0"/>
          </a:p>
          <a:p>
            <a:endParaRPr lang="en-US" dirty="0"/>
          </a:p>
        </p:txBody>
      </p:sp>
    </p:spTree>
    <p:extLst>
      <p:ext uri="{BB962C8B-B14F-4D97-AF65-F5344CB8AC3E}">
        <p14:creationId xmlns:p14="http://schemas.microsoft.com/office/powerpoint/2010/main" val="223138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2)">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2)">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2)">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2)">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in controlling pests</a:t>
            </a:r>
            <a:endParaRPr lang="en-US" dirty="0"/>
          </a:p>
        </p:txBody>
      </p:sp>
      <p:sp>
        <p:nvSpPr>
          <p:cNvPr id="3" name="Content Placeholder 2"/>
          <p:cNvSpPr>
            <a:spLocks noGrp="1"/>
          </p:cNvSpPr>
          <p:nvPr>
            <p:ph idx="1"/>
          </p:nvPr>
        </p:nvSpPr>
        <p:spPr/>
        <p:txBody>
          <a:bodyPr>
            <a:normAutofit fontScale="92500" lnSpcReduction="10000"/>
          </a:bodyPr>
          <a:lstStyle/>
          <a:p>
            <a:r>
              <a:rPr lang="en-US" dirty="0"/>
              <a:t>Undetectable liquids- are the newest technology available to the food handling industry</a:t>
            </a:r>
            <a:r>
              <a:rPr lang="en-US" dirty="0" smtClean="0"/>
              <a:t>.</a:t>
            </a:r>
          </a:p>
          <a:p>
            <a:r>
              <a:rPr lang="en-US" dirty="0" smtClean="0"/>
              <a:t> </a:t>
            </a:r>
            <a:r>
              <a:rPr lang="en-US" dirty="0"/>
              <a:t>These pesticides can be applied as crack, crevice or spot treatments inside and outside the facility. The treatment is undetectable to the insects, so pests unknowingly contact and/or ingest the active ingredient and may share it with other pests. </a:t>
            </a:r>
          </a:p>
          <a:p>
            <a:r>
              <a:rPr lang="en-US" dirty="0" smtClean="0"/>
              <a:t>Pests </a:t>
            </a:r>
            <a:r>
              <a:rPr lang="en-US" dirty="0"/>
              <a:t>may be affected without having to come into direct contact with the pesticide.</a:t>
            </a:r>
          </a:p>
        </p:txBody>
      </p:sp>
    </p:spTree>
    <p:extLst>
      <p:ext uri="{BB962C8B-B14F-4D97-AF65-F5344CB8AC3E}">
        <p14:creationId xmlns:p14="http://schemas.microsoft.com/office/powerpoint/2010/main" val="389132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in controlling pests</a:t>
            </a:r>
            <a:endParaRPr lang="en-US" dirty="0"/>
          </a:p>
        </p:txBody>
      </p:sp>
      <p:sp>
        <p:nvSpPr>
          <p:cNvPr id="3" name="Content Placeholder 2"/>
          <p:cNvSpPr>
            <a:spLocks noGrp="1"/>
          </p:cNvSpPr>
          <p:nvPr>
            <p:ph idx="1"/>
          </p:nvPr>
        </p:nvSpPr>
        <p:spPr/>
        <p:txBody>
          <a:bodyPr/>
          <a:lstStyle/>
          <a:p>
            <a:r>
              <a:rPr lang="en-US" dirty="0"/>
              <a:t>Dust formulations consist of a fine powder pesticide that is applied to cracks, crevices, or wall voids because the insecticide can easily penetrate these cavernous spaces</a:t>
            </a:r>
            <a:r>
              <a:rPr lang="en-US" dirty="0" smtClean="0"/>
              <a:t>.</a:t>
            </a:r>
          </a:p>
          <a:p>
            <a:r>
              <a:rPr lang="en-US" dirty="0" smtClean="0"/>
              <a:t> </a:t>
            </a:r>
            <a:r>
              <a:rPr lang="en-US" dirty="0"/>
              <a:t>In addition, some dusts are waterproof, making them great for treating drains and other damp spaces</a:t>
            </a:r>
          </a:p>
        </p:txBody>
      </p:sp>
    </p:spTree>
    <p:extLst>
      <p:ext uri="{BB962C8B-B14F-4D97-AF65-F5344CB8AC3E}">
        <p14:creationId xmlns:p14="http://schemas.microsoft.com/office/powerpoint/2010/main" val="1144197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in controlling pests</a:t>
            </a:r>
            <a:endParaRPr lang="en-US" dirty="0"/>
          </a:p>
        </p:txBody>
      </p:sp>
      <p:sp>
        <p:nvSpPr>
          <p:cNvPr id="3" name="Content Placeholder 2"/>
          <p:cNvSpPr>
            <a:spLocks noGrp="1"/>
          </p:cNvSpPr>
          <p:nvPr>
            <p:ph idx="1"/>
          </p:nvPr>
        </p:nvSpPr>
        <p:spPr/>
        <p:txBody>
          <a:bodyPr/>
          <a:lstStyle/>
          <a:p>
            <a:r>
              <a:rPr lang="en-US" dirty="0"/>
              <a:t>Insect growth regulators (IGRs) are products that interrupt or inhibit the life cycle of insects. </a:t>
            </a:r>
            <a:endParaRPr lang="en-US" dirty="0" smtClean="0"/>
          </a:p>
          <a:p>
            <a:r>
              <a:rPr lang="en-US" dirty="0" smtClean="0"/>
              <a:t>By </a:t>
            </a:r>
            <a:r>
              <a:rPr lang="en-US" dirty="0"/>
              <a:t>inhibiting the maturation of insects, an IGR will keep young insects from reaching the adult life stage, thus stopping the life cycle, killing the pest and reducing the infestation</a:t>
            </a:r>
          </a:p>
        </p:txBody>
      </p:sp>
    </p:spTree>
    <p:extLst>
      <p:ext uri="{BB962C8B-B14F-4D97-AF65-F5344CB8AC3E}">
        <p14:creationId xmlns:p14="http://schemas.microsoft.com/office/powerpoint/2010/main" val="116810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in controlling pests</a:t>
            </a:r>
            <a:endParaRPr lang="en-US" dirty="0"/>
          </a:p>
        </p:txBody>
      </p:sp>
      <p:sp>
        <p:nvSpPr>
          <p:cNvPr id="3" name="Content Placeholder 2"/>
          <p:cNvSpPr>
            <a:spLocks noGrp="1"/>
          </p:cNvSpPr>
          <p:nvPr>
            <p:ph idx="1"/>
          </p:nvPr>
        </p:nvSpPr>
        <p:spPr/>
        <p:txBody>
          <a:bodyPr/>
          <a:lstStyle/>
          <a:p>
            <a:r>
              <a:rPr lang="en-US" dirty="0"/>
              <a:t>Foams are similar to dusts in that they can be easily applied to wall voids, cracks and crevices. Many different pesticides can be produced as foam formulations to take advantage of their ease of application</a:t>
            </a:r>
          </a:p>
        </p:txBody>
      </p:sp>
    </p:spTree>
    <p:extLst>
      <p:ext uri="{BB962C8B-B14F-4D97-AF65-F5344CB8AC3E}">
        <p14:creationId xmlns:p14="http://schemas.microsoft.com/office/powerpoint/2010/main" val="284895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in controlling pests</a:t>
            </a:r>
            <a:endParaRPr lang="en-US" dirty="0"/>
          </a:p>
        </p:txBody>
      </p:sp>
      <p:sp>
        <p:nvSpPr>
          <p:cNvPr id="3" name="Content Placeholder 2"/>
          <p:cNvSpPr>
            <a:spLocks noGrp="1"/>
          </p:cNvSpPr>
          <p:nvPr>
            <p:ph idx="1"/>
          </p:nvPr>
        </p:nvSpPr>
        <p:spPr/>
        <p:txBody>
          <a:bodyPr>
            <a:normAutofit fontScale="85000" lnSpcReduction="20000"/>
          </a:bodyPr>
          <a:lstStyle/>
          <a:p>
            <a:r>
              <a:rPr lang="en-US" dirty="0"/>
              <a:t>Baits are often used to treat for cockroaches, flies and ant infestations, and can be applied in either a bait station, powder or gel form. </a:t>
            </a:r>
            <a:endParaRPr lang="en-US" dirty="0" smtClean="0"/>
          </a:p>
          <a:p>
            <a:r>
              <a:rPr lang="en-US" dirty="0" smtClean="0"/>
              <a:t>Bait </a:t>
            </a:r>
            <a:r>
              <a:rPr lang="en-US" dirty="0"/>
              <a:t>gel can be </a:t>
            </a:r>
            <a:r>
              <a:rPr lang="en-US" dirty="0" smtClean="0"/>
              <a:t>positioned </a:t>
            </a:r>
            <a:r>
              <a:rPr lang="en-US" dirty="0"/>
              <a:t>deep inside cracks, crevices, and wall voids. </a:t>
            </a:r>
            <a:endParaRPr lang="en-US" dirty="0" smtClean="0"/>
          </a:p>
          <a:p>
            <a:r>
              <a:rPr lang="en-US" dirty="0" smtClean="0"/>
              <a:t>Baits </a:t>
            </a:r>
            <a:r>
              <a:rPr lang="en-US" dirty="0"/>
              <a:t>attract insects, that ingest the bait, return to their nesting areas and die shortly thereafter</a:t>
            </a:r>
            <a:r>
              <a:rPr lang="en-US" dirty="0" smtClean="0"/>
              <a:t>.</a:t>
            </a:r>
          </a:p>
          <a:p>
            <a:r>
              <a:rPr lang="en-US" dirty="0" smtClean="0"/>
              <a:t> </a:t>
            </a:r>
            <a:r>
              <a:rPr lang="en-US" dirty="0"/>
              <a:t>Other roaches may ingest the bait product when they feed on the dead insects or their excretions. </a:t>
            </a:r>
            <a:endParaRPr lang="en-US" dirty="0" smtClean="0"/>
          </a:p>
          <a:p>
            <a:r>
              <a:rPr lang="en-US" dirty="0" smtClean="0"/>
              <a:t>Baits </a:t>
            </a:r>
            <a:r>
              <a:rPr lang="en-US" dirty="0"/>
              <a:t>have been a standard method of insect control for many years, causing some cockroaches to develop a resistance and/or aversion to some products.</a:t>
            </a:r>
          </a:p>
          <a:p>
            <a:pPr marL="0" indent="0">
              <a:buNone/>
            </a:pPr>
            <a:endParaRPr lang="en-US" dirty="0"/>
          </a:p>
        </p:txBody>
      </p:sp>
    </p:spTree>
    <p:extLst>
      <p:ext uri="{BB962C8B-B14F-4D97-AF65-F5344CB8AC3E}">
        <p14:creationId xmlns:p14="http://schemas.microsoft.com/office/powerpoint/2010/main" val="251726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in controlling pests</a:t>
            </a:r>
            <a:endParaRPr lang="en-US" dirty="0"/>
          </a:p>
        </p:txBody>
      </p:sp>
      <p:sp>
        <p:nvSpPr>
          <p:cNvPr id="3" name="Content Placeholder 2"/>
          <p:cNvSpPr>
            <a:spLocks noGrp="1"/>
          </p:cNvSpPr>
          <p:nvPr>
            <p:ph idx="1"/>
          </p:nvPr>
        </p:nvSpPr>
        <p:spPr/>
        <p:txBody>
          <a:bodyPr>
            <a:normAutofit fontScale="85000" lnSpcReduction="10000"/>
          </a:bodyPr>
          <a:lstStyle/>
          <a:p>
            <a:r>
              <a:rPr lang="en-US" dirty="0"/>
              <a:t>Fumigant pesticides are in a solid or liquid form and after application a fumigant gas is released. </a:t>
            </a:r>
            <a:endParaRPr lang="en-US" dirty="0" smtClean="0"/>
          </a:p>
          <a:p>
            <a:r>
              <a:rPr lang="en-US" dirty="0" smtClean="0"/>
              <a:t>The </a:t>
            </a:r>
            <a:r>
              <a:rPr lang="en-US" dirty="0"/>
              <a:t>pesticide is able to permeate the facility and penetrate locations that other forms of  pesticides cannot reach. </a:t>
            </a:r>
            <a:endParaRPr lang="en-US" dirty="0" smtClean="0"/>
          </a:p>
          <a:p>
            <a:r>
              <a:rPr lang="en-US" dirty="0" smtClean="0"/>
              <a:t>Despite </a:t>
            </a:r>
            <a:r>
              <a:rPr lang="en-US" dirty="0"/>
              <a:t>this fact, fumigants do not provide residual control. Before fumigation, a facility must be sealed and have danger signs posted. </a:t>
            </a:r>
            <a:endParaRPr lang="en-US" dirty="0" smtClean="0"/>
          </a:p>
          <a:p>
            <a:r>
              <a:rPr lang="en-US" dirty="0" smtClean="0"/>
              <a:t>Use </a:t>
            </a:r>
            <a:r>
              <a:rPr lang="en-US" dirty="0"/>
              <a:t>of fumigants requires the use of proper safety equipment (breathing) by the applicator and the building must be evacuated for a period of time.</a:t>
            </a:r>
          </a:p>
        </p:txBody>
      </p:sp>
    </p:spTree>
    <p:extLst>
      <p:ext uri="{BB962C8B-B14F-4D97-AF65-F5344CB8AC3E}">
        <p14:creationId xmlns:p14="http://schemas.microsoft.com/office/powerpoint/2010/main" val="122370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in controlling pests</a:t>
            </a:r>
            <a:endParaRPr lang="en-US" dirty="0"/>
          </a:p>
        </p:txBody>
      </p:sp>
      <p:sp>
        <p:nvSpPr>
          <p:cNvPr id="3" name="Content Placeholder 2"/>
          <p:cNvSpPr>
            <a:spLocks noGrp="1"/>
          </p:cNvSpPr>
          <p:nvPr>
            <p:ph idx="1"/>
          </p:nvPr>
        </p:nvSpPr>
        <p:spPr/>
        <p:txBody>
          <a:bodyPr>
            <a:normAutofit lnSpcReduction="10000"/>
          </a:bodyPr>
          <a:lstStyle/>
          <a:p>
            <a:r>
              <a:rPr lang="en-US" dirty="0"/>
              <a:t>Heat treatments are growing in popularity as a chemical- free approach, despite the costs associated with this method</a:t>
            </a:r>
            <a:r>
              <a:rPr lang="en-US" dirty="0" smtClean="0"/>
              <a:t>.</a:t>
            </a:r>
          </a:p>
          <a:p>
            <a:r>
              <a:rPr lang="en-US" dirty="0" smtClean="0"/>
              <a:t> </a:t>
            </a:r>
            <a:r>
              <a:rPr lang="en-US" dirty="0"/>
              <a:t>During a heat treatment a facility is heated to 130 degrees Fahrenheit for 8 to 20 hours using propane, electric or steam heaters</a:t>
            </a:r>
            <a:r>
              <a:rPr lang="en-US" dirty="0" smtClean="0"/>
              <a:t>.</a:t>
            </a:r>
          </a:p>
          <a:p>
            <a:r>
              <a:rPr lang="en-US" dirty="0" smtClean="0"/>
              <a:t> </a:t>
            </a:r>
            <a:r>
              <a:rPr lang="en-US" dirty="0"/>
              <a:t>Heat treatments do not provide any residual control and do require a facility to be closed during the treatment.</a:t>
            </a:r>
          </a:p>
        </p:txBody>
      </p:sp>
    </p:spTree>
    <p:extLst>
      <p:ext uri="{BB962C8B-B14F-4D97-AF65-F5344CB8AC3E}">
        <p14:creationId xmlns:p14="http://schemas.microsoft.com/office/powerpoint/2010/main" val="85423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in controlling pests</a:t>
            </a:r>
            <a:endParaRPr lang="en-US" dirty="0"/>
          </a:p>
        </p:txBody>
      </p:sp>
      <p:sp>
        <p:nvSpPr>
          <p:cNvPr id="3" name="Content Placeholder 2"/>
          <p:cNvSpPr>
            <a:spLocks noGrp="1"/>
          </p:cNvSpPr>
          <p:nvPr>
            <p:ph idx="1"/>
          </p:nvPr>
        </p:nvSpPr>
        <p:spPr/>
        <p:txBody>
          <a:bodyPr/>
          <a:lstStyle/>
          <a:p>
            <a:r>
              <a:rPr lang="en-US" dirty="0"/>
              <a:t>Aerosol insecticides are easy to use and provide a quick knockdown when the product comes in direct contact with the pest (ex. bees and wasps).</a:t>
            </a:r>
          </a:p>
        </p:txBody>
      </p:sp>
    </p:spTree>
    <p:extLst>
      <p:ext uri="{BB962C8B-B14F-4D97-AF65-F5344CB8AC3E}">
        <p14:creationId xmlns:p14="http://schemas.microsoft.com/office/powerpoint/2010/main" val="57555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Purpose of microbiological testing in food preparation</a:t>
            </a:r>
          </a:p>
        </p:txBody>
      </p:sp>
      <p:sp>
        <p:nvSpPr>
          <p:cNvPr id="3" name="Content Placeholder 2"/>
          <p:cNvSpPr>
            <a:spLocks noGrp="1"/>
          </p:cNvSpPr>
          <p:nvPr>
            <p:ph idx="1"/>
          </p:nvPr>
        </p:nvSpPr>
        <p:spPr/>
        <p:txBody>
          <a:bodyPr/>
          <a:lstStyle/>
          <a:p>
            <a:r>
              <a:rPr lang="en-US" dirty="0"/>
              <a:t>Target – The target is to determine the presence of an indicator or pathogen. </a:t>
            </a:r>
            <a:endParaRPr lang="en-US" dirty="0" smtClean="0"/>
          </a:p>
          <a:p>
            <a:pPr lvl="1"/>
            <a:r>
              <a:rPr lang="en-US" dirty="0" smtClean="0"/>
              <a:t>Groups </a:t>
            </a:r>
            <a:r>
              <a:rPr lang="en-US" dirty="0"/>
              <a:t>of bacteria that may indicate the potential presence of enteric pathogens such as </a:t>
            </a:r>
            <a:r>
              <a:rPr lang="en-US" i="1" dirty="0"/>
              <a:t>Salmonella, Coliforms, </a:t>
            </a:r>
            <a:r>
              <a:rPr lang="en-US" i="1" dirty="0" err="1"/>
              <a:t>Enterobacteriaceae</a:t>
            </a:r>
            <a:r>
              <a:rPr lang="en-US" i="1" dirty="0"/>
              <a:t> and E. coli. a</a:t>
            </a:r>
            <a:r>
              <a:rPr lang="en-US" dirty="0"/>
              <a:t>re all classic indicator bacteria groups.</a:t>
            </a:r>
          </a:p>
          <a:p>
            <a:pPr marL="0" indent="0">
              <a:buNone/>
            </a:pPr>
            <a:endParaRPr lang="en-US" dirty="0"/>
          </a:p>
          <a:p>
            <a:endParaRPr lang="en-US" dirty="0"/>
          </a:p>
        </p:txBody>
      </p:sp>
    </p:spTree>
    <p:extLst>
      <p:ext uri="{BB962C8B-B14F-4D97-AF65-F5344CB8AC3E}">
        <p14:creationId xmlns:p14="http://schemas.microsoft.com/office/powerpoint/2010/main" val="171619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Pest</a:t>
            </a:r>
            <a:endParaRPr lang="en-US" dirty="0"/>
          </a:p>
        </p:txBody>
      </p:sp>
      <p:sp>
        <p:nvSpPr>
          <p:cNvPr id="3" name="Content Placeholder 2"/>
          <p:cNvSpPr>
            <a:spLocks noGrp="1"/>
          </p:cNvSpPr>
          <p:nvPr>
            <p:ph idx="1"/>
          </p:nvPr>
        </p:nvSpPr>
        <p:spPr/>
        <p:txBody>
          <a:bodyPr/>
          <a:lstStyle/>
          <a:p>
            <a:pPr lvl="0"/>
            <a:r>
              <a:rPr lang="en-US" dirty="0"/>
              <a:t>is an injurious plant or animal, especially one harmful to humans. </a:t>
            </a:r>
            <a:endParaRPr lang="en-US" dirty="0" smtClean="0"/>
          </a:p>
          <a:p>
            <a:pPr lvl="0"/>
            <a:r>
              <a:rPr lang="en-US" dirty="0" smtClean="0"/>
              <a:t>Pests </a:t>
            </a:r>
            <a:r>
              <a:rPr lang="en-US" dirty="0"/>
              <a:t>can be broken down into three categories. Animal Pests, Microorganisms, Parasites carried by pests</a:t>
            </a:r>
          </a:p>
        </p:txBody>
      </p:sp>
    </p:spTree>
    <p:extLst>
      <p:ext uri="{BB962C8B-B14F-4D97-AF65-F5344CB8AC3E}">
        <p14:creationId xmlns:p14="http://schemas.microsoft.com/office/powerpoint/2010/main" val="212345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Purpose of microbiological testing in food preparation</a:t>
            </a:r>
            <a:endParaRPr lang="en-US" dirty="0"/>
          </a:p>
        </p:txBody>
      </p:sp>
      <p:sp>
        <p:nvSpPr>
          <p:cNvPr id="3" name="Content Placeholder 2"/>
          <p:cNvSpPr>
            <a:spLocks noGrp="1"/>
          </p:cNvSpPr>
          <p:nvPr>
            <p:ph idx="1"/>
          </p:nvPr>
        </p:nvSpPr>
        <p:spPr/>
        <p:txBody>
          <a:bodyPr>
            <a:normAutofit/>
          </a:bodyPr>
          <a:lstStyle/>
          <a:p>
            <a:r>
              <a:rPr lang="en-US" dirty="0"/>
              <a:t>Method – the time required to the gain results, accuracy, repeatability, etc. </a:t>
            </a:r>
            <a:endParaRPr lang="en-US" dirty="0" smtClean="0"/>
          </a:p>
          <a:p>
            <a:pPr lvl="1"/>
            <a:r>
              <a:rPr lang="en-US" dirty="0" smtClean="0"/>
              <a:t>Depending </a:t>
            </a:r>
            <a:r>
              <a:rPr lang="en-US" dirty="0"/>
              <a:t>on the what is believed to be the target indicator or pathogen determines the method to be used for the test</a:t>
            </a:r>
            <a:r>
              <a:rPr lang="en-US" dirty="0" smtClean="0"/>
              <a:t>.</a:t>
            </a:r>
          </a:p>
          <a:p>
            <a:pPr lvl="1"/>
            <a:r>
              <a:rPr lang="en-US" dirty="0" smtClean="0"/>
              <a:t> </a:t>
            </a:r>
            <a:r>
              <a:rPr lang="en-US" dirty="0"/>
              <a:t>Most of the tests use a cotton swab and a chemical mixture to determine indicator or pathogen by the color of the swab after reactants have been added.</a:t>
            </a:r>
          </a:p>
        </p:txBody>
      </p:sp>
    </p:spTree>
    <p:extLst>
      <p:ext uri="{BB962C8B-B14F-4D97-AF65-F5344CB8AC3E}">
        <p14:creationId xmlns:p14="http://schemas.microsoft.com/office/powerpoint/2010/main" val="3342993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Purpose of microbiological testing in food preparation</a:t>
            </a:r>
            <a:endParaRPr lang="en-US" dirty="0"/>
          </a:p>
        </p:txBody>
      </p:sp>
      <p:sp>
        <p:nvSpPr>
          <p:cNvPr id="3" name="Content Placeholder 2"/>
          <p:cNvSpPr>
            <a:spLocks noGrp="1"/>
          </p:cNvSpPr>
          <p:nvPr>
            <p:ph idx="1"/>
          </p:nvPr>
        </p:nvSpPr>
        <p:spPr/>
        <p:txBody>
          <a:bodyPr>
            <a:normAutofit lnSpcReduction="10000"/>
          </a:bodyPr>
          <a:lstStyle/>
          <a:p>
            <a:r>
              <a:rPr lang="en-US" dirty="0"/>
              <a:t>Sample –environment, line residue, end product, location collected, size/ number of samples. Sampling should not only be conducted on food contact surfaces, but the evaluation of non-food contact surfaces such as conveyor belts, rollers, walls, drains and air is equally as important as there are many ways (aerosols and human intervention) in which microorganisms can migrate from non-food contact surfaces to food.</a:t>
            </a:r>
          </a:p>
          <a:p>
            <a:pPr marL="0" indent="0">
              <a:buNone/>
            </a:pPr>
            <a:endParaRPr lang="en-US" dirty="0"/>
          </a:p>
        </p:txBody>
      </p:sp>
    </p:spTree>
    <p:extLst>
      <p:ext uri="{BB962C8B-B14F-4D97-AF65-F5344CB8AC3E}">
        <p14:creationId xmlns:p14="http://schemas.microsoft.com/office/powerpoint/2010/main" val="64814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Purpose of microbiological testing in food preparation</a:t>
            </a:r>
            <a:endParaRPr lang="en-US" dirty="0"/>
          </a:p>
        </p:txBody>
      </p:sp>
      <p:sp>
        <p:nvSpPr>
          <p:cNvPr id="3" name="Content Placeholder 2"/>
          <p:cNvSpPr>
            <a:spLocks noGrp="1"/>
          </p:cNvSpPr>
          <p:nvPr>
            <p:ph idx="1"/>
          </p:nvPr>
        </p:nvSpPr>
        <p:spPr/>
        <p:txBody>
          <a:bodyPr/>
          <a:lstStyle/>
          <a:p>
            <a:r>
              <a:rPr lang="en-US" dirty="0"/>
              <a:t>Frequency – daily, weekly, monthly, etc. or event triggered. The development of a criticality program on which monitoring frequencies can be based should focus on the target of critical steps in the manufacturing process.</a:t>
            </a:r>
          </a:p>
        </p:txBody>
      </p:sp>
    </p:spTree>
    <p:extLst>
      <p:ext uri="{BB962C8B-B14F-4D97-AF65-F5344CB8AC3E}">
        <p14:creationId xmlns:p14="http://schemas.microsoft.com/office/powerpoint/2010/main" val="287396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out)">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Purpose of microbiological testing in food preparation</a:t>
            </a:r>
            <a:endParaRPr lang="en-US" dirty="0"/>
          </a:p>
        </p:txBody>
      </p:sp>
      <p:sp>
        <p:nvSpPr>
          <p:cNvPr id="3" name="Content Placeholder 2"/>
          <p:cNvSpPr>
            <a:spLocks noGrp="1"/>
          </p:cNvSpPr>
          <p:nvPr>
            <p:ph idx="1"/>
          </p:nvPr>
        </p:nvSpPr>
        <p:spPr/>
        <p:txBody>
          <a:bodyPr/>
          <a:lstStyle/>
          <a:p>
            <a:r>
              <a:rPr lang="en-US" dirty="0"/>
              <a:t>Interpretation – investigational, routine, regulatory, etc. When receiving results back from the laboratory, the task of the food manufacturer is to understand what if any impact they have on product quality and safety. </a:t>
            </a:r>
          </a:p>
        </p:txBody>
      </p:sp>
    </p:spTree>
    <p:extLst>
      <p:ext uri="{BB962C8B-B14F-4D97-AF65-F5344CB8AC3E}">
        <p14:creationId xmlns:p14="http://schemas.microsoft.com/office/powerpoint/2010/main" val="8144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Purpose of microbiological testing in food preparation</a:t>
            </a:r>
            <a:endParaRPr lang="en-US" dirty="0"/>
          </a:p>
        </p:txBody>
      </p:sp>
      <p:sp>
        <p:nvSpPr>
          <p:cNvPr id="3" name="Content Placeholder 2"/>
          <p:cNvSpPr>
            <a:spLocks noGrp="1"/>
          </p:cNvSpPr>
          <p:nvPr>
            <p:ph idx="1"/>
          </p:nvPr>
        </p:nvSpPr>
        <p:spPr/>
        <p:txBody>
          <a:bodyPr/>
          <a:lstStyle/>
          <a:p>
            <a:r>
              <a:rPr lang="en-US" dirty="0"/>
              <a:t>Action – rejection, process adjustment, recall, outbreak investigation, etc. </a:t>
            </a:r>
            <a:endParaRPr lang="en-US" dirty="0" smtClean="0"/>
          </a:p>
          <a:p>
            <a:r>
              <a:rPr lang="en-US" dirty="0" smtClean="0"/>
              <a:t>After </a:t>
            </a:r>
            <a:r>
              <a:rPr lang="en-US" dirty="0"/>
              <a:t>the results have been interpreted, then there needs to be a decision made: reject the product, adjust the process, recall or have an outbreak investigation.</a:t>
            </a:r>
          </a:p>
          <a:p>
            <a:pPr marL="0" indent="0">
              <a:buNone/>
            </a:pPr>
            <a:endParaRPr lang="en-US" dirty="0"/>
          </a:p>
        </p:txBody>
      </p:sp>
    </p:spTree>
    <p:extLst>
      <p:ext uri="{BB962C8B-B14F-4D97-AF65-F5344CB8AC3E}">
        <p14:creationId xmlns:p14="http://schemas.microsoft.com/office/powerpoint/2010/main" val="96612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points and times</a:t>
            </a:r>
            <a:endParaRPr lang="en-US" dirty="0"/>
          </a:p>
        </p:txBody>
      </p:sp>
      <p:sp>
        <p:nvSpPr>
          <p:cNvPr id="3" name="Content Placeholder 2"/>
          <p:cNvSpPr>
            <a:spLocks noGrp="1"/>
          </p:cNvSpPr>
          <p:nvPr>
            <p:ph idx="1"/>
          </p:nvPr>
        </p:nvSpPr>
        <p:spPr/>
        <p:txBody>
          <a:bodyPr>
            <a:normAutofit fontScale="92500"/>
          </a:bodyPr>
          <a:lstStyle/>
          <a:p>
            <a:r>
              <a:rPr lang="en-US" dirty="0"/>
              <a:t>Critical control points and times are needed when there is a microbiological problem</a:t>
            </a:r>
            <a:r>
              <a:rPr lang="en-US" dirty="0" smtClean="0"/>
              <a:t>.</a:t>
            </a:r>
          </a:p>
          <a:p>
            <a:r>
              <a:rPr lang="en-US" dirty="0" smtClean="0"/>
              <a:t> </a:t>
            </a:r>
            <a:r>
              <a:rPr lang="en-US" dirty="0"/>
              <a:t>Companies will set control points and times when there is an issue with food safety or quality</a:t>
            </a:r>
            <a:r>
              <a:rPr lang="en-US" dirty="0" smtClean="0"/>
              <a:t>.</a:t>
            </a:r>
          </a:p>
          <a:p>
            <a:r>
              <a:rPr lang="en-US" dirty="0" smtClean="0"/>
              <a:t> </a:t>
            </a:r>
            <a:r>
              <a:rPr lang="en-US" dirty="0"/>
              <a:t>If the company has had a historical or a current problem, they will implement critical points and times. </a:t>
            </a:r>
            <a:endParaRPr lang="en-US" dirty="0" smtClean="0"/>
          </a:p>
          <a:p>
            <a:r>
              <a:rPr lang="en-US" dirty="0" smtClean="0"/>
              <a:t>This </a:t>
            </a:r>
            <a:r>
              <a:rPr lang="en-US" dirty="0"/>
              <a:t>allows the company to closely monitor and correct the problem</a:t>
            </a:r>
            <a:r>
              <a:rPr lang="en-US" dirty="0" smtClean="0"/>
              <a:t>.</a:t>
            </a:r>
            <a:endParaRPr lang="en-US" dirty="0"/>
          </a:p>
        </p:txBody>
      </p:sp>
    </p:spTree>
    <p:extLst>
      <p:ext uri="{BB962C8B-B14F-4D97-AF65-F5344CB8AC3E}">
        <p14:creationId xmlns:p14="http://schemas.microsoft.com/office/powerpoint/2010/main" val="206085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points and times</a:t>
            </a:r>
            <a:endParaRPr lang="en-US" dirty="0"/>
          </a:p>
        </p:txBody>
      </p:sp>
      <p:sp>
        <p:nvSpPr>
          <p:cNvPr id="3" name="Content Placeholder 2"/>
          <p:cNvSpPr>
            <a:spLocks noGrp="1"/>
          </p:cNvSpPr>
          <p:nvPr>
            <p:ph idx="1"/>
          </p:nvPr>
        </p:nvSpPr>
        <p:spPr/>
        <p:txBody>
          <a:bodyPr>
            <a:normAutofit lnSpcReduction="10000"/>
          </a:bodyPr>
          <a:lstStyle/>
          <a:p>
            <a:pPr marL="342900" lvl="1" indent="-342900">
              <a:buFont typeface="Arial" pitchFamily="34" charset="0"/>
              <a:buChar char="•"/>
            </a:pPr>
            <a:r>
              <a:rPr lang="en-US" dirty="0"/>
              <a:t>Primary production should have critical points and times when production conditions have a major influence on the microbial quality or safety. </a:t>
            </a:r>
            <a:endParaRPr lang="en-US" dirty="0" smtClean="0"/>
          </a:p>
          <a:p>
            <a:pPr marL="342900" lvl="1" indent="-342900">
              <a:buFont typeface="Arial" pitchFamily="34" charset="0"/>
              <a:buChar char="•"/>
            </a:pPr>
            <a:r>
              <a:rPr lang="en-US" dirty="0" smtClean="0"/>
              <a:t>Since </a:t>
            </a:r>
            <a:r>
              <a:rPr lang="en-US" dirty="0"/>
              <a:t>fruits, vegetables, spices, meat, poultry, and fish products will have little processing, the points should be conducted more often. </a:t>
            </a:r>
            <a:endParaRPr lang="en-US" dirty="0" smtClean="0"/>
          </a:p>
          <a:p>
            <a:pPr marL="342900" lvl="1" indent="-342900">
              <a:buFont typeface="Arial" pitchFamily="34" charset="0"/>
              <a:buChar char="•"/>
            </a:pPr>
            <a:r>
              <a:rPr lang="en-US" dirty="0" smtClean="0"/>
              <a:t>Sources </a:t>
            </a:r>
            <a:r>
              <a:rPr lang="en-US" dirty="0"/>
              <a:t>that could be potential carriers of microorganisms that can effect fruits, vegetables, spices, meat, poultry, and fish products are irrigation water, fertilizer, feed, or other on-farm practices.</a:t>
            </a:r>
          </a:p>
          <a:p>
            <a:endParaRPr lang="en-US" dirty="0"/>
          </a:p>
        </p:txBody>
      </p:sp>
    </p:spTree>
    <p:extLst>
      <p:ext uri="{BB962C8B-B14F-4D97-AF65-F5344CB8AC3E}">
        <p14:creationId xmlns:p14="http://schemas.microsoft.com/office/powerpoint/2010/main" val="330329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points and times</a:t>
            </a:r>
            <a:endParaRPr lang="en-US" dirty="0"/>
          </a:p>
        </p:txBody>
      </p:sp>
      <p:sp>
        <p:nvSpPr>
          <p:cNvPr id="3" name="Content Placeholder 2"/>
          <p:cNvSpPr>
            <a:spLocks noGrp="1"/>
          </p:cNvSpPr>
          <p:nvPr>
            <p:ph idx="1"/>
          </p:nvPr>
        </p:nvSpPr>
        <p:spPr/>
        <p:txBody>
          <a:bodyPr/>
          <a:lstStyle/>
          <a:p>
            <a:r>
              <a:rPr lang="en-US" dirty="0"/>
              <a:t>Ingredient testing may be useful for some applications and not others. Depending on how the ingredient is used in the end products determines if a check needs to be done prior to </a:t>
            </a:r>
            <a:r>
              <a:rPr lang="en-US" dirty="0" smtClean="0"/>
              <a:t>use.</a:t>
            </a:r>
            <a:endParaRPr lang="en-US" dirty="0"/>
          </a:p>
        </p:txBody>
      </p:sp>
    </p:spTree>
    <p:extLst>
      <p:ext uri="{BB962C8B-B14F-4D97-AF65-F5344CB8AC3E}">
        <p14:creationId xmlns:p14="http://schemas.microsoft.com/office/powerpoint/2010/main" val="143182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points and times</a:t>
            </a:r>
            <a:endParaRPr lang="en-US" dirty="0"/>
          </a:p>
        </p:txBody>
      </p:sp>
      <p:sp>
        <p:nvSpPr>
          <p:cNvPr id="3" name="Content Placeholder 2"/>
          <p:cNvSpPr>
            <a:spLocks noGrp="1"/>
          </p:cNvSpPr>
          <p:nvPr>
            <p:ph idx="1"/>
          </p:nvPr>
        </p:nvSpPr>
        <p:spPr/>
        <p:txBody>
          <a:bodyPr/>
          <a:lstStyle/>
          <a:p>
            <a:pPr marL="342900" lvl="1" indent="-342900">
              <a:buFont typeface="Arial" pitchFamily="34" charset="0"/>
              <a:buChar char="•"/>
            </a:pPr>
            <a:r>
              <a:rPr lang="en-US" dirty="0"/>
              <a:t>In-process testing helps to verify a “kill step” or predict potential recontamination. Examples would be intermediate products, line residues, and wash water. It is important to verify a kill step so that contaminated products are not reaching consumers. Typically indicators produce quantitative results.</a:t>
            </a:r>
          </a:p>
          <a:p>
            <a:endParaRPr lang="en-US" dirty="0"/>
          </a:p>
        </p:txBody>
      </p:sp>
    </p:spTree>
    <p:extLst>
      <p:ext uri="{BB962C8B-B14F-4D97-AF65-F5344CB8AC3E}">
        <p14:creationId xmlns:p14="http://schemas.microsoft.com/office/powerpoint/2010/main" val="240642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points and times</a:t>
            </a:r>
            <a:endParaRPr lang="en-US" dirty="0"/>
          </a:p>
        </p:txBody>
      </p:sp>
      <p:sp>
        <p:nvSpPr>
          <p:cNvPr id="3" name="Content Placeholder 2"/>
          <p:cNvSpPr>
            <a:spLocks noGrp="1"/>
          </p:cNvSpPr>
          <p:nvPr>
            <p:ph idx="1"/>
          </p:nvPr>
        </p:nvSpPr>
        <p:spPr/>
        <p:txBody>
          <a:bodyPr>
            <a:normAutofit fontScale="92500" lnSpcReduction="10000"/>
          </a:bodyPr>
          <a:lstStyle/>
          <a:p>
            <a:r>
              <a:rPr lang="en-US" dirty="0"/>
              <a:t>Processing environment testing is used to verify that the environment is under appropriate hygienic control. </a:t>
            </a:r>
            <a:endParaRPr lang="en-US" dirty="0" smtClean="0"/>
          </a:p>
          <a:p>
            <a:r>
              <a:rPr lang="en-US" dirty="0" smtClean="0"/>
              <a:t>It </a:t>
            </a:r>
            <a:r>
              <a:rPr lang="en-US" dirty="0"/>
              <a:t>is important to maintain a clean environment during processing to ensure that the resulting food product is safe</a:t>
            </a:r>
            <a:r>
              <a:rPr lang="en-US" dirty="0" smtClean="0"/>
              <a:t>.</a:t>
            </a:r>
          </a:p>
          <a:p>
            <a:r>
              <a:rPr lang="en-US" dirty="0" smtClean="0"/>
              <a:t> </a:t>
            </a:r>
            <a:r>
              <a:rPr lang="en-US" dirty="0"/>
              <a:t>Examples would be to test swabs on equipment and environment. It is also important to identify harborage sites that can contaminate end product.</a:t>
            </a:r>
          </a:p>
          <a:p>
            <a:pPr marL="0" indent="0">
              <a:buNone/>
            </a:pPr>
            <a:endParaRPr lang="en-US" dirty="0"/>
          </a:p>
        </p:txBody>
      </p:sp>
    </p:spTree>
    <p:extLst>
      <p:ext uri="{BB962C8B-B14F-4D97-AF65-F5344CB8AC3E}">
        <p14:creationId xmlns:p14="http://schemas.microsoft.com/office/powerpoint/2010/main" val="323147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Animal Pests</a:t>
            </a:r>
            <a:endParaRPr lang="en-US" dirty="0"/>
          </a:p>
        </p:txBody>
      </p:sp>
      <p:sp>
        <p:nvSpPr>
          <p:cNvPr id="3" name="Content Placeholder 2"/>
          <p:cNvSpPr>
            <a:spLocks noGrp="1"/>
          </p:cNvSpPr>
          <p:nvPr>
            <p:ph idx="1"/>
          </p:nvPr>
        </p:nvSpPr>
        <p:spPr/>
        <p:txBody>
          <a:bodyPr/>
          <a:lstStyle/>
          <a:p>
            <a:r>
              <a:rPr lang="en-US" dirty="0" smtClean="0"/>
              <a:t>Cockroaches</a:t>
            </a:r>
          </a:p>
          <a:p>
            <a:r>
              <a:rPr lang="en-US" dirty="0" smtClean="0"/>
              <a:t>Flies</a:t>
            </a:r>
          </a:p>
          <a:p>
            <a:r>
              <a:rPr lang="en-US" dirty="0"/>
              <a:t>S</a:t>
            </a:r>
            <a:r>
              <a:rPr lang="en-US" dirty="0" smtClean="0"/>
              <a:t>tored </a:t>
            </a:r>
            <a:r>
              <a:rPr lang="en-US" dirty="0"/>
              <a:t>product </a:t>
            </a:r>
            <a:r>
              <a:rPr lang="en-US" dirty="0" smtClean="0"/>
              <a:t>pests</a:t>
            </a:r>
          </a:p>
          <a:p>
            <a:r>
              <a:rPr lang="en-US" dirty="0" smtClean="0"/>
              <a:t>Rodents</a:t>
            </a:r>
            <a:endParaRPr lang="en-US" dirty="0"/>
          </a:p>
        </p:txBody>
      </p:sp>
    </p:spTree>
    <p:extLst>
      <p:ext uri="{BB962C8B-B14F-4D97-AF65-F5344CB8AC3E}">
        <p14:creationId xmlns:p14="http://schemas.microsoft.com/office/powerpoint/2010/main" val="207561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points and times</a:t>
            </a:r>
            <a:endParaRPr lang="en-US" dirty="0"/>
          </a:p>
        </p:txBody>
      </p:sp>
      <p:sp>
        <p:nvSpPr>
          <p:cNvPr id="3" name="Content Placeholder 2"/>
          <p:cNvSpPr>
            <a:spLocks noGrp="1"/>
          </p:cNvSpPr>
          <p:nvPr>
            <p:ph idx="1"/>
          </p:nvPr>
        </p:nvSpPr>
        <p:spPr/>
        <p:txBody>
          <a:bodyPr/>
          <a:lstStyle/>
          <a:p>
            <a:r>
              <a:rPr lang="en-US" dirty="0"/>
              <a:t>The product and facility should be inspected frequently. The earlier the detection, the easier it is to correct the problem. There should be end product testing, but does not need to be as </a:t>
            </a:r>
            <a:r>
              <a:rPr lang="en-US" dirty="0" smtClean="0"/>
              <a:t>frequent.</a:t>
            </a:r>
            <a:endParaRPr lang="en-US" dirty="0"/>
          </a:p>
        </p:txBody>
      </p:sp>
    </p:spTree>
    <p:extLst>
      <p:ext uri="{BB962C8B-B14F-4D97-AF65-F5344CB8AC3E}">
        <p14:creationId xmlns:p14="http://schemas.microsoft.com/office/powerpoint/2010/main" val="3328678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points and times</a:t>
            </a:r>
            <a:endParaRPr lang="en-US" dirty="0"/>
          </a:p>
        </p:txBody>
      </p:sp>
      <p:sp>
        <p:nvSpPr>
          <p:cNvPr id="3" name="Content Placeholder 2"/>
          <p:cNvSpPr>
            <a:spLocks noGrp="1"/>
          </p:cNvSpPr>
          <p:nvPr>
            <p:ph idx="1"/>
          </p:nvPr>
        </p:nvSpPr>
        <p:spPr/>
        <p:txBody>
          <a:bodyPr/>
          <a:lstStyle/>
          <a:p>
            <a:pPr marL="342900" lvl="1" indent="-342900">
              <a:buFont typeface="Arial" pitchFamily="34" charset="0"/>
              <a:buChar char="•"/>
            </a:pPr>
            <a:r>
              <a:rPr lang="en-US" dirty="0"/>
              <a:t>Shelf life testing should be conducted for products subject to microbial spoilage. The purpose is to verify microbial stability for the product life cycle. This type of testing may predict problems before the product reaches the market place.</a:t>
            </a:r>
          </a:p>
          <a:p>
            <a:endParaRPr lang="en-US" dirty="0"/>
          </a:p>
        </p:txBody>
      </p:sp>
    </p:spTree>
    <p:extLst>
      <p:ext uri="{BB962C8B-B14F-4D97-AF65-F5344CB8AC3E}">
        <p14:creationId xmlns:p14="http://schemas.microsoft.com/office/powerpoint/2010/main" val="296463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points and times</a:t>
            </a:r>
            <a:endParaRPr lang="en-US" dirty="0"/>
          </a:p>
        </p:txBody>
      </p:sp>
      <p:sp>
        <p:nvSpPr>
          <p:cNvPr id="3" name="Content Placeholder 2"/>
          <p:cNvSpPr>
            <a:spLocks noGrp="1"/>
          </p:cNvSpPr>
          <p:nvPr>
            <p:ph idx="1"/>
          </p:nvPr>
        </p:nvSpPr>
        <p:spPr/>
        <p:txBody>
          <a:bodyPr>
            <a:normAutofit fontScale="92500"/>
          </a:bodyPr>
          <a:lstStyle/>
          <a:p>
            <a:r>
              <a:rPr lang="en-US" dirty="0"/>
              <a:t>End product testing is used to demonstrate successful application of controls or assess the status of a lot when no other information exists</a:t>
            </a:r>
            <a:r>
              <a:rPr lang="en-US" dirty="0" smtClean="0"/>
              <a:t>.</a:t>
            </a:r>
          </a:p>
          <a:p>
            <a:r>
              <a:rPr lang="en-US" dirty="0" smtClean="0"/>
              <a:t>Alternative </a:t>
            </a:r>
            <a:r>
              <a:rPr lang="en-US" dirty="0"/>
              <a:t>sampling plans may be appropriate to help determine the area of contamination. </a:t>
            </a:r>
            <a:endParaRPr lang="en-US" dirty="0" smtClean="0"/>
          </a:p>
          <a:p>
            <a:r>
              <a:rPr lang="en-US" dirty="0" smtClean="0"/>
              <a:t>Examples </a:t>
            </a:r>
            <a:r>
              <a:rPr lang="en-US" dirty="0"/>
              <a:t>would be fewer samples for on –going surveillance activity because that area is already being closely monitored.</a:t>
            </a:r>
          </a:p>
        </p:txBody>
      </p:sp>
    </p:spTree>
    <p:extLst>
      <p:ext uri="{BB962C8B-B14F-4D97-AF65-F5344CB8AC3E}">
        <p14:creationId xmlns:p14="http://schemas.microsoft.com/office/powerpoint/2010/main" val="373821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3)">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3"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3)">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3"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3)">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Categories of the hazards recognized by the ICMSF</a:t>
            </a:r>
            <a:endParaRPr lang="en-US" sz="3200" dirty="0"/>
          </a:p>
        </p:txBody>
      </p:sp>
      <p:sp>
        <p:nvSpPr>
          <p:cNvPr id="3" name="Content Placeholder 2"/>
          <p:cNvSpPr>
            <a:spLocks noGrp="1"/>
          </p:cNvSpPr>
          <p:nvPr>
            <p:ph idx="1"/>
          </p:nvPr>
        </p:nvSpPr>
        <p:spPr/>
        <p:txBody>
          <a:bodyPr>
            <a:normAutofit fontScale="62500" lnSpcReduction="20000"/>
          </a:bodyPr>
          <a:lstStyle/>
          <a:p>
            <a:r>
              <a:rPr lang="en-US" dirty="0"/>
              <a:t>Utility - spoilage, reduced shelf life, no health concerns (i.e. total counts, yeasts, mold, etc.)</a:t>
            </a:r>
          </a:p>
          <a:p>
            <a:pPr marL="0" indent="0">
              <a:buNone/>
            </a:pPr>
            <a:endParaRPr lang="en-US" dirty="0"/>
          </a:p>
          <a:p>
            <a:r>
              <a:rPr lang="en-US" dirty="0"/>
              <a:t>Indicator - Measure of Good Handling Process (GHP) or process control (i.e. Coliforms, generic </a:t>
            </a:r>
            <a:r>
              <a:rPr lang="en-US" i="1" dirty="0"/>
              <a:t>E. coli, </a:t>
            </a:r>
            <a:r>
              <a:rPr lang="en-US" dirty="0" err="1"/>
              <a:t>Enterobacteriaceae</a:t>
            </a:r>
            <a:r>
              <a:rPr lang="en-US" dirty="0"/>
              <a:t>, etc.)</a:t>
            </a:r>
          </a:p>
          <a:p>
            <a:pPr marL="0" indent="0">
              <a:buNone/>
            </a:pPr>
            <a:endParaRPr lang="en-US" dirty="0"/>
          </a:p>
          <a:p>
            <a:r>
              <a:rPr lang="en-US" dirty="0"/>
              <a:t>Moderate hazard – Not life </a:t>
            </a:r>
            <a:r>
              <a:rPr lang="en-US" dirty="0" err="1"/>
              <a:t>threatenng</a:t>
            </a:r>
            <a:r>
              <a:rPr lang="en-US" dirty="0"/>
              <a:t>, short duration, self-limiting, no negative aftereffect (i.e.</a:t>
            </a:r>
            <a:r>
              <a:rPr lang="en-US" i="1" dirty="0"/>
              <a:t> S. </a:t>
            </a:r>
            <a:r>
              <a:rPr lang="en-US" i="1" dirty="0" err="1"/>
              <a:t>aureus</a:t>
            </a:r>
            <a:r>
              <a:rPr lang="en-US" i="1" dirty="0"/>
              <a:t>, B. cereus, C. </a:t>
            </a:r>
            <a:r>
              <a:rPr lang="en-US" i="1" dirty="0" err="1"/>
              <a:t>perfringens</a:t>
            </a:r>
            <a:r>
              <a:rPr lang="en-US" i="1" dirty="0"/>
              <a:t>, </a:t>
            </a:r>
            <a:r>
              <a:rPr lang="en-US" dirty="0" err="1"/>
              <a:t>Norvirus</a:t>
            </a:r>
            <a:r>
              <a:rPr lang="en-US" dirty="0"/>
              <a:t>, etc.)</a:t>
            </a:r>
          </a:p>
          <a:p>
            <a:pPr marL="0" indent="0">
              <a:buNone/>
            </a:pPr>
            <a:endParaRPr lang="en-US" dirty="0"/>
          </a:p>
          <a:p>
            <a:r>
              <a:rPr lang="en-US" dirty="0"/>
              <a:t>Serious hazard – Incapacitating, usually not life threatening (i.e. </a:t>
            </a:r>
            <a:r>
              <a:rPr lang="en-US" i="1" dirty="0"/>
              <a:t>Salmonellae, </a:t>
            </a:r>
            <a:r>
              <a:rPr lang="en-US" i="1" dirty="0" err="1"/>
              <a:t>Shigella</a:t>
            </a:r>
            <a:r>
              <a:rPr lang="en-US" i="1" dirty="0"/>
              <a:t> </a:t>
            </a:r>
            <a:r>
              <a:rPr lang="en-US" i="1" dirty="0" err="1"/>
              <a:t>flexneri</a:t>
            </a:r>
            <a:r>
              <a:rPr lang="en-US" i="1" dirty="0"/>
              <a:t>, Yersinia </a:t>
            </a:r>
            <a:r>
              <a:rPr lang="en-US" i="1" dirty="0" err="1"/>
              <a:t>enterocolitica</a:t>
            </a:r>
            <a:r>
              <a:rPr lang="en-US" i="1" dirty="0"/>
              <a:t>, </a:t>
            </a:r>
            <a:r>
              <a:rPr lang="en-US" dirty="0"/>
              <a:t>etc.)</a:t>
            </a:r>
          </a:p>
          <a:p>
            <a:pPr marL="0" indent="0">
              <a:buNone/>
            </a:pPr>
            <a:endParaRPr lang="en-US" dirty="0"/>
          </a:p>
          <a:p>
            <a:r>
              <a:rPr lang="en-US" dirty="0"/>
              <a:t>Severe hazard – Life threatening, </a:t>
            </a:r>
            <a:r>
              <a:rPr lang="en-US" dirty="0" err="1"/>
              <a:t>chronical</a:t>
            </a:r>
            <a:r>
              <a:rPr lang="en-US" dirty="0"/>
              <a:t> negative aftereffect, or long duration (i.e. </a:t>
            </a:r>
            <a:r>
              <a:rPr lang="en-US" i="1" dirty="0"/>
              <a:t>E. coli </a:t>
            </a:r>
            <a:r>
              <a:rPr lang="en-US" dirty="0"/>
              <a:t>O157H7, </a:t>
            </a:r>
            <a:r>
              <a:rPr lang="en-US" i="1" dirty="0"/>
              <a:t>C. </a:t>
            </a:r>
            <a:r>
              <a:rPr lang="en-US" i="1" dirty="0" err="1"/>
              <a:t>botulinum</a:t>
            </a:r>
            <a:r>
              <a:rPr lang="en-US" i="1" dirty="0"/>
              <a:t> toxin </a:t>
            </a:r>
            <a:r>
              <a:rPr lang="en-US" dirty="0"/>
              <a:t>or</a:t>
            </a:r>
            <a:r>
              <a:rPr lang="en-US" i="1" dirty="0"/>
              <a:t> </a:t>
            </a:r>
            <a:r>
              <a:rPr lang="en-US" i="1" dirty="0" err="1"/>
              <a:t>Cronobacter</a:t>
            </a:r>
            <a:r>
              <a:rPr lang="en-US" i="1" dirty="0"/>
              <a:t> </a:t>
            </a:r>
            <a:r>
              <a:rPr lang="en-US" dirty="0"/>
              <a:t>(infants))</a:t>
            </a:r>
          </a:p>
          <a:p>
            <a:endParaRPr lang="en-US" dirty="0"/>
          </a:p>
        </p:txBody>
      </p:sp>
    </p:spTree>
    <p:extLst>
      <p:ext uri="{BB962C8B-B14F-4D97-AF65-F5344CB8AC3E}">
        <p14:creationId xmlns:p14="http://schemas.microsoft.com/office/powerpoint/2010/main" val="359871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 for microbial testing</a:t>
            </a:r>
            <a:endParaRPr lang="en-US" dirty="0"/>
          </a:p>
        </p:txBody>
      </p:sp>
      <p:sp>
        <p:nvSpPr>
          <p:cNvPr id="3" name="Content Placeholder 2"/>
          <p:cNvSpPr>
            <a:spLocks noGrp="1"/>
          </p:cNvSpPr>
          <p:nvPr>
            <p:ph idx="1"/>
          </p:nvPr>
        </p:nvSpPr>
        <p:spPr/>
        <p:txBody>
          <a:bodyPr/>
          <a:lstStyle/>
          <a:p>
            <a:pPr lvl="0"/>
            <a:r>
              <a:rPr lang="en-US" dirty="0"/>
              <a:t>Identification of contamination sources</a:t>
            </a:r>
          </a:p>
          <a:p>
            <a:pPr lvl="0"/>
            <a:r>
              <a:rPr lang="en-US" dirty="0"/>
              <a:t>Environmental monitoring to identify potential harborage sites</a:t>
            </a:r>
          </a:p>
          <a:p>
            <a:pPr lvl="0"/>
            <a:r>
              <a:rPr lang="en-US" dirty="0"/>
              <a:t>Utility and indicator organisms to verify effective controls and trends</a:t>
            </a:r>
          </a:p>
          <a:p>
            <a:pPr lvl="1"/>
            <a:r>
              <a:rPr lang="en-US" dirty="0"/>
              <a:t>Effective processing</a:t>
            </a:r>
          </a:p>
          <a:p>
            <a:pPr lvl="1"/>
            <a:r>
              <a:rPr lang="en-US" dirty="0"/>
              <a:t>Effective control of post - process contamination</a:t>
            </a:r>
          </a:p>
          <a:p>
            <a:r>
              <a:rPr lang="en-US" dirty="0"/>
              <a:t>Investigation sampling for problem solving</a:t>
            </a:r>
          </a:p>
        </p:txBody>
      </p:sp>
    </p:spTree>
    <p:extLst>
      <p:ext uri="{BB962C8B-B14F-4D97-AF65-F5344CB8AC3E}">
        <p14:creationId xmlns:p14="http://schemas.microsoft.com/office/powerpoint/2010/main" val="338869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p:txBody>
          <a:bodyPr/>
          <a:lstStyle/>
          <a:p>
            <a:r>
              <a:rPr lang="en-US" u="sng" dirty="0">
                <a:hlinkClick r:id="rId2"/>
              </a:rPr>
              <a:t>Show Me What You Know Moment</a:t>
            </a:r>
            <a:r>
              <a:rPr lang="en-US" dirty="0"/>
              <a:t> ask the students to identify five types of pests and suggested control methods. Then have the students check their answers with their notes. Depending on the responses of the students discuss questions they might have. </a:t>
            </a:r>
          </a:p>
          <a:p>
            <a:pPr marL="0" indent="0">
              <a:buNone/>
            </a:pPr>
            <a:endParaRPr lang="en-US" dirty="0"/>
          </a:p>
          <a:p>
            <a:endParaRPr lang="en-US" dirty="0"/>
          </a:p>
        </p:txBody>
      </p:sp>
    </p:spTree>
    <p:extLst>
      <p:ext uri="{BB962C8B-B14F-4D97-AF65-F5344CB8AC3E}">
        <p14:creationId xmlns:p14="http://schemas.microsoft.com/office/powerpoint/2010/main" val="391308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Rodents</a:t>
            </a:r>
            <a:endParaRPr lang="en-US" dirty="0"/>
          </a:p>
        </p:txBody>
      </p:sp>
      <p:sp>
        <p:nvSpPr>
          <p:cNvPr id="3" name="Content Placeholder 2"/>
          <p:cNvSpPr>
            <a:spLocks noGrp="1"/>
          </p:cNvSpPr>
          <p:nvPr>
            <p:ph idx="1"/>
          </p:nvPr>
        </p:nvSpPr>
        <p:spPr/>
        <p:txBody>
          <a:bodyPr/>
          <a:lstStyle/>
          <a:p>
            <a:r>
              <a:rPr lang="en-US" dirty="0"/>
              <a:t>Rodents are the most dreaded among restaurant management, but the visibility of any pests can hinder the business. </a:t>
            </a:r>
            <a:endParaRPr lang="en-US" dirty="0" smtClean="0"/>
          </a:p>
          <a:p>
            <a:r>
              <a:rPr lang="en-US" dirty="0" smtClean="0"/>
              <a:t>Personnel </a:t>
            </a:r>
            <a:r>
              <a:rPr lang="en-US" dirty="0"/>
              <a:t>must prevent access to the business and not allow pest inside by denying them food, water and shelter</a:t>
            </a:r>
          </a:p>
        </p:txBody>
      </p:sp>
    </p:spTree>
    <p:extLst>
      <p:ext uri="{BB962C8B-B14F-4D97-AF65-F5344CB8AC3E}">
        <p14:creationId xmlns:p14="http://schemas.microsoft.com/office/powerpoint/2010/main" val="2681262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Stored Product Pests</a:t>
            </a:r>
            <a:endParaRPr lang="en-US" dirty="0"/>
          </a:p>
        </p:txBody>
      </p:sp>
      <p:sp>
        <p:nvSpPr>
          <p:cNvPr id="4" name="Content Placeholder 3"/>
          <p:cNvSpPr>
            <a:spLocks noGrp="1"/>
          </p:cNvSpPr>
          <p:nvPr>
            <p:ph sz="half" idx="1"/>
          </p:nvPr>
        </p:nvSpPr>
        <p:spPr>
          <a:xfrm>
            <a:off x="457200" y="1447800"/>
            <a:ext cx="4038600" cy="4678363"/>
          </a:xfrm>
        </p:spPr>
        <p:txBody>
          <a:bodyPr>
            <a:normAutofit fontScale="92500" lnSpcReduction="20000"/>
          </a:bodyPr>
          <a:lstStyle/>
          <a:p>
            <a:r>
              <a:rPr lang="en-US" b="1" dirty="0" smtClean="0"/>
              <a:t>Including:</a:t>
            </a:r>
          </a:p>
          <a:p>
            <a:pPr lvl="1"/>
            <a:r>
              <a:rPr lang="en-US" dirty="0" smtClean="0"/>
              <a:t>Darkling Larva Beetle</a:t>
            </a:r>
          </a:p>
          <a:p>
            <a:pPr lvl="1"/>
            <a:r>
              <a:rPr lang="en-US" dirty="0" smtClean="0"/>
              <a:t>Saw-tooth Grain Beetle</a:t>
            </a:r>
          </a:p>
          <a:p>
            <a:pPr lvl="1"/>
            <a:r>
              <a:rPr lang="en-US" dirty="0" smtClean="0"/>
              <a:t> Red Rust Flour Beetle</a:t>
            </a:r>
          </a:p>
          <a:p>
            <a:pPr lvl="1"/>
            <a:r>
              <a:rPr lang="en-US" dirty="0" smtClean="0"/>
              <a:t>Confused Flour Beetle</a:t>
            </a:r>
          </a:p>
          <a:p>
            <a:pPr lvl="1"/>
            <a:r>
              <a:rPr lang="en-US" dirty="0" smtClean="0"/>
              <a:t>Red Flour Beetle</a:t>
            </a:r>
          </a:p>
          <a:p>
            <a:pPr lvl="1"/>
            <a:r>
              <a:rPr lang="en-US" dirty="0" smtClean="0"/>
              <a:t>Merchant Beetle</a:t>
            </a:r>
            <a:endParaRPr lang="en-US" dirty="0"/>
          </a:p>
        </p:txBody>
      </p:sp>
      <p:sp>
        <p:nvSpPr>
          <p:cNvPr id="5" name="Content Placeholder 4"/>
          <p:cNvSpPr>
            <a:spLocks noGrp="1"/>
          </p:cNvSpPr>
          <p:nvPr>
            <p:ph sz="half" idx="2"/>
          </p:nvPr>
        </p:nvSpPr>
        <p:spPr>
          <a:xfrm>
            <a:off x="4648200" y="1371600"/>
            <a:ext cx="4038600" cy="5257800"/>
          </a:xfrm>
        </p:spPr>
        <p:txBody>
          <a:bodyPr>
            <a:normAutofit fontScale="92500" lnSpcReduction="20000"/>
          </a:bodyPr>
          <a:lstStyle/>
          <a:p>
            <a:r>
              <a:rPr lang="en-US" b="1" dirty="0" smtClean="0"/>
              <a:t>Food Sources:</a:t>
            </a:r>
          </a:p>
          <a:p>
            <a:pPr lvl="1"/>
            <a:r>
              <a:rPr lang="en-US" dirty="0" smtClean="0"/>
              <a:t>Flour</a:t>
            </a:r>
          </a:p>
          <a:p>
            <a:pPr lvl="1"/>
            <a:r>
              <a:rPr lang="en-US" dirty="0"/>
              <a:t>C</a:t>
            </a:r>
            <a:r>
              <a:rPr lang="en-US" dirty="0" smtClean="0"/>
              <a:t>ereals</a:t>
            </a:r>
          </a:p>
          <a:p>
            <a:pPr lvl="1"/>
            <a:r>
              <a:rPr lang="en-US" dirty="0" smtClean="0"/>
              <a:t> Dried pet foods</a:t>
            </a:r>
          </a:p>
          <a:p>
            <a:pPr lvl="1"/>
            <a:r>
              <a:rPr lang="en-US" dirty="0" smtClean="0"/>
              <a:t>Whole grains</a:t>
            </a:r>
          </a:p>
          <a:p>
            <a:pPr lvl="1"/>
            <a:r>
              <a:rPr lang="en-US" dirty="0" smtClean="0"/>
              <a:t>Oats</a:t>
            </a:r>
          </a:p>
          <a:p>
            <a:pPr lvl="1"/>
            <a:r>
              <a:rPr lang="en-US" dirty="0" smtClean="0"/>
              <a:t>Seeds</a:t>
            </a:r>
          </a:p>
          <a:p>
            <a:pPr lvl="1"/>
            <a:r>
              <a:rPr lang="en-US" dirty="0" smtClean="0"/>
              <a:t>Dried fruits</a:t>
            </a:r>
          </a:p>
          <a:p>
            <a:pPr lvl="1"/>
            <a:r>
              <a:rPr lang="en-US" dirty="0" smtClean="0"/>
              <a:t>Rice</a:t>
            </a:r>
          </a:p>
          <a:p>
            <a:pPr lvl="1"/>
            <a:r>
              <a:rPr lang="en-US" dirty="0" smtClean="0"/>
              <a:t>Grain meals</a:t>
            </a:r>
          </a:p>
          <a:p>
            <a:pPr lvl="1"/>
            <a:r>
              <a:rPr lang="en-US" dirty="0" smtClean="0"/>
              <a:t>Sugar</a:t>
            </a:r>
          </a:p>
          <a:p>
            <a:pPr lvl="1"/>
            <a:r>
              <a:rPr lang="en-US" dirty="0" smtClean="0"/>
              <a:t>Chocolate</a:t>
            </a:r>
            <a:endParaRPr lang="en-US" dirty="0"/>
          </a:p>
          <a:p>
            <a:pPr lvl="1"/>
            <a:r>
              <a:rPr lang="en-US" dirty="0" smtClean="0"/>
              <a:t>Drugs</a:t>
            </a:r>
          </a:p>
          <a:p>
            <a:pPr lvl="1"/>
            <a:r>
              <a:rPr lang="en-US" dirty="0"/>
              <a:t>P</a:t>
            </a:r>
            <a:r>
              <a:rPr lang="en-US" dirty="0" smtClean="0"/>
              <a:t>asta </a:t>
            </a:r>
          </a:p>
          <a:p>
            <a:pPr lvl="1"/>
            <a:r>
              <a:rPr lang="en-US" dirty="0" smtClean="0"/>
              <a:t>Tobacco</a:t>
            </a:r>
            <a:endParaRPr lang="en-US" dirty="0"/>
          </a:p>
        </p:txBody>
      </p:sp>
      <p:pic>
        <p:nvPicPr>
          <p:cNvPr id="12" name="Picture 11" descr="C:\Users\Beth\AppData\Local\Microsoft\Windows\Temporary Internet Files\Content.IE5\O0U99BOU\MP900314058[1].jpg"/>
          <p:cNvPicPr/>
          <p:nvPr/>
        </p:nvPicPr>
        <p:blipFill rotWithShape="1">
          <a:blip r:embed="rId2" cstate="print">
            <a:extLst>
              <a:ext uri="{28A0092B-C50C-407E-A947-70E740481C1C}">
                <a14:useLocalDpi xmlns:a14="http://schemas.microsoft.com/office/drawing/2010/main" val="0"/>
              </a:ext>
            </a:extLst>
          </a:blip>
          <a:srcRect r="22093"/>
          <a:stretch/>
        </p:blipFill>
        <p:spPr bwMode="auto">
          <a:xfrm>
            <a:off x="1371600" y="4267200"/>
            <a:ext cx="1809750" cy="1752600"/>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45846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1000"/>
                                        <p:tgtEl>
                                          <p:spTgt spid="4">
                                            <p:txEl>
                                              <p:pRg st="2" end="2"/>
                                            </p:txEl>
                                          </p:spTgt>
                                        </p:tgtEl>
                                      </p:cBhvr>
                                    </p:animEffect>
                                    <p:anim calcmode="lin" valueType="num">
                                      <p:cBhvr>
                                        <p:cTn id="27"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1000"/>
                                        <p:tgtEl>
                                          <p:spTgt spid="4">
                                            <p:txEl>
                                              <p:pRg st="3" end="3"/>
                                            </p:txEl>
                                          </p:spTgt>
                                        </p:tgtEl>
                                      </p:cBhvr>
                                    </p:animEffect>
                                    <p:anim calcmode="lin" valueType="num">
                                      <p:cBhvr>
                                        <p:cTn id="3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fade">
                                      <p:cBhvr>
                                        <p:cTn id="40" dur="1000"/>
                                        <p:tgtEl>
                                          <p:spTgt spid="4">
                                            <p:txEl>
                                              <p:pRg st="4" end="4"/>
                                            </p:txEl>
                                          </p:spTgt>
                                        </p:tgtEl>
                                      </p:cBhvr>
                                    </p:animEffect>
                                    <p:anim calcmode="lin" valueType="num">
                                      <p:cBhvr>
                                        <p:cTn id="4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fade">
                                      <p:cBhvr>
                                        <p:cTn id="47" dur="1000"/>
                                        <p:tgtEl>
                                          <p:spTgt spid="4">
                                            <p:txEl>
                                              <p:pRg st="5" end="5"/>
                                            </p:txEl>
                                          </p:spTgt>
                                        </p:tgtEl>
                                      </p:cBhvr>
                                    </p:animEffect>
                                    <p:anim calcmode="lin" valueType="num">
                                      <p:cBhvr>
                                        <p:cTn id="4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4">
                                            <p:txEl>
                                              <p:pRg st="6" end="6"/>
                                            </p:txEl>
                                          </p:spTgt>
                                        </p:tgtEl>
                                        <p:attrNameLst>
                                          <p:attrName>style.visibility</p:attrName>
                                        </p:attrNameLst>
                                      </p:cBhvr>
                                      <p:to>
                                        <p:strVal val="visible"/>
                                      </p:to>
                                    </p:set>
                                    <p:animEffect transition="in" filter="fade">
                                      <p:cBhvr>
                                        <p:cTn id="54" dur="1000"/>
                                        <p:tgtEl>
                                          <p:spTgt spid="4">
                                            <p:txEl>
                                              <p:pRg st="6" end="6"/>
                                            </p:txEl>
                                          </p:spTgt>
                                        </p:tgtEl>
                                      </p:cBhvr>
                                    </p:animEffect>
                                    <p:anim calcmode="lin" valueType="num">
                                      <p:cBhvr>
                                        <p:cTn id="5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5">
                                            <p:txEl>
                                              <p:pRg st="0" end="0"/>
                                            </p:txEl>
                                          </p:spTgt>
                                        </p:tgtEl>
                                        <p:attrNameLst>
                                          <p:attrName>style.visibility</p:attrName>
                                        </p:attrNameLst>
                                      </p:cBhvr>
                                      <p:to>
                                        <p:strVal val="visible"/>
                                      </p:to>
                                    </p:set>
                                    <p:animEffect transition="in" filter="fade">
                                      <p:cBhvr>
                                        <p:cTn id="61" dur="1000"/>
                                        <p:tgtEl>
                                          <p:spTgt spid="5">
                                            <p:txEl>
                                              <p:pRg st="0" end="0"/>
                                            </p:txEl>
                                          </p:spTgt>
                                        </p:tgtEl>
                                      </p:cBhvr>
                                    </p:animEffect>
                                    <p:anim calcmode="lin" valueType="num">
                                      <p:cBhvr>
                                        <p:cTn id="6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5">
                                            <p:txEl>
                                              <p:pRg st="1" end="1"/>
                                            </p:txEl>
                                          </p:spTgt>
                                        </p:tgtEl>
                                        <p:attrNameLst>
                                          <p:attrName>style.visibility</p:attrName>
                                        </p:attrNameLst>
                                      </p:cBhvr>
                                      <p:to>
                                        <p:strVal val="visible"/>
                                      </p:to>
                                    </p:set>
                                    <p:animEffect transition="in" filter="fade">
                                      <p:cBhvr>
                                        <p:cTn id="68" dur="1000"/>
                                        <p:tgtEl>
                                          <p:spTgt spid="5">
                                            <p:txEl>
                                              <p:pRg st="1" end="1"/>
                                            </p:txEl>
                                          </p:spTgt>
                                        </p:tgtEl>
                                      </p:cBhvr>
                                    </p:animEffect>
                                    <p:anim calcmode="lin" valueType="num">
                                      <p:cBhvr>
                                        <p:cTn id="6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70" dur="1000" fill="hold"/>
                                        <p:tgtEl>
                                          <p:spTgt spid="5">
                                            <p:txEl>
                                              <p:pRg st="1" end="1"/>
                                            </p:txEl>
                                          </p:spTgt>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5">
                                            <p:txEl>
                                              <p:pRg st="2" end="2"/>
                                            </p:txEl>
                                          </p:spTgt>
                                        </p:tgtEl>
                                        <p:attrNameLst>
                                          <p:attrName>style.visibility</p:attrName>
                                        </p:attrNameLst>
                                      </p:cBhvr>
                                      <p:to>
                                        <p:strVal val="visible"/>
                                      </p:to>
                                    </p:set>
                                    <p:animEffect transition="in" filter="fade">
                                      <p:cBhvr>
                                        <p:cTn id="73" dur="1000"/>
                                        <p:tgtEl>
                                          <p:spTgt spid="5">
                                            <p:txEl>
                                              <p:pRg st="2" end="2"/>
                                            </p:txEl>
                                          </p:spTgt>
                                        </p:tgtEl>
                                      </p:cBhvr>
                                    </p:animEffect>
                                    <p:anim calcmode="lin" valueType="num">
                                      <p:cBhvr>
                                        <p:cTn id="7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75"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5">
                                            <p:txEl>
                                              <p:pRg st="3" end="3"/>
                                            </p:txEl>
                                          </p:spTgt>
                                        </p:tgtEl>
                                        <p:attrNameLst>
                                          <p:attrName>style.visibility</p:attrName>
                                        </p:attrNameLst>
                                      </p:cBhvr>
                                      <p:to>
                                        <p:strVal val="visible"/>
                                      </p:to>
                                    </p:set>
                                    <p:animEffect transition="in" filter="fade">
                                      <p:cBhvr>
                                        <p:cTn id="80" dur="1000"/>
                                        <p:tgtEl>
                                          <p:spTgt spid="5">
                                            <p:txEl>
                                              <p:pRg st="3" end="3"/>
                                            </p:txEl>
                                          </p:spTgt>
                                        </p:tgtEl>
                                      </p:cBhvr>
                                    </p:animEffect>
                                    <p:anim calcmode="lin" valueType="num">
                                      <p:cBhvr>
                                        <p:cTn id="81"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82" dur="1000" fill="hold"/>
                                        <p:tgtEl>
                                          <p:spTgt spid="5">
                                            <p:txEl>
                                              <p:pRg st="3" end="3"/>
                                            </p:txEl>
                                          </p:spTgt>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5">
                                            <p:txEl>
                                              <p:pRg st="4" end="4"/>
                                            </p:txEl>
                                          </p:spTgt>
                                        </p:tgtEl>
                                        <p:attrNameLst>
                                          <p:attrName>style.visibility</p:attrName>
                                        </p:attrNameLst>
                                      </p:cBhvr>
                                      <p:to>
                                        <p:strVal val="visible"/>
                                      </p:to>
                                    </p:set>
                                    <p:animEffect transition="in" filter="fade">
                                      <p:cBhvr>
                                        <p:cTn id="85" dur="1000"/>
                                        <p:tgtEl>
                                          <p:spTgt spid="5">
                                            <p:txEl>
                                              <p:pRg st="4" end="4"/>
                                            </p:txEl>
                                          </p:spTgt>
                                        </p:tgtEl>
                                      </p:cBhvr>
                                    </p:animEffect>
                                    <p:anim calcmode="lin" valueType="num">
                                      <p:cBhvr>
                                        <p:cTn id="8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8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5">
                                            <p:txEl>
                                              <p:pRg st="5" end="5"/>
                                            </p:txEl>
                                          </p:spTgt>
                                        </p:tgtEl>
                                        <p:attrNameLst>
                                          <p:attrName>style.visibility</p:attrName>
                                        </p:attrNameLst>
                                      </p:cBhvr>
                                      <p:to>
                                        <p:strVal val="visible"/>
                                      </p:to>
                                    </p:set>
                                    <p:animEffect transition="in" filter="fade">
                                      <p:cBhvr>
                                        <p:cTn id="92" dur="1000"/>
                                        <p:tgtEl>
                                          <p:spTgt spid="5">
                                            <p:txEl>
                                              <p:pRg st="5" end="5"/>
                                            </p:txEl>
                                          </p:spTgt>
                                        </p:tgtEl>
                                      </p:cBhvr>
                                    </p:animEffect>
                                    <p:anim calcmode="lin" valueType="num">
                                      <p:cBhvr>
                                        <p:cTn id="9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9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5">
                                            <p:txEl>
                                              <p:pRg st="6" end="6"/>
                                            </p:txEl>
                                          </p:spTgt>
                                        </p:tgtEl>
                                        <p:attrNameLst>
                                          <p:attrName>style.visibility</p:attrName>
                                        </p:attrNameLst>
                                      </p:cBhvr>
                                      <p:to>
                                        <p:strVal val="visible"/>
                                      </p:to>
                                    </p:set>
                                    <p:animEffect transition="in" filter="fade">
                                      <p:cBhvr>
                                        <p:cTn id="97" dur="1000"/>
                                        <p:tgtEl>
                                          <p:spTgt spid="5">
                                            <p:txEl>
                                              <p:pRg st="6" end="6"/>
                                            </p:txEl>
                                          </p:spTgt>
                                        </p:tgtEl>
                                      </p:cBhvr>
                                    </p:animEffect>
                                    <p:anim calcmode="lin" valueType="num">
                                      <p:cBhvr>
                                        <p:cTn id="9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99"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5">
                                            <p:txEl>
                                              <p:pRg st="7" end="7"/>
                                            </p:txEl>
                                          </p:spTgt>
                                        </p:tgtEl>
                                        <p:attrNameLst>
                                          <p:attrName>style.visibility</p:attrName>
                                        </p:attrNameLst>
                                      </p:cBhvr>
                                      <p:to>
                                        <p:strVal val="visible"/>
                                      </p:to>
                                    </p:set>
                                    <p:animEffect transition="in" filter="fade">
                                      <p:cBhvr>
                                        <p:cTn id="104" dur="1000"/>
                                        <p:tgtEl>
                                          <p:spTgt spid="5">
                                            <p:txEl>
                                              <p:pRg st="7" end="7"/>
                                            </p:txEl>
                                          </p:spTgt>
                                        </p:tgtEl>
                                      </p:cBhvr>
                                    </p:animEffect>
                                    <p:anim calcmode="lin" valueType="num">
                                      <p:cBhvr>
                                        <p:cTn id="105"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106" dur="1000" fill="hold"/>
                                        <p:tgtEl>
                                          <p:spTgt spid="5">
                                            <p:txEl>
                                              <p:pRg st="7" end="7"/>
                                            </p:txEl>
                                          </p:spTgt>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0"/>
                                  </p:stCondLst>
                                  <p:childTnLst>
                                    <p:set>
                                      <p:cBhvr>
                                        <p:cTn id="108" dur="1" fill="hold">
                                          <p:stCondLst>
                                            <p:cond delay="0"/>
                                          </p:stCondLst>
                                        </p:cTn>
                                        <p:tgtEl>
                                          <p:spTgt spid="5">
                                            <p:txEl>
                                              <p:pRg st="8" end="8"/>
                                            </p:txEl>
                                          </p:spTgt>
                                        </p:tgtEl>
                                        <p:attrNameLst>
                                          <p:attrName>style.visibility</p:attrName>
                                        </p:attrNameLst>
                                      </p:cBhvr>
                                      <p:to>
                                        <p:strVal val="visible"/>
                                      </p:to>
                                    </p:set>
                                    <p:animEffect transition="in" filter="fade">
                                      <p:cBhvr>
                                        <p:cTn id="109" dur="1000"/>
                                        <p:tgtEl>
                                          <p:spTgt spid="5">
                                            <p:txEl>
                                              <p:pRg st="8" end="8"/>
                                            </p:txEl>
                                          </p:spTgt>
                                        </p:tgtEl>
                                      </p:cBhvr>
                                    </p:animEffect>
                                    <p:anim calcmode="lin" valueType="num">
                                      <p:cBhvr>
                                        <p:cTn id="110"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111"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42" presetClass="entr" presetSubtype="0" fill="hold" grpId="0" nodeType="clickEffect">
                                  <p:stCondLst>
                                    <p:cond delay="0"/>
                                  </p:stCondLst>
                                  <p:childTnLst>
                                    <p:set>
                                      <p:cBhvr>
                                        <p:cTn id="115" dur="1" fill="hold">
                                          <p:stCondLst>
                                            <p:cond delay="0"/>
                                          </p:stCondLst>
                                        </p:cTn>
                                        <p:tgtEl>
                                          <p:spTgt spid="5">
                                            <p:txEl>
                                              <p:pRg st="9" end="9"/>
                                            </p:txEl>
                                          </p:spTgt>
                                        </p:tgtEl>
                                        <p:attrNameLst>
                                          <p:attrName>style.visibility</p:attrName>
                                        </p:attrNameLst>
                                      </p:cBhvr>
                                      <p:to>
                                        <p:strVal val="visible"/>
                                      </p:to>
                                    </p:set>
                                    <p:animEffect transition="in" filter="fade">
                                      <p:cBhvr>
                                        <p:cTn id="116" dur="1000"/>
                                        <p:tgtEl>
                                          <p:spTgt spid="5">
                                            <p:txEl>
                                              <p:pRg st="9" end="9"/>
                                            </p:txEl>
                                          </p:spTgt>
                                        </p:tgtEl>
                                      </p:cBhvr>
                                    </p:animEffect>
                                    <p:anim calcmode="lin" valueType="num">
                                      <p:cBhvr>
                                        <p:cTn id="117"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118" dur="1000" fill="hold"/>
                                        <p:tgtEl>
                                          <p:spTgt spid="5">
                                            <p:txEl>
                                              <p:pRg st="9" end="9"/>
                                            </p:txEl>
                                          </p:spTgt>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5">
                                            <p:txEl>
                                              <p:pRg st="10" end="10"/>
                                            </p:txEl>
                                          </p:spTgt>
                                        </p:tgtEl>
                                        <p:attrNameLst>
                                          <p:attrName>style.visibility</p:attrName>
                                        </p:attrNameLst>
                                      </p:cBhvr>
                                      <p:to>
                                        <p:strVal val="visible"/>
                                      </p:to>
                                    </p:set>
                                    <p:animEffect transition="in" filter="fade">
                                      <p:cBhvr>
                                        <p:cTn id="121" dur="1000"/>
                                        <p:tgtEl>
                                          <p:spTgt spid="5">
                                            <p:txEl>
                                              <p:pRg st="10" end="10"/>
                                            </p:txEl>
                                          </p:spTgt>
                                        </p:tgtEl>
                                      </p:cBhvr>
                                    </p:animEffect>
                                    <p:anim calcmode="lin" valueType="num">
                                      <p:cBhvr>
                                        <p:cTn id="122"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123"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5">
                                            <p:txEl>
                                              <p:pRg st="11" end="11"/>
                                            </p:txEl>
                                          </p:spTgt>
                                        </p:tgtEl>
                                        <p:attrNameLst>
                                          <p:attrName>style.visibility</p:attrName>
                                        </p:attrNameLst>
                                      </p:cBhvr>
                                      <p:to>
                                        <p:strVal val="visible"/>
                                      </p:to>
                                    </p:set>
                                    <p:animEffect transition="in" filter="fade">
                                      <p:cBhvr>
                                        <p:cTn id="128" dur="1000"/>
                                        <p:tgtEl>
                                          <p:spTgt spid="5">
                                            <p:txEl>
                                              <p:pRg st="11" end="11"/>
                                            </p:txEl>
                                          </p:spTgt>
                                        </p:tgtEl>
                                      </p:cBhvr>
                                    </p:animEffect>
                                    <p:anim calcmode="lin" valueType="num">
                                      <p:cBhvr>
                                        <p:cTn id="129"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130"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131" presetID="42" presetClass="entr" presetSubtype="0" fill="hold" grpId="0" nodeType="withEffect">
                                  <p:stCondLst>
                                    <p:cond delay="0"/>
                                  </p:stCondLst>
                                  <p:childTnLst>
                                    <p:set>
                                      <p:cBhvr>
                                        <p:cTn id="132" dur="1" fill="hold">
                                          <p:stCondLst>
                                            <p:cond delay="0"/>
                                          </p:stCondLst>
                                        </p:cTn>
                                        <p:tgtEl>
                                          <p:spTgt spid="5">
                                            <p:txEl>
                                              <p:pRg st="12" end="12"/>
                                            </p:txEl>
                                          </p:spTgt>
                                        </p:tgtEl>
                                        <p:attrNameLst>
                                          <p:attrName>style.visibility</p:attrName>
                                        </p:attrNameLst>
                                      </p:cBhvr>
                                      <p:to>
                                        <p:strVal val="visible"/>
                                      </p:to>
                                    </p:set>
                                    <p:animEffect transition="in" filter="fade">
                                      <p:cBhvr>
                                        <p:cTn id="133" dur="1000"/>
                                        <p:tgtEl>
                                          <p:spTgt spid="5">
                                            <p:txEl>
                                              <p:pRg st="12" end="12"/>
                                            </p:txEl>
                                          </p:spTgt>
                                        </p:tgtEl>
                                      </p:cBhvr>
                                    </p:animEffect>
                                    <p:anim calcmode="lin" valueType="num">
                                      <p:cBhvr>
                                        <p:cTn id="134"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135" dur="1000" fill="hold"/>
                                        <p:tgtEl>
                                          <p:spTgt spid="5">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5">
                                            <p:txEl>
                                              <p:pRg st="13" end="13"/>
                                            </p:txEl>
                                          </p:spTgt>
                                        </p:tgtEl>
                                        <p:attrNameLst>
                                          <p:attrName>style.visibility</p:attrName>
                                        </p:attrNameLst>
                                      </p:cBhvr>
                                      <p:to>
                                        <p:strVal val="visible"/>
                                      </p:to>
                                    </p:set>
                                    <p:animEffect transition="in" filter="fade">
                                      <p:cBhvr>
                                        <p:cTn id="140" dur="1000"/>
                                        <p:tgtEl>
                                          <p:spTgt spid="5">
                                            <p:txEl>
                                              <p:pRg st="13" end="13"/>
                                            </p:txEl>
                                          </p:spTgt>
                                        </p:tgtEl>
                                      </p:cBhvr>
                                    </p:animEffect>
                                    <p:anim calcmode="lin" valueType="num">
                                      <p:cBhvr>
                                        <p:cTn id="141"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142" dur="1000" fill="hold"/>
                                        <p:tgtEl>
                                          <p:spTgt spid="5">
                                            <p:txEl>
                                              <p:pRg st="13" end="13"/>
                                            </p:txEl>
                                          </p:spTgt>
                                        </p:tgtEl>
                                        <p:attrNameLst>
                                          <p:attrName>ppt_y</p:attrName>
                                        </p:attrNameLst>
                                      </p:cBhvr>
                                      <p:tavLst>
                                        <p:tav tm="0">
                                          <p:val>
                                            <p:strVal val="#ppt_y+.1"/>
                                          </p:val>
                                        </p:tav>
                                        <p:tav tm="100000">
                                          <p:val>
                                            <p:strVal val="#ppt_y"/>
                                          </p:val>
                                        </p:tav>
                                      </p:tavLst>
                                    </p:anim>
                                  </p:childTnLst>
                                </p:cTn>
                              </p:par>
                              <p:par>
                                <p:cTn id="143" presetID="42" presetClass="entr" presetSubtype="0" fill="hold" grpId="0" nodeType="withEffect">
                                  <p:stCondLst>
                                    <p:cond delay="0"/>
                                  </p:stCondLst>
                                  <p:childTnLst>
                                    <p:set>
                                      <p:cBhvr>
                                        <p:cTn id="144" dur="1" fill="hold">
                                          <p:stCondLst>
                                            <p:cond delay="0"/>
                                          </p:stCondLst>
                                        </p:cTn>
                                        <p:tgtEl>
                                          <p:spTgt spid="5">
                                            <p:txEl>
                                              <p:pRg st="14" end="14"/>
                                            </p:txEl>
                                          </p:spTgt>
                                        </p:tgtEl>
                                        <p:attrNameLst>
                                          <p:attrName>style.visibility</p:attrName>
                                        </p:attrNameLst>
                                      </p:cBhvr>
                                      <p:to>
                                        <p:strVal val="visible"/>
                                      </p:to>
                                    </p:set>
                                    <p:animEffect transition="in" filter="fade">
                                      <p:cBhvr>
                                        <p:cTn id="145" dur="1000"/>
                                        <p:tgtEl>
                                          <p:spTgt spid="5">
                                            <p:txEl>
                                              <p:pRg st="14" end="14"/>
                                            </p:txEl>
                                          </p:spTgt>
                                        </p:tgtEl>
                                      </p:cBhvr>
                                    </p:animEffect>
                                    <p:anim calcmode="lin" valueType="num">
                                      <p:cBhvr>
                                        <p:cTn id="146" dur="1000" fill="hold"/>
                                        <p:tgtEl>
                                          <p:spTgt spid="5">
                                            <p:txEl>
                                              <p:pRg st="14" end="14"/>
                                            </p:txEl>
                                          </p:spTgt>
                                        </p:tgtEl>
                                        <p:attrNameLst>
                                          <p:attrName>ppt_x</p:attrName>
                                        </p:attrNameLst>
                                      </p:cBhvr>
                                      <p:tavLst>
                                        <p:tav tm="0">
                                          <p:val>
                                            <p:strVal val="#ppt_x"/>
                                          </p:val>
                                        </p:tav>
                                        <p:tav tm="100000">
                                          <p:val>
                                            <p:strVal val="#ppt_x"/>
                                          </p:val>
                                        </p:tav>
                                      </p:tavLst>
                                    </p:anim>
                                    <p:anim calcmode="lin" valueType="num">
                                      <p:cBhvr>
                                        <p:cTn id="147" dur="1000" fill="hold"/>
                                        <p:tgtEl>
                                          <p:spTgt spid="5">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Stored Product Pests</a:t>
            </a:r>
            <a:endParaRPr lang="en-US" dirty="0"/>
          </a:p>
        </p:txBody>
      </p:sp>
      <p:sp>
        <p:nvSpPr>
          <p:cNvPr id="3" name="Content Placeholder 2"/>
          <p:cNvSpPr>
            <a:spLocks noGrp="1"/>
          </p:cNvSpPr>
          <p:nvPr>
            <p:ph idx="1"/>
          </p:nvPr>
        </p:nvSpPr>
        <p:spPr/>
        <p:txBody>
          <a:bodyPr/>
          <a:lstStyle/>
          <a:p>
            <a:r>
              <a:rPr lang="en-US" dirty="0" smtClean="0"/>
              <a:t>Food Safety Threat:</a:t>
            </a:r>
          </a:p>
          <a:p>
            <a:pPr lvl="1"/>
            <a:r>
              <a:rPr lang="en-US" dirty="0" smtClean="0"/>
              <a:t>All stored product pests can damage food products during feeding. These pests can also contaminate food through body parts and cast skins. Many stored product pests hitchhike into grocery outlets and residential homes through infested flour and grains.</a:t>
            </a:r>
          </a:p>
          <a:p>
            <a:endParaRPr lang="en-US" dirty="0"/>
          </a:p>
        </p:txBody>
      </p:sp>
      <p:pic>
        <p:nvPicPr>
          <p:cNvPr id="4" name="Picture 3" descr="C:\Users\Beth\AppData\Local\Microsoft\Windows\Temporary Internet Files\Content.IE5\O0U99BOU\MP900314058[1].jpg"/>
          <p:cNvPicPr/>
          <p:nvPr/>
        </p:nvPicPr>
        <p:blipFill rotWithShape="1">
          <a:blip r:embed="rId2" cstate="print">
            <a:extLst>
              <a:ext uri="{28A0092B-C50C-407E-A947-70E740481C1C}">
                <a14:useLocalDpi xmlns:a14="http://schemas.microsoft.com/office/drawing/2010/main" val="0"/>
              </a:ext>
            </a:extLst>
          </a:blip>
          <a:srcRect r="22093"/>
          <a:stretch/>
        </p:blipFill>
        <p:spPr bwMode="auto">
          <a:xfrm>
            <a:off x="6096000" y="4572000"/>
            <a:ext cx="1809750" cy="1752600"/>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165879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Roaches</a:t>
            </a:r>
            <a:endParaRPr lang="en-US" dirty="0"/>
          </a:p>
        </p:txBody>
      </p:sp>
      <p:sp>
        <p:nvSpPr>
          <p:cNvPr id="5" name="Content Placeholder 4"/>
          <p:cNvSpPr>
            <a:spLocks noGrp="1"/>
          </p:cNvSpPr>
          <p:nvPr>
            <p:ph sz="half" idx="1"/>
          </p:nvPr>
        </p:nvSpPr>
        <p:spPr/>
        <p:txBody>
          <a:bodyPr/>
          <a:lstStyle/>
          <a:p>
            <a:r>
              <a:rPr lang="en-US" dirty="0" smtClean="0"/>
              <a:t>Including:</a:t>
            </a:r>
          </a:p>
          <a:p>
            <a:pPr lvl="1"/>
            <a:r>
              <a:rPr lang="en-US" dirty="0" smtClean="0"/>
              <a:t>German</a:t>
            </a:r>
          </a:p>
          <a:p>
            <a:pPr lvl="1"/>
            <a:r>
              <a:rPr lang="en-US" dirty="0" smtClean="0"/>
              <a:t>American</a:t>
            </a:r>
          </a:p>
          <a:p>
            <a:pPr lvl="1"/>
            <a:r>
              <a:rPr lang="en-US" dirty="0" smtClean="0"/>
              <a:t>Brown-Banded</a:t>
            </a:r>
          </a:p>
          <a:p>
            <a:pPr lvl="1"/>
            <a:r>
              <a:rPr lang="en-US" dirty="0" smtClean="0"/>
              <a:t>Oriental cockroaches are the most common cockroach pest species in the United States</a:t>
            </a:r>
            <a:endParaRPr lang="en-US" dirty="0"/>
          </a:p>
        </p:txBody>
      </p:sp>
      <p:sp>
        <p:nvSpPr>
          <p:cNvPr id="6" name="Content Placeholder 5"/>
          <p:cNvSpPr>
            <a:spLocks noGrp="1"/>
          </p:cNvSpPr>
          <p:nvPr>
            <p:ph sz="half" idx="2"/>
          </p:nvPr>
        </p:nvSpPr>
        <p:spPr/>
        <p:txBody>
          <a:bodyPr/>
          <a:lstStyle/>
          <a:p>
            <a:r>
              <a:rPr lang="en-US" dirty="0" smtClean="0"/>
              <a:t>Food Sources:</a:t>
            </a:r>
          </a:p>
          <a:p>
            <a:pPr lvl="1"/>
            <a:r>
              <a:rPr lang="en-US" dirty="0" smtClean="0"/>
              <a:t>Cockroaches are truly omnivores, and they will eat most anything available to them</a:t>
            </a:r>
            <a:endParaRPr lang="en-US" dirty="0"/>
          </a:p>
        </p:txBody>
      </p:sp>
      <p:pic>
        <p:nvPicPr>
          <p:cNvPr id="10" name="Picture 9" descr="C:\Users\Beth\AppData\Local\Microsoft\Windows\Temporary Internet Files\Content.IE5\M4NPD3I0\MP900314057[1].jpg"/>
          <p:cNvPicPr/>
          <p:nvPr/>
        </p:nvPicPr>
        <p:blipFill rotWithShape="1">
          <a:blip r:embed="rId2" cstate="print">
            <a:extLst>
              <a:ext uri="{28A0092B-C50C-407E-A947-70E740481C1C}">
                <a14:useLocalDpi xmlns:a14="http://schemas.microsoft.com/office/drawing/2010/main" val="0"/>
              </a:ext>
            </a:extLst>
          </a:blip>
          <a:srcRect l="-107" r="107" b="25610"/>
          <a:stretch/>
        </p:blipFill>
        <p:spPr bwMode="auto">
          <a:xfrm>
            <a:off x="5638800" y="4724400"/>
            <a:ext cx="2265363" cy="1447800"/>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344960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down)">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down)">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wipe(down)">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barn(inVertical)">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Effect transition="in" filter="barn(inVertical)">
                                      <p:cBhvr>
                                        <p:cTn id="4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2968</Words>
  <Application>Microsoft Office PowerPoint</Application>
  <PresentationFormat>On-screen Show (4:3)</PresentationFormat>
  <Paragraphs>241</Paragraphs>
  <Slides>55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55</vt:i4>
      </vt:variant>
    </vt:vector>
  </HeadingPairs>
  <TitlesOfParts>
    <vt:vector size="58" baseType="lpstr">
      <vt:lpstr>Arial</vt:lpstr>
      <vt:lpstr>Calibri</vt:lpstr>
      <vt:lpstr>Office Theme</vt:lpstr>
      <vt:lpstr>Pest Control</vt:lpstr>
      <vt:lpstr>Objectives</vt:lpstr>
      <vt:lpstr>PowerPoint Presentation</vt:lpstr>
      <vt:lpstr>Pest</vt:lpstr>
      <vt:lpstr>Animal Pests</vt:lpstr>
      <vt:lpstr>Rodents</vt:lpstr>
      <vt:lpstr>Stored Product Pests</vt:lpstr>
      <vt:lpstr>Stored Product Pests</vt:lpstr>
      <vt:lpstr>Roaches</vt:lpstr>
      <vt:lpstr>Roaches</vt:lpstr>
      <vt:lpstr>Ants</vt:lpstr>
      <vt:lpstr>Ants</vt:lpstr>
      <vt:lpstr>Flies</vt:lpstr>
      <vt:lpstr>Flies</vt:lpstr>
      <vt:lpstr>Microorganisms</vt:lpstr>
      <vt:lpstr>Pathogens</vt:lpstr>
      <vt:lpstr>Pathogenic microorganisms </vt:lpstr>
      <vt:lpstr>Pathogenic microorganisms </vt:lpstr>
      <vt:lpstr>Parasite</vt:lpstr>
      <vt:lpstr>Parasites carried by pests</vt:lpstr>
      <vt:lpstr>Parasites carried by pests</vt:lpstr>
      <vt:lpstr>Parasites carried by pests</vt:lpstr>
      <vt:lpstr>Parasites carried by pests</vt:lpstr>
      <vt:lpstr>Parasites carried by pests</vt:lpstr>
      <vt:lpstr>Parasites carried by pests</vt:lpstr>
      <vt:lpstr>Mice can transmit disease to humans:</vt:lpstr>
      <vt:lpstr>Methods of controlling animal pests</vt:lpstr>
      <vt:lpstr>Methods of controlling animal pests</vt:lpstr>
      <vt:lpstr>Methods of controlling animal pests</vt:lpstr>
      <vt:lpstr>Methods of controlling animal pests</vt:lpstr>
      <vt:lpstr>Methods in controlling pests</vt:lpstr>
      <vt:lpstr>Methods in controlling pests</vt:lpstr>
      <vt:lpstr>Methods in controlling pests</vt:lpstr>
      <vt:lpstr>Methods in controlling pests</vt:lpstr>
      <vt:lpstr>Methods in controlling pests</vt:lpstr>
      <vt:lpstr>Methods in controlling pests</vt:lpstr>
      <vt:lpstr>Methods in controlling pests</vt:lpstr>
      <vt:lpstr>Methods in controlling pests</vt:lpstr>
      <vt:lpstr>Purpose of microbiological testing in food preparation</vt:lpstr>
      <vt:lpstr>Purpose of microbiological testing in food preparation</vt:lpstr>
      <vt:lpstr>Purpose of microbiological testing in food preparation</vt:lpstr>
      <vt:lpstr>Purpose of microbiological testing in food preparation</vt:lpstr>
      <vt:lpstr>Purpose of microbiological testing in food preparation</vt:lpstr>
      <vt:lpstr>Purpose of microbiological testing in food preparation</vt:lpstr>
      <vt:lpstr>Critical points and times</vt:lpstr>
      <vt:lpstr>Critical points and times</vt:lpstr>
      <vt:lpstr>Critical points and times</vt:lpstr>
      <vt:lpstr>Critical points and times</vt:lpstr>
      <vt:lpstr>Critical points and times</vt:lpstr>
      <vt:lpstr>Critical points and times</vt:lpstr>
      <vt:lpstr>Critical points and times</vt:lpstr>
      <vt:lpstr>Critical points and times</vt:lpstr>
      <vt:lpstr>Categories of the hazards recognized by the ICMSF</vt:lpstr>
      <vt:lpstr>Reasons for microbial testing</vt:lpstr>
      <vt:lpstr>Review</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Pest Control</dc:title>
  <dc:creator>Beth</dc:creator>
  <cp:lastModifiedBy>Weinrich, Ashli</cp:lastModifiedBy>
  <cp:revision>10</cp:revision>
  <dcterms:created xsi:type="dcterms:W3CDTF">2012-08-31T13:31:17Z</dcterms:created>
  <dcterms:modified xsi:type="dcterms:W3CDTF">2018-07-11T14:34:37Z</dcterms:modified>
</cp:coreProperties>
</file>