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82" r:id="rId23"/>
    <p:sldId id="277" r:id="rId24"/>
    <p:sldId id="278" r:id="rId25"/>
    <p:sldId id="279" r:id="rId26"/>
    <p:sldId id="280" r:id="rId27"/>
    <p:sldId id="281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custDataLst>
    <p:tags r:id="rId3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6" autoAdjust="0"/>
    <p:restoredTop sz="94660"/>
  </p:normalViewPr>
  <p:slideViewPr>
    <p:cSldViewPr>
      <p:cViewPr varScale="1">
        <p:scale>
          <a:sx n="98" d="100"/>
          <a:sy n="98" d="100"/>
        </p:scale>
        <p:origin x="753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1E907-E149-44C9-9BDF-1DE05EB4B6AB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C409D-78CA-4251-B5EB-C6A84AA66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295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1E907-E149-44C9-9BDF-1DE05EB4B6AB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C409D-78CA-4251-B5EB-C6A84AA66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082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1E907-E149-44C9-9BDF-1DE05EB4B6AB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C409D-78CA-4251-B5EB-C6A84AA66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557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1E907-E149-44C9-9BDF-1DE05EB4B6AB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C409D-78CA-4251-B5EB-C6A84AA66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44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1E907-E149-44C9-9BDF-1DE05EB4B6AB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C409D-78CA-4251-B5EB-C6A84AA66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171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1E907-E149-44C9-9BDF-1DE05EB4B6AB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C409D-78CA-4251-B5EB-C6A84AA66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116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1E907-E149-44C9-9BDF-1DE05EB4B6AB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C409D-78CA-4251-B5EB-C6A84AA66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27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1E907-E149-44C9-9BDF-1DE05EB4B6AB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C409D-78CA-4251-B5EB-C6A84AA66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166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1E907-E149-44C9-9BDF-1DE05EB4B6AB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C409D-78CA-4251-B5EB-C6A84AA66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405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1E907-E149-44C9-9BDF-1DE05EB4B6AB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C409D-78CA-4251-B5EB-C6A84AA66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960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1E907-E149-44C9-9BDF-1DE05EB4B6AB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C409D-78CA-4251-B5EB-C6A84AA66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661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91E907-E149-44C9-9BDF-1DE05EB4B6AB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C409D-78CA-4251-B5EB-C6A84AA66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242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KhLZ2_KTqf4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Food Processing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77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Chemical </a:t>
            </a:r>
            <a:r>
              <a:rPr lang="en-US" dirty="0"/>
              <a:t>properties of food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/>
              <a:t>Carbohydrates </a:t>
            </a:r>
            <a:endParaRPr lang="en-US" dirty="0"/>
          </a:p>
          <a:p>
            <a:pPr lvl="1"/>
            <a:r>
              <a:rPr lang="en-US" dirty="0"/>
              <a:t>Can be simple or complex</a:t>
            </a:r>
          </a:p>
          <a:p>
            <a:pPr lvl="2"/>
            <a:r>
              <a:rPr lang="en-US" b="1" dirty="0"/>
              <a:t>Simple carbohydrates</a:t>
            </a:r>
            <a:r>
              <a:rPr lang="en-US" dirty="0"/>
              <a:t>: sugars (</a:t>
            </a:r>
            <a:r>
              <a:rPr lang="en-US" dirty="0" err="1"/>
              <a:t>Monosaccharides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/>
          </a:p>
          <a:p>
            <a:pPr lvl="2"/>
            <a:r>
              <a:rPr lang="en-US" b="1" dirty="0"/>
              <a:t>Complex carbohydrates</a:t>
            </a:r>
            <a:r>
              <a:rPr lang="en-US" dirty="0"/>
              <a:t>: starches, gums &amp; fiber (Polysaccharides)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172" name="Picture 4" descr="C:\Users\Beth\AppData\Local\Microsoft\Windows\Temporary Internet Files\Content.IE5\67P7WJNM\MC900325376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968" y="4661044"/>
            <a:ext cx="1623060" cy="181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Beth\AppData\Local\Microsoft\Windows\Temporary Internet Files\Content.IE5\4A0VXU4P\MC900441838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856" y="4749944"/>
            <a:ext cx="1822450" cy="145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871028" y="6333056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Clip Art 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2195081" y="6299589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Clip Art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56285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General characteristics of simple sugars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They are generally sweet tasting</a:t>
            </a:r>
          </a:p>
          <a:p>
            <a:r>
              <a:rPr lang="en-US" dirty="0"/>
              <a:t>Soluble in water </a:t>
            </a:r>
          </a:p>
          <a:p>
            <a:r>
              <a:rPr lang="en-US" dirty="0"/>
              <a:t>Can participate in chemical reactions to influence color (browning reactions): Reducing sugars</a:t>
            </a:r>
          </a:p>
          <a:p>
            <a:r>
              <a:rPr lang="en-US" dirty="0"/>
              <a:t>Bind water – water used to retain moisture in a product and helps keep the product together.</a:t>
            </a:r>
          </a:p>
          <a:p>
            <a:r>
              <a:rPr lang="en-US" u="sng" dirty="0" smtClean="0">
                <a:hlinkClick r:id="rId2"/>
              </a:rPr>
              <a:t>The </a:t>
            </a:r>
            <a:r>
              <a:rPr lang="en-US" u="sng" dirty="0" err="1">
                <a:hlinkClick r:id="rId2"/>
              </a:rPr>
              <a:t>Maillard</a:t>
            </a:r>
            <a:r>
              <a:rPr lang="en-US" u="sng" dirty="0">
                <a:hlinkClick r:id="rId2"/>
              </a:rPr>
              <a:t> Reaction</a:t>
            </a:r>
            <a:r>
              <a:rPr lang="en-US" dirty="0"/>
              <a:t> to explain how the reaction works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319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Three types of </a:t>
            </a:r>
            <a:r>
              <a:rPr lang="en-US" dirty="0" err="1" smtClean="0"/>
              <a:t>Monosaccharides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7008011"/>
              </p:ext>
            </p:extLst>
          </p:nvPr>
        </p:nvGraphicFramePr>
        <p:xfrm>
          <a:off x="457200" y="1600200"/>
          <a:ext cx="8229600" cy="4394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Sucrose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Fructose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Galactose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effectLst/>
                          <a:latin typeface="Times New Roman"/>
                          <a:ea typeface="Times New Roman"/>
                        </a:rPr>
                        <a:t>sweet, and does not change with temperature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sweetness: temperature dependent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More or less sweet than sucrose depending on the temperature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very little sweetness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3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Examples: granulated sugar, brown sugar, maple syrup, fresh tropical fruits (pineapple, mango, bananas) and processed sweets (hard candies, and taffy)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Examples: Apples, grapes, citrus fruits, bananas, sweetened and unsweetened apple sauce, pears, melons, and berries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Examples: dairy products, honey, celery, beets, cherries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62100" y="6153834"/>
            <a:ext cx="601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Sweetness: Related to the chemical structure / conformation</a:t>
            </a:r>
          </a:p>
        </p:txBody>
      </p:sp>
    </p:spTree>
    <p:extLst>
      <p:ext uri="{BB962C8B-B14F-4D97-AF65-F5344CB8AC3E}">
        <p14:creationId xmlns:p14="http://schemas.microsoft.com/office/powerpoint/2010/main" val="84950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types of Polysaccharides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6722188"/>
              </p:ext>
            </p:extLst>
          </p:nvPr>
        </p:nvGraphicFramePr>
        <p:xfrm>
          <a:off x="952500" y="1600200"/>
          <a:ext cx="723900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Starches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Gums</a:t>
                      </a:r>
                    </a:p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Fibers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•Long polymers of glucose, may be linear or branched. </a:t>
                      </a:r>
                    </a:p>
                    <a:p>
                      <a:r>
                        <a:rPr lang="en-US" dirty="0" smtClean="0"/>
                        <a:t>•Bind water and build viscosity – give body to food</a:t>
                      </a:r>
                    </a:p>
                    <a:p>
                      <a:r>
                        <a:rPr lang="en-US" dirty="0" smtClean="0"/>
                        <a:t>•Viscosity of starch based food decreased by high heat, freezing, and low pH</a:t>
                      </a:r>
                    </a:p>
                    <a:p>
                      <a:r>
                        <a:rPr lang="en-US" dirty="0" smtClean="0"/>
                        <a:t>•Starches can be modified to make them resistant to processing </a:t>
                      </a:r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•Long polymers of different simple sugars, generally branched</a:t>
                      </a:r>
                    </a:p>
                    <a:p>
                      <a:r>
                        <a:rPr lang="en-US" dirty="0" smtClean="0"/>
                        <a:t>•Frequently negatively charged and can interact with salts, proteins and lipids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•Long chain polymers of glucose, resistant to digestion</a:t>
                      </a:r>
                    </a:p>
                    <a:p>
                      <a:r>
                        <a:rPr lang="en-US" dirty="0" smtClean="0"/>
                        <a:t>•Used to bind water and for nutritional value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910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 smtClean="0"/>
              <a:t>Lipids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Fats: solid at room temperature- high in saturated fatty acids</a:t>
            </a:r>
          </a:p>
          <a:p>
            <a:r>
              <a:rPr lang="en-US" dirty="0"/>
              <a:t>Oils: liquid at room temperature –high in unsaturated fatty acids</a:t>
            </a:r>
          </a:p>
          <a:p>
            <a:r>
              <a:rPr lang="en-US" dirty="0"/>
              <a:t>Contribute 30-50% of calories for Americans</a:t>
            </a:r>
          </a:p>
          <a:p>
            <a:r>
              <a:rPr lang="en-US" dirty="0"/>
              <a:t>Soluble in organic solvents, i.e., not soluble in water; exist in many foods as an emulsion (a mixture of two or more liquids that are normally unable to be blended, example oil and water)</a:t>
            </a:r>
          </a:p>
        </p:txBody>
      </p:sp>
    </p:spTree>
    <p:extLst>
      <p:ext uri="{BB962C8B-B14F-4D97-AF65-F5344CB8AC3E}">
        <p14:creationId xmlns:p14="http://schemas.microsoft.com/office/powerpoint/2010/main" val="331298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Saturated </a:t>
            </a:r>
            <a:r>
              <a:rPr lang="en-US" dirty="0" smtClean="0"/>
              <a:t>Fats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Excessive consumption is not good because of their association with atherosclerosis (artery walls thicken) and heart diseases.</a:t>
            </a:r>
          </a:p>
          <a:p>
            <a:pPr lvl="2"/>
            <a:r>
              <a:rPr lang="en-US" dirty="0"/>
              <a:t>Carry the maximum number of possible hydrogen atoms </a:t>
            </a:r>
          </a:p>
          <a:p>
            <a:pPr lvl="2"/>
            <a:r>
              <a:rPr lang="en-US" dirty="0"/>
              <a:t>Examples: Animal fat, milk fat, coconut, palm</a:t>
            </a:r>
          </a:p>
          <a:p>
            <a:r>
              <a:rPr lang="en-US" dirty="0"/>
              <a:t>Usually solids (fats) at room temperature</a:t>
            </a:r>
          </a:p>
        </p:txBody>
      </p:sp>
      <p:pic>
        <p:nvPicPr>
          <p:cNvPr id="8196" name="Picture 4" descr="C:\Users\Beth\AppData\Local\Microsoft\Windows\Temporary Internet Files\Content.IE5\5Q8QWF7W\MC90035913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1" y="4974567"/>
            <a:ext cx="2362199" cy="1587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105400" y="6478169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Clip Art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05809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Unsaturated Fats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Unsaturated fats are considered good to eat if you are watching your cholesterol.</a:t>
            </a:r>
          </a:p>
          <a:p>
            <a:pPr lvl="1"/>
            <a:r>
              <a:rPr lang="en-US" dirty="0"/>
              <a:t>Presence of double bonds (subject to oxidation)</a:t>
            </a:r>
          </a:p>
          <a:p>
            <a:pPr lvl="1"/>
            <a:r>
              <a:rPr lang="en-US" dirty="0"/>
              <a:t>Have less </a:t>
            </a:r>
            <a:r>
              <a:rPr lang="en-US" dirty="0" err="1"/>
              <a:t>hydrogens</a:t>
            </a:r>
            <a:r>
              <a:rPr lang="en-US" dirty="0"/>
              <a:t> than the maximum</a:t>
            </a:r>
          </a:p>
          <a:p>
            <a:pPr lvl="1"/>
            <a:r>
              <a:rPr lang="en-US" dirty="0"/>
              <a:t>Usually fluid at room temperature</a:t>
            </a:r>
          </a:p>
          <a:p>
            <a:pPr lvl="1"/>
            <a:r>
              <a:rPr lang="en-US" dirty="0"/>
              <a:t>Present mostly in vegetable and in sea foods</a:t>
            </a:r>
          </a:p>
        </p:txBody>
      </p:sp>
      <p:pic>
        <p:nvPicPr>
          <p:cNvPr id="9218" name="Picture 2" descr="C:\Users\Beth\AppData\Local\Microsoft\Windows\Temporary Internet Files\Content.IE5\67P7WJNM\MC900191577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181600"/>
            <a:ext cx="1358900" cy="1095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Beth\AppData\Local\Microsoft\Windows\Temporary Internet Files\Content.IE5\4A0VXU4P\MC90023257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937634"/>
            <a:ext cx="2043065" cy="1368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13650" y="620117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Clip Art 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1905000" y="6306216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Clip Art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689801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Uses </a:t>
            </a:r>
            <a:r>
              <a:rPr lang="en-US" dirty="0"/>
              <a:t>of lipids in foods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Flavor: contribute flavor and make more soluble flavors</a:t>
            </a:r>
          </a:p>
          <a:p>
            <a:pPr lvl="1"/>
            <a:r>
              <a:rPr lang="en-US" dirty="0"/>
              <a:t>Fried Foods </a:t>
            </a:r>
          </a:p>
          <a:p>
            <a:pPr lvl="1"/>
            <a:r>
              <a:rPr lang="en-US" dirty="0"/>
              <a:t>Popcorn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Texture</a:t>
            </a:r>
            <a:r>
              <a:rPr lang="en-US" dirty="0"/>
              <a:t>: can contribute a mouth feel </a:t>
            </a:r>
          </a:p>
          <a:p>
            <a:pPr lvl="1"/>
            <a:r>
              <a:rPr lang="en-US" dirty="0"/>
              <a:t>Shortening (Flakiness) </a:t>
            </a:r>
          </a:p>
          <a:p>
            <a:pPr lvl="1"/>
            <a:r>
              <a:rPr lang="en-US" dirty="0"/>
              <a:t>Moistness </a:t>
            </a:r>
          </a:p>
          <a:p>
            <a:endParaRPr lang="en-US" dirty="0"/>
          </a:p>
        </p:txBody>
      </p:sp>
      <p:pic>
        <p:nvPicPr>
          <p:cNvPr id="10243" name="Picture 3" descr="C:\Users\Beth\AppData\Local\Microsoft\Windows\Temporary Internet Files\Content.IE5\67P7WJNM\MC900250766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717925"/>
            <a:ext cx="2076450" cy="242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343400" y="5869801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Clip Art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231262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Proteins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builds muscle tissue</a:t>
            </a:r>
          </a:p>
          <a:p>
            <a:r>
              <a:rPr lang="en-US" dirty="0"/>
              <a:t>Proteins are large polymers constructed from a pool of 20 amino acids making up their primary structure</a:t>
            </a:r>
          </a:p>
          <a:p>
            <a:r>
              <a:rPr lang="en-US" dirty="0"/>
              <a:t>Contain nitrogen, carbon and oxygen</a:t>
            </a:r>
          </a:p>
          <a:p>
            <a:r>
              <a:rPr lang="en-US" dirty="0"/>
              <a:t>Primary structure how the protein folds and interacts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656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Amino acids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Carboxyl group at one end</a:t>
            </a:r>
          </a:p>
          <a:p>
            <a:r>
              <a:rPr lang="en-US" dirty="0"/>
              <a:t>Amino group at other end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Each </a:t>
            </a:r>
            <a:r>
              <a:rPr lang="en-US" dirty="0"/>
              <a:t>amino acid has a different R-group</a:t>
            </a:r>
          </a:p>
        </p:txBody>
      </p:sp>
      <p:pic>
        <p:nvPicPr>
          <p:cNvPr id="4" name="Picture 3" descr="aminoacid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320" y="2570656"/>
            <a:ext cx="3083560" cy="2144077"/>
          </a:xfrm>
          <a:prstGeom prst="rect">
            <a:avLst/>
          </a:prstGeom>
          <a:noFill/>
          <a:extLst/>
        </p:spPr>
      </p:pic>
      <p:cxnSp>
        <p:nvCxnSpPr>
          <p:cNvPr id="5" name="Straight Arrow Connector 4"/>
          <p:cNvCxnSpPr/>
          <p:nvPr/>
        </p:nvCxnSpPr>
        <p:spPr>
          <a:xfrm>
            <a:off x="5354320" y="1981200"/>
            <a:ext cx="1541780" cy="589456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5172710" y="2570656"/>
            <a:ext cx="542290" cy="767238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3930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Identify physical properties of food</a:t>
            </a:r>
          </a:p>
          <a:p>
            <a:pPr lvl="0"/>
            <a:r>
              <a:rPr lang="en-US" dirty="0"/>
              <a:t>Identify chemical properties of food</a:t>
            </a:r>
          </a:p>
          <a:p>
            <a:pPr lvl="0"/>
            <a:r>
              <a:rPr lang="en-US" dirty="0"/>
              <a:t>Explain food processing processes</a:t>
            </a:r>
          </a:p>
          <a:p>
            <a:pPr lvl="0"/>
            <a:r>
              <a:rPr lang="en-US" dirty="0"/>
              <a:t>Define and evaluate absolute hurdles to protect food against foodborne pathogens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963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Role </a:t>
            </a:r>
            <a:r>
              <a:rPr lang="en-US" dirty="0"/>
              <a:t>of proteins in foods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Structure</a:t>
            </a:r>
          </a:p>
          <a:p>
            <a:r>
              <a:rPr lang="en-US" dirty="0"/>
              <a:t>Protein hydration</a:t>
            </a:r>
          </a:p>
          <a:p>
            <a:pPr lvl="1"/>
            <a:r>
              <a:rPr lang="en-US" dirty="0"/>
              <a:t>Water holding ability</a:t>
            </a:r>
          </a:p>
          <a:p>
            <a:pPr lvl="1"/>
            <a:r>
              <a:rPr lang="en-US" dirty="0"/>
              <a:t>Solubility</a:t>
            </a:r>
          </a:p>
          <a:p>
            <a:r>
              <a:rPr lang="en-US" dirty="0"/>
              <a:t>Flavoring agents</a:t>
            </a:r>
          </a:p>
          <a:p>
            <a:r>
              <a:rPr lang="en-US" dirty="0"/>
              <a:t>Gelation</a:t>
            </a:r>
          </a:p>
          <a:p>
            <a:r>
              <a:rPr lang="en-US" dirty="0"/>
              <a:t>Color (browning) – </a:t>
            </a:r>
            <a:r>
              <a:rPr lang="en-US" dirty="0" err="1"/>
              <a:t>Maillard</a:t>
            </a:r>
            <a:r>
              <a:rPr lang="en-US" dirty="0"/>
              <a:t> Reaction</a:t>
            </a:r>
          </a:p>
        </p:txBody>
      </p:sp>
      <p:pic>
        <p:nvPicPr>
          <p:cNvPr id="11266" name="Picture 2" descr="C:\Users\Beth\AppData\Local\Microsoft\Windows\Temporary Internet Files\Content.IE5\67P7WJNM\MC900441864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133600"/>
            <a:ext cx="2547308" cy="236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924800" y="38100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Clip Art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896258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Unit operation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single physical process, based on defined physical </a:t>
            </a:r>
            <a:r>
              <a:rPr lang="en-US" dirty="0" smtClean="0"/>
              <a:t>properties</a:t>
            </a:r>
          </a:p>
          <a:p>
            <a:r>
              <a:rPr lang="en-US" dirty="0" smtClean="0"/>
              <a:t>Examples:</a:t>
            </a:r>
          </a:p>
          <a:p>
            <a:pPr lvl="1"/>
            <a:r>
              <a:rPr lang="en-US" b="1" dirty="0" smtClean="0"/>
              <a:t>Mixing</a:t>
            </a:r>
          </a:p>
          <a:p>
            <a:pPr lvl="1"/>
            <a:r>
              <a:rPr lang="en-US" b="1" dirty="0"/>
              <a:t>Heat transfer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b="1" dirty="0"/>
              <a:t>Size adjustment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b="1" dirty="0" smtClean="0"/>
              <a:t>Separation</a:t>
            </a:r>
          </a:p>
          <a:p>
            <a:pPr lvl="1"/>
            <a:r>
              <a:rPr lang="en-US" b="1" dirty="0"/>
              <a:t>Mass transfer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b="1" dirty="0"/>
              <a:t>Fluid flow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96101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Mixing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production of a homogenous mass from two or more components</a:t>
            </a:r>
          </a:p>
          <a:p>
            <a:pPr lvl="1"/>
            <a:r>
              <a:rPr lang="en-US" dirty="0"/>
              <a:t>Example: combining dry ingredients with wet ingredients when making cookies dough</a:t>
            </a:r>
          </a:p>
        </p:txBody>
      </p:sp>
      <p:pic>
        <p:nvPicPr>
          <p:cNvPr id="12290" name="Picture 2" descr="C:\Users\Beth\AppData\Local\Microsoft\Windows\Temporary Internet Files\Content.IE5\5Q8QWF7W\MC900290447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886200"/>
            <a:ext cx="2347912" cy="2186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19600" y="53340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Clip Art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8835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Heat transfer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transfer of energy in the form of heat into or out of a product</a:t>
            </a:r>
          </a:p>
          <a:p>
            <a:pPr lvl="1"/>
            <a:r>
              <a:rPr lang="en-US" dirty="0"/>
              <a:t>Heating</a:t>
            </a:r>
          </a:p>
          <a:p>
            <a:pPr lvl="2"/>
            <a:r>
              <a:rPr lang="en-US" dirty="0"/>
              <a:t>Pasteurization, sterilization</a:t>
            </a:r>
          </a:p>
          <a:p>
            <a:pPr lvl="3"/>
            <a:r>
              <a:rPr lang="en-US" dirty="0"/>
              <a:t>Milk and Juice boxes</a:t>
            </a:r>
          </a:p>
          <a:p>
            <a:pPr lvl="2"/>
            <a:r>
              <a:rPr lang="en-US" dirty="0"/>
              <a:t>Boiling, baking</a:t>
            </a:r>
          </a:p>
          <a:p>
            <a:pPr lvl="3"/>
            <a:r>
              <a:rPr lang="en-US" dirty="0"/>
              <a:t>Water to make pasta and baking cookies</a:t>
            </a:r>
          </a:p>
          <a:p>
            <a:pPr lvl="1"/>
            <a:r>
              <a:rPr lang="en-US" dirty="0"/>
              <a:t>Cooling</a:t>
            </a:r>
          </a:p>
          <a:p>
            <a:pPr lvl="2"/>
            <a:r>
              <a:rPr lang="en-US" dirty="0"/>
              <a:t>Freezing, refrigeration</a:t>
            </a:r>
          </a:p>
          <a:p>
            <a:pPr lvl="3"/>
            <a:r>
              <a:rPr lang="en-US" dirty="0"/>
              <a:t>Ice cream and Gelatin </a:t>
            </a:r>
          </a:p>
          <a:p>
            <a:endParaRPr lang="en-US" dirty="0"/>
          </a:p>
        </p:txBody>
      </p:sp>
      <p:pic>
        <p:nvPicPr>
          <p:cNvPr id="13316" name="Picture 4" descr="C:\Users\Beth\AppData\Local\Microsoft\Windows\Temporary Internet Files\Content.IE5\67P7WJNM\MC900286946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338675"/>
            <a:ext cx="2181885" cy="2166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153400" y="39624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Clip Art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084573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Size adjustment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dirty="0"/>
              <a:t>altering the particle size of a food or food component</a:t>
            </a:r>
          </a:p>
          <a:p>
            <a:pPr lvl="1"/>
            <a:r>
              <a:rPr lang="en-US" dirty="0"/>
              <a:t>Reduction of the size of particles in a food</a:t>
            </a:r>
          </a:p>
          <a:p>
            <a:pPr lvl="2"/>
            <a:r>
              <a:rPr lang="en-US" dirty="0"/>
              <a:t>Grinding</a:t>
            </a:r>
          </a:p>
          <a:p>
            <a:pPr lvl="3"/>
            <a:r>
              <a:rPr lang="en-US" dirty="0"/>
              <a:t>Hamburger and whole peppercorns to ground pepper</a:t>
            </a:r>
          </a:p>
          <a:p>
            <a:pPr lvl="2"/>
            <a:r>
              <a:rPr lang="en-US" dirty="0"/>
              <a:t>Cutting</a:t>
            </a:r>
          </a:p>
          <a:p>
            <a:pPr lvl="3"/>
            <a:r>
              <a:rPr lang="en-US" dirty="0"/>
              <a:t>Fruits and vegetables for a salad</a:t>
            </a:r>
          </a:p>
          <a:p>
            <a:pPr lvl="2"/>
            <a:r>
              <a:rPr lang="en-US" dirty="0"/>
              <a:t>Slicing</a:t>
            </a:r>
          </a:p>
          <a:p>
            <a:pPr lvl="3"/>
            <a:r>
              <a:rPr lang="en-US" dirty="0"/>
              <a:t>Ham, turkey breast, and cucumbers</a:t>
            </a:r>
          </a:p>
          <a:p>
            <a:pPr lvl="2"/>
            <a:r>
              <a:rPr lang="en-US" dirty="0"/>
              <a:t>Milling</a:t>
            </a:r>
          </a:p>
          <a:p>
            <a:pPr lvl="3"/>
            <a:r>
              <a:rPr lang="en-US" dirty="0"/>
              <a:t>Wheat flour and separating tomato seeds and tomato juice</a:t>
            </a:r>
          </a:p>
          <a:p>
            <a:pPr lvl="1"/>
            <a:r>
              <a:rPr lang="en-US" dirty="0"/>
              <a:t>Combining smaller particles into a larger mass</a:t>
            </a:r>
          </a:p>
          <a:p>
            <a:pPr lvl="2"/>
            <a:r>
              <a:rPr lang="en-US" dirty="0"/>
              <a:t>Curds </a:t>
            </a:r>
            <a:r>
              <a:rPr lang="en-US" dirty="0">
                <a:sym typeface="Symbol"/>
              </a:rPr>
              <a:t></a:t>
            </a:r>
            <a:r>
              <a:rPr lang="en-US" dirty="0"/>
              <a:t> Cheese</a:t>
            </a:r>
          </a:p>
        </p:txBody>
      </p:sp>
      <p:pic>
        <p:nvPicPr>
          <p:cNvPr id="14338" name="Picture 2" descr="C:\Users\Beth\AppData\Local\Microsoft\Windows\Temporary Internet Files\Content.IE5\5Q8QWF7W\MC90029021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3048000"/>
            <a:ext cx="1147763" cy="1892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145390" y="42672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Clip Art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97156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Separation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dirty="0"/>
              <a:t>division  of components on the basis of some physical property</a:t>
            </a:r>
          </a:p>
          <a:p>
            <a:pPr lvl="1"/>
            <a:r>
              <a:rPr lang="en-US" dirty="0"/>
              <a:t>Density</a:t>
            </a:r>
          </a:p>
          <a:p>
            <a:pPr lvl="2"/>
            <a:r>
              <a:rPr lang="en-US" dirty="0"/>
              <a:t>Cream separation as an example of separation by density – cream is lighter and thus floats to the top (center) of the separator.</a:t>
            </a:r>
          </a:p>
          <a:p>
            <a:pPr lvl="2"/>
            <a:r>
              <a:rPr lang="en-US" dirty="0"/>
              <a:t>Another more simple example is oil and water – and then they make those great gravy separators to poor off the gravy from the bottom</a:t>
            </a:r>
            <a:r>
              <a:rPr lang="en-US" dirty="0" smtClean="0"/>
              <a:t>.</a:t>
            </a:r>
            <a:endParaRPr lang="en-US" dirty="0"/>
          </a:p>
          <a:p>
            <a:pPr lvl="1"/>
            <a:r>
              <a:rPr lang="en-US" dirty="0"/>
              <a:t>Size</a:t>
            </a:r>
          </a:p>
          <a:p>
            <a:pPr lvl="2"/>
            <a:r>
              <a:rPr lang="en-US" dirty="0"/>
              <a:t>Separating cheese from the whey, or milk from </a:t>
            </a:r>
            <a:r>
              <a:rPr lang="en-US" dirty="0" smtClean="0"/>
              <a:t>cream</a:t>
            </a:r>
            <a:endParaRPr lang="en-US" dirty="0"/>
          </a:p>
          <a:p>
            <a:pPr lvl="1"/>
            <a:r>
              <a:rPr lang="en-US" dirty="0"/>
              <a:t>Boiling point</a:t>
            </a:r>
          </a:p>
          <a:p>
            <a:pPr lvl="2"/>
            <a:r>
              <a:rPr lang="en-US" dirty="0"/>
              <a:t>The best separation by boiling point example is distilling alcohol.  As the fluid heats, alcohol has a lower boiling point and evaporates faster than the water.  It is then collected by cooling that vapor.</a:t>
            </a:r>
          </a:p>
          <a:p>
            <a:pPr lvl="2"/>
            <a:r>
              <a:rPr lang="en-US" dirty="0"/>
              <a:t>Water is distilled the same way – so the pure water evaporates without the impurities like calcium and chlorine. 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616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Mass transfer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dirty="0"/>
              <a:t>transfer of mass into or out of a substance based on physical properties</a:t>
            </a:r>
          </a:p>
          <a:p>
            <a:pPr lvl="1"/>
            <a:r>
              <a:rPr lang="en-US" dirty="0"/>
              <a:t>The transfer of a chemical compound from one phase to another</a:t>
            </a:r>
          </a:p>
          <a:p>
            <a:pPr lvl="2"/>
            <a:r>
              <a:rPr lang="en-US" dirty="0"/>
              <a:t>Examples:</a:t>
            </a:r>
          </a:p>
          <a:p>
            <a:pPr lvl="3"/>
            <a:r>
              <a:rPr lang="en-US" dirty="0"/>
              <a:t>Evaporation:  liquid 		gas </a:t>
            </a:r>
          </a:p>
          <a:p>
            <a:pPr lvl="3"/>
            <a:r>
              <a:rPr lang="en-US" dirty="0"/>
              <a:t>Diffusion:  high concentration	</a:t>
            </a:r>
            <a:r>
              <a:rPr lang="en-US" dirty="0" smtClean="0"/>
              <a:t>	low </a:t>
            </a:r>
            <a:r>
              <a:rPr lang="en-US" dirty="0"/>
              <a:t>concentration</a:t>
            </a:r>
          </a:p>
          <a:p>
            <a:pPr lvl="3"/>
            <a:r>
              <a:rPr lang="en-US" dirty="0"/>
              <a:t>Examples of processes with mass transfer</a:t>
            </a:r>
          </a:p>
          <a:p>
            <a:pPr lvl="4"/>
            <a:r>
              <a:rPr lang="en-US" dirty="0"/>
              <a:t>Drying</a:t>
            </a:r>
          </a:p>
          <a:p>
            <a:pPr lvl="5"/>
            <a:r>
              <a:rPr lang="en-US" dirty="0"/>
              <a:t>Beef jerky and dried fruit</a:t>
            </a:r>
          </a:p>
          <a:p>
            <a:pPr lvl="4"/>
            <a:r>
              <a:rPr lang="en-US" dirty="0"/>
              <a:t>Evaporation</a:t>
            </a:r>
          </a:p>
          <a:p>
            <a:pPr lvl="5"/>
            <a:r>
              <a:rPr lang="en-US" dirty="0"/>
              <a:t>Evaporated milk</a:t>
            </a:r>
          </a:p>
          <a:p>
            <a:pPr lvl="4"/>
            <a:r>
              <a:rPr lang="en-US" dirty="0"/>
              <a:t>Salt diffusion through cheese curd, salt- cured ham</a:t>
            </a:r>
          </a:p>
          <a:p>
            <a:pPr lvl="4"/>
            <a:r>
              <a:rPr lang="en-US" dirty="0"/>
              <a:t>Smoke diffusion through meat (ham and bacon)</a:t>
            </a:r>
          </a:p>
          <a:p>
            <a:pPr lvl="4"/>
            <a:r>
              <a:rPr lang="en-US" dirty="0"/>
              <a:t>Injecting or otherwise adding solutions to food products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038600" y="3429000"/>
            <a:ext cx="990600" cy="0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4876800" y="3657600"/>
            <a:ext cx="990600" cy="0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8265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Fluid flow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transfer of a fluid from one point to another</a:t>
            </a:r>
          </a:p>
          <a:p>
            <a:pPr lvl="1"/>
            <a:r>
              <a:rPr lang="en-US" dirty="0"/>
              <a:t>Gravity flow</a:t>
            </a:r>
          </a:p>
          <a:p>
            <a:pPr lvl="2"/>
            <a:r>
              <a:rPr lang="en-US" dirty="0"/>
              <a:t>Liquid coming from the tank above using gravity to move the liquid</a:t>
            </a:r>
          </a:p>
          <a:p>
            <a:pPr lvl="1"/>
            <a:r>
              <a:rPr lang="en-US" dirty="0"/>
              <a:t>Pumping</a:t>
            </a:r>
          </a:p>
          <a:p>
            <a:pPr lvl="2"/>
            <a:r>
              <a:rPr lang="en-US" dirty="0"/>
              <a:t>Liquid coming from the tank below needing to be pumped against gravity.</a:t>
            </a:r>
          </a:p>
        </p:txBody>
      </p:sp>
    </p:spTree>
    <p:extLst>
      <p:ext uri="{BB962C8B-B14F-4D97-AF65-F5344CB8AC3E}">
        <p14:creationId xmlns:p14="http://schemas.microsoft.com/office/powerpoint/2010/main" val="1161365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C:\Users\Beth\AppData\Local\Microsoft\Windows\Temporary Internet Files\Content.IE5\67P7WJNM\MC90001314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466052"/>
            <a:ext cx="2895600" cy="3314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/>
              <a:t>Chemical and biochemical operations</a:t>
            </a:r>
          </a:p>
        </p:txBody>
      </p:sp>
      <p:pic>
        <p:nvPicPr>
          <p:cNvPr id="15362" name="Picture 2" descr="C:\Users\Beth\AppData\Local\Microsoft\Windows\Temporary Internet Files\Content.IE5\5Q8QWF7W\MC90001313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424" y="2648915"/>
            <a:ext cx="1146175" cy="3320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Chemical additions - additions (preservatives, flavors, colors, etc.)</a:t>
            </a:r>
          </a:p>
          <a:p>
            <a:r>
              <a:rPr lang="en-US" dirty="0"/>
              <a:t>Fermentation</a:t>
            </a:r>
          </a:p>
          <a:p>
            <a:r>
              <a:rPr lang="en-US" dirty="0"/>
              <a:t>Enzymatic or chemical reactions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981200" y="6458556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Clip Art 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7620000" y="4984738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Clip Art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24042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Barrier or Hurdle </a:t>
            </a:r>
            <a:r>
              <a:rPr lang="en-US" b="1" dirty="0" smtClean="0"/>
              <a:t>Concept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 </a:t>
            </a:r>
            <a:r>
              <a:rPr lang="en-US" dirty="0"/>
              <a:t>processing step or ingredient that protects the product from causing food borne </a:t>
            </a:r>
            <a:r>
              <a:rPr lang="en-US" dirty="0" smtClean="0"/>
              <a:t>illness</a:t>
            </a:r>
          </a:p>
          <a:p>
            <a:pPr lvl="1"/>
            <a:r>
              <a:rPr lang="en-US" dirty="0" smtClean="0"/>
              <a:t>“Absolute</a:t>
            </a:r>
            <a:r>
              <a:rPr lang="en-US" dirty="0"/>
              <a:t>” </a:t>
            </a:r>
            <a:r>
              <a:rPr lang="en-US" dirty="0" smtClean="0"/>
              <a:t>Hurdles</a:t>
            </a:r>
          </a:p>
          <a:p>
            <a:pPr lvl="1"/>
            <a:r>
              <a:rPr lang="en-US" dirty="0"/>
              <a:t>Partial Hurdles</a:t>
            </a:r>
          </a:p>
          <a:p>
            <a:endParaRPr lang="en-US" dirty="0"/>
          </a:p>
        </p:txBody>
      </p:sp>
      <p:pic>
        <p:nvPicPr>
          <p:cNvPr id="16386" name="Picture 2" descr="C:\Users\Beth\AppData\Local\Microsoft\Windows\Temporary Internet Files\Content.IE5\4A0VXU4P\MC900305625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00400"/>
            <a:ext cx="3974038" cy="3239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105400" y="6478169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Clip Art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64023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Ask the students what they expect from the product in terms of taste, color, and appearance.</a:t>
            </a:r>
          </a:p>
        </p:txBody>
      </p:sp>
      <p:pic>
        <p:nvPicPr>
          <p:cNvPr id="3074" name="Picture 2" descr="C:\Users\Beth\AppData\Local\Microsoft\Windows\Temporary Internet Files\Content.IE5\4A0VXU4P\MC90023819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971800"/>
            <a:ext cx="3807238" cy="1731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Beth\AppData\Local\Microsoft\Windows\Temporary Internet Files\Content.IE5\67P7WJNM\MC900238189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419600"/>
            <a:ext cx="3249423" cy="205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8200" y="6474121"/>
            <a:ext cx="2362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Both images from Clip Art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189043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“Absolute” Hurdles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Sterilization </a:t>
            </a:r>
            <a:endParaRPr lang="en-US" dirty="0" smtClean="0"/>
          </a:p>
          <a:p>
            <a:pPr lvl="1"/>
            <a:r>
              <a:rPr lang="en-US" dirty="0" smtClean="0"/>
              <a:t> </a:t>
            </a:r>
            <a:r>
              <a:rPr lang="en-US" dirty="0"/>
              <a:t>destroys (99.9999999999%) of all pathogenic organisms, including spores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/>
            <a:r>
              <a:rPr lang="en-US" dirty="0"/>
              <a:t>Freezing </a:t>
            </a:r>
          </a:p>
          <a:p>
            <a:pPr lvl="1"/>
            <a:r>
              <a:rPr lang="en-US" dirty="0" smtClean="0"/>
              <a:t>prevents </a:t>
            </a:r>
            <a:r>
              <a:rPr lang="en-US" dirty="0"/>
              <a:t>growth of microorganisms as long as the food remains frozen</a:t>
            </a:r>
          </a:p>
          <a:p>
            <a:endParaRPr lang="en-US" dirty="0"/>
          </a:p>
        </p:txBody>
      </p:sp>
      <p:pic>
        <p:nvPicPr>
          <p:cNvPr id="17410" name="Picture 2" descr="C:\Users\Beth\AppData\Local\Microsoft\Windows\Temporary Internet Files\Content.IE5\67P7WJNM\MC900018302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8064" y="3429000"/>
            <a:ext cx="2879725" cy="3104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822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Partial Hurdles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dirty="0"/>
              <a:t>cannot make food safe alone and are used in combination with one another</a:t>
            </a:r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505200"/>
            <a:ext cx="2514600" cy="2343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12228" y="5467781"/>
            <a:ext cx="1595943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Clip 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691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Partial Hurdles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00600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US" dirty="0"/>
              <a:t>Pasteurization</a:t>
            </a:r>
          </a:p>
          <a:p>
            <a:pPr lvl="1"/>
            <a:r>
              <a:rPr lang="en-US" dirty="0"/>
              <a:t>Destroys vegetative pathogens</a:t>
            </a:r>
          </a:p>
          <a:p>
            <a:pPr lvl="0"/>
            <a:r>
              <a:rPr lang="en-US" dirty="0"/>
              <a:t>Hot Fill</a:t>
            </a:r>
          </a:p>
          <a:p>
            <a:pPr lvl="1"/>
            <a:r>
              <a:rPr lang="en-US" dirty="0"/>
              <a:t>Filled at ~80</a:t>
            </a:r>
            <a:r>
              <a:rPr lang="en-US" baseline="30000" dirty="0"/>
              <a:t>o</a:t>
            </a:r>
            <a:r>
              <a:rPr lang="en-US" dirty="0"/>
              <a:t>C</a:t>
            </a:r>
          </a:p>
          <a:p>
            <a:pPr lvl="0"/>
            <a:r>
              <a:rPr lang="en-US" dirty="0"/>
              <a:t>pH</a:t>
            </a:r>
          </a:p>
          <a:p>
            <a:pPr lvl="1"/>
            <a:r>
              <a:rPr lang="en-US" dirty="0"/>
              <a:t>Below pH </a:t>
            </a:r>
            <a:r>
              <a:rPr lang="en-US" dirty="0" smtClean="0"/>
              <a:t>4.6</a:t>
            </a:r>
            <a:r>
              <a:rPr lang="en-US" dirty="0"/>
              <a:t> </a:t>
            </a:r>
            <a:endParaRPr lang="en-US" dirty="0" smtClean="0"/>
          </a:p>
          <a:p>
            <a:pPr lvl="0"/>
            <a:r>
              <a:rPr lang="en-US" dirty="0" smtClean="0"/>
              <a:t>Water </a:t>
            </a:r>
            <a:r>
              <a:rPr lang="en-US" dirty="0"/>
              <a:t>Activity</a:t>
            </a:r>
          </a:p>
          <a:p>
            <a:pPr lvl="1"/>
            <a:r>
              <a:rPr lang="en-US" dirty="0"/>
              <a:t>Below A</a:t>
            </a:r>
            <a:r>
              <a:rPr lang="en-US" baseline="-25000" dirty="0"/>
              <a:t>w</a:t>
            </a:r>
            <a:r>
              <a:rPr lang="en-US" dirty="0"/>
              <a:t> 0.85</a:t>
            </a:r>
          </a:p>
          <a:p>
            <a:pPr lvl="1"/>
            <a:r>
              <a:rPr lang="en-US" dirty="0"/>
              <a:t>A</a:t>
            </a:r>
            <a:r>
              <a:rPr lang="en-US" baseline="-25000" dirty="0"/>
              <a:t>w </a:t>
            </a:r>
            <a:r>
              <a:rPr lang="en-US" dirty="0"/>
              <a:t>is a scale of 0 to 1.00 that determines the amount of water available for organisms to use as a source of water. Below 0.85 the water is unavailable for organisms to use which make the product safe.</a:t>
            </a:r>
          </a:p>
          <a:p>
            <a:pPr lvl="1"/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dirty="0" smtClean="0"/>
              <a:t>Reduced </a:t>
            </a:r>
            <a:r>
              <a:rPr lang="en-US" dirty="0"/>
              <a:t>Oxygen - vacuum</a:t>
            </a:r>
          </a:p>
          <a:p>
            <a:pPr lvl="1"/>
            <a:r>
              <a:rPr lang="en-US" dirty="0"/>
              <a:t>Prevent growth of yeasts and molds</a:t>
            </a:r>
          </a:p>
          <a:p>
            <a:pPr lvl="0"/>
            <a:r>
              <a:rPr lang="en-US" dirty="0"/>
              <a:t>Refrigeration</a:t>
            </a:r>
          </a:p>
          <a:p>
            <a:pPr lvl="1"/>
            <a:r>
              <a:rPr lang="en-US" dirty="0"/>
              <a:t>Slows growth rate</a:t>
            </a:r>
          </a:p>
          <a:p>
            <a:pPr lvl="0"/>
            <a:r>
              <a:rPr lang="en-US" dirty="0"/>
              <a:t>Chemicals</a:t>
            </a:r>
          </a:p>
          <a:p>
            <a:pPr lvl="1"/>
            <a:r>
              <a:rPr lang="en-US" dirty="0"/>
              <a:t>Acids (pH)</a:t>
            </a:r>
          </a:p>
          <a:p>
            <a:pPr lvl="1"/>
            <a:r>
              <a:rPr lang="en-US" dirty="0"/>
              <a:t>Salts and Sugar (A</a:t>
            </a:r>
            <a:r>
              <a:rPr lang="en-US" baseline="-25000" dirty="0"/>
              <a:t>w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pic>
        <p:nvPicPr>
          <p:cNvPr id="1026" name="Picture 2" descr="C:\Users\Beth\AppData\Local\Microsoft\Windows\Temporary Internet Files\Content.IE5\5Q8QWF7W\MC900366508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139" y="4333215"/>
            <a:ext cx="1888236" cy="1761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481257" y="6134690"/>
            <a:ext cx="1595943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Clip 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69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the product you have, what are physical attributes you expect?</a:t>
            </a:r>
          </a:p>
          <a:p>
            <a:r>
              <a:rPr lang="en-US" dirty="0"/>
              <a:t>For the product you have, what are the unit operations needed to make the product? </a:t>
            </a:r>
          </a:p>
          <a:p>
            <a:r>
              <a:rPr lang="en-US" dirty="0"/>
              <a:t>For the product you have, what makes it safe?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765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</a:t>
            </a:r>
            <a:r>
              <a:rPr lang="en-US" dirty="0"/>
              <a:t>attributes of food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An attribute is a property of a food that the customer desires</a:t>
            </a:r>
          </a:p>
          <a:p>
            <a:pPr lvl="0"/>
            <a:r>
              <a:rPr lang="en-US" dirty="0"/>
              <a:t>Customers consider multiple attributes when selecting food products.</a:t>
            </a:r>
          </a:p>
          <a:p>
            <a:pPr lvl="0"/>
            <a:r>
              <a:rPr lang="en-US" dirty="0"/>
              <a:t>Attributes are expected to remain constant throughout the shelf-life of the product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6518825"/>
              </p:ext>
            </p:extLst>
          </p:nvPr>
        </p:nvGraphicFramePr>
        <p:xfrm>
          <a:off x="3657600" y="5029200"/>
          <a:ext cx="1872234" cy="148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Clip" r:id="rId3" imgW="1428571" imgH="1133333" progId="MS_ClipArt_Gallery.2">
                  <p:embed/>
                </p:oleObj>
              </mc:Choice>
              <mc:Fallback>
                <p:oleObj name="Clip" r:id="rId3" imgW="1428571" imgH="1133333" progId="MS_ClipArt_Gallery.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5029200"/>
                        <a:ext cx="1872234" cy="148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105400" y="6478169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Clip Art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54244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Examples of attributes: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 smtClean="0"/>
              <a:t>Flavor</a:t>
            </a:r>
          </a:p>
          <a:p>
            <a:pPr lvl="0"/>
            <a:r>
              <a:rPr lang="en-US" dirty="0" smtClean="0"/>
              <a:t> Texture</a:t>
            </a:r>
          </a:p>
          <a:p>
            <a:pPr lvl="0"/>
            <a:r>
              <a:rPr lang="en-US" dirty="0" smtClean="0"/>
              <a:t>Appearance</a:t>
            </a:r>
            <a:endParaRPr lang="en-US" dirty="0"/>
          </a:p>
          <a:p>
            <a:pPr lvl="0"/>
            <a:r>
              <a:rPr lang="en-US" dirty="0" smtClean="0"/>
              <a:t> Color</a:t>
            </a:r>
          </a:p>
          <a:p>
            <a:pPr lvl="0"/>
            <a:r>
              <a:rPr lang="en-US" dirty="0" smtClean="0"/>
              <a:t> Safety</a:t>
            </a:r>
          </a:p>
          <a:p>
            <a:pPr lvl="0"/>
            <a:r>
              <a:rPr lang="en-US" dirty="0" err="1" smtClean="0"/>
              <a:t>Mouthfeel</a:t>
            </a:r>
            <a:endParaRPr lang="en-US" dirty="0" smtClean="0"/>
          </a:p>
          <a:p>
            <a:pPr lvl="0"/>
            <a:r>
              <a:rPr lang="en-US" dirty="0" smtClean="0"/>
              <a:t> Healthy</a:t>
            </a:r>
          </a:p>
          <a:p>
            <a:pPr lvl="0"/>
            <a:r>
              <a:rPr lang="en-US" dirty="0" smtClean="0"/>
              <a:t>Nutritious</a:t>
            </a:r>
          </a:p>
          <a:p>
            <a:pPr lvl="0"/>
            <a:r>
              <a:rPr lang="en-US" dirty="0" smtClean="0"/>
              <a:t>Convenience</a:t>
            </a:r>
          </a:p>
          <a:p>
            <a:r>
              <a:rPr lang="en-US" dirty="0"/>
              <a:t>Emotional</a:t>
            </a:r>
          </a:p>
          <a:p>
            <a:pPr lvl="0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 smtClean="0"/>
              <a:t>Fresh</a:t>
            </a:r>
            <a:endParaRPr lang="en-US" dirty="0"/>
          </a:p>
          <a:p>
            <a:pPr lvl="0"/>
            <a:r>
              <a:rPr lang="en-US" dirty="0"/>
              <a:t>Organic</a:t>
            </a:r>
          </a:p>
          <a:p>
            <a:pPr lvl="0"/>
            <a:r>
              <a:rPr lang="en-US" dirty="0" smtClean="0"/>
              <a:t>Natural</a:t>
            </a:r>
          </a:p>
          <a:p>
            <a:pPr lvl="0"/>
            <a:r>
              <a:rPr lang="en-US" dirty="0" smtClean="0"/>
              <a:t>Package</a:t>
            </a:r>
          </a:p>
          <a:p>
            <a:pPr lvl="0"/>
            <a:r>
              <a:rPr lang="en-US" dirty="0" smtClean="0"/>
              <a:t>Long </a:t>
            </a:r>
            <a:r>
              <a:rPr lang="en-US" dirty="0"/>
              <a:t>shelf </a:t>
            </a:r>
            <a:r>
              <a:rPr lang="en-US" dirty="0" smtClean="0"/>
              <a:t>life</a:t>
            </a:r>
          </a:p>
          <a:p>
            <a:pPr lvl="0"/>
            <a:r>
              <a:rPr lang="en-US" dirty="0" smtClean="0"/>
              <a:t>Low cost</a:t>
            </a:r>
          </a:p>
          <a:p>
            <a:pPr lvl="0"/>
            <a:r>
              <a:rPr lang="en-US" dirty="0" smtClean="0"/>
              <a:t>Low fat</a:t>
            </a:r>
          </a:p>
          <a:p>
            <a:pPr lvl="0"/>
            <a:r>
              <a:rPr lang="en-US" dirty="0" smtClean="0"/>
              <a:t>Low calories</a:t>
            </a:r>
          </a:p>
          <a:p>
            <a:pPr lvl="0"/>
            <a:r>
              <a:rPr lang="en-US" dirty="0" smtClean="0"/>
              <a:t>Low sugar</a:t>
            </a:r>
          </a:p>
          <a:p>
            <a:pPr lvl="0"/>
            <a:r>
              <a:rPr lang="en-US" dirty="0" smtClean="0"/>
              <a:t>Low </a:t>
            </a:r>
            <a:r>
              <a:rPr lang="en-US" dirty="0"/>
              <a:t>salt</a:t>
            </a:r>
          </a:p>
        </p:txBody>
      </p:sp>
    </p:spTree>
    <p:extLst>
      <p:ext uri="{BB962C8B-B14F-4D97-AF65-F5344CB8AC3E}">
        <p14:creationId xmlns:p14="http://schemas.microsoft.com/office/powerpoint/2010/main" val="3123628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attributes of food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/>
              <a:t>Factors Affecting attributes</a:t>
            </a:r>
          </a:p>
          <a:p>
            <a:pPr lvl="1"/>
            <a:r>
              <a:rPr lang="en-US" dirty="0"/>
              <a:t>Food type</a:t>
            </a:r>
          </a:p>
          <a:p>
            <a:pPr lvl="1"/>
            <a:r>
              <a:rPr lang="en-US" dirty="0"/>
              <a:t>Ingredients</a:t>
            </a:r>
          </a:p>
          <a:p>
            <a:pPr lvl="2"/>
            <a:r>
              <a:rPr lang="en-US" dirty="0"/>
              <a:t>Type (White sugar and corn syrup will both sweeten products but will cause different types of reactions and creating different mouth feel)</a:t>
            </a:r>
          </a:p>
          <a:p>
            <a:pPr lvl="2"/>
            <a:r>
              <a:rPr lang="en-US" dirty="0"/>
              <a:t>Amount (adding more or less of ingredients can also change structure.)</a:t>
            </a:r>
          </a:p>
          <a:p>
            <a:pPr lvl="2"/>
            <a:r>
              <a:rPr lang="en-US" dirty="0"/>
              <a:t>Interactions (chemical processes depend on the amount of atoms available to reaction to form chemical bonds)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509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attributes of food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US" dirty="0"/>
              <a:t>Environment</a:t>
            </a:r>
          </a:p>
          <a:p>
            <a:pPr lvl="2"/>
            <a:r>
              <a:rPr lang="en-US" dirty="0"/>
              <a:t>pH (level of acidity, example: pickles)</a:t>
            </a:r>
          </a:p>
          <a:p>
            <a:pPr lvl="2"/>
            <a:r>
              <a:rPr lang="en-US" dirty="0"/>
              <a:t>Oxygen (vacuum packed, example: beef jerky and bacon)</a:t>
            </a:r>
          </a:p>
          <a:p>
            <a:pPr lvl="2"/>
            <a:r>
              <a:rPr lang="en-US" dirty="0"/>
              <a:t>Light (exposure to sunlight, artificial light, or darkness, example: fluid milk containers)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Processing history</a:t>
            </a:r>
          </a:p>
          <a:p>
            <a:pPr lvl="2"/>
            <a:r>
              <a:rPr lang="en-US" dirty="0"/>
              <a:t>Temperature (frozen, chilled, etc.)</a:t>
            </a:r>
          </a:p>
          <a:p>
            <a:pPr lvl="2"/>
            <a:r>
              <a:rPr lang="en-US" dirty="0"/>
              <a:t>Shear (to be cut down to the correct size</a:t>
            </a:r>
            <a:r>
              <a:rPr lang="en-US" dirty="0" smtClean="0"/>
              <a:t>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894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attributes of food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Packaging – air in potato chip bags provide cushion so that the chips do not break as easily</a:t>
            </a:r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US" dirty="0"/>
              <a:t>Storage conditions – cool damp storage area will have a higher chance of contamination than a warm dry storage area</a:t>
            </a:r>
            <a:r>
              <a:rPr lang="en-US" dirty="0" smtClean="0"/>
              <a:t>.</a:t>
            </a:r>
          </a:p>
          <a:p>
            <a:pPr marL="0" lvl="0" indent="0">
              <a:buNone/>
            </a:pPr>
            <a:r>
              <a:rPr lang="en-US" dirty="0" smtClean="0"/>
              <a:t> </a:t>
            </a:r>
          </a:p>
          <a:p>
            <a:pPr lvl="0"/>
            <a:r>
              <a:rPr lang="en-US" dirty="0" smtClean="0"/>
              <a:t>Consumer </a:t>
            </a:r>
            <a:r>
              <a:rPr lang="en-US" dirty="0"/>
              <a:t>attitudes – depending on a customer’s prior experience with products may influence how they may or may not like a product. </a:t>
            </a:r>
          </a:p>
          <a:p>
            <a:endParaRPr lang="en-US" dirty="0"/>
          </a:p>
          <a:p>
            <a:pPr lvl="0"/>
            <a:endParaRPr lang="en-US" dirty="0"/>
          </a:p>
        </p:txBody>
      </p:sp>
      <p:pic>
        <p:nvPicPr>
          <p:cNvPr id="5122" name="Picture 2" descr="C:\Users\Beth\AppData\Local\Microsoft\Windows\Temporary Internet Files\Content.IE5\67P7WJNM\MC900440401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5181600"/>
            <a:ext cx="144780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375073" y="64909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Clip Art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89410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attributes of food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Attributes may be in conflict with one another</a:t>
            </a:r>
          </a:p>
          <a:p>
            <a:pPr lvl="1"/>
            <a:r>
              <a:rPr lang="en-US" dirty="0"/>
              <a:t>Frequently optimizing for one attribute will adversely affect another</a:t>
            </a:r>
          </a:p>
          <a:p>
            <a:pPr lvl="1"/>
            <a:r>
              <a:rPr lang="en-US" dirty="0"/>
              <a:t>Recognize trade-offs early in development process – (e.g.  a two year shelf-life generally compromises “fresh flavor”)</a:t>
            </a:r>
          </a:p>
        </p:txBody>
      </p:sp>
      <p:pic>
        <p:nvPicPr>
          <p:cNvPr id="6146" name="Picture 2" descr="C:\Users\Beth\AppData\Local\Microsoft\Windows\Temporary Internet Files\Content.IE5\5Q8QWF7W\MC900250842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267200"/>
            <a:ext cx="2435382" cy="2340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105400" y="6478169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Clip Art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87493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1486</Words>
  <Application>Microsoft Office PowerPoint</Application>
  <PresentationFormat>On-screen Show (4:3)</PresentationFormat>
  <Paragraphs>258</Paragraphs>
  <Slides>33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Calibri</vt:lpstr>
      <vt:lpstr>Symbol</vt:lpstr>
      <vt:lpstr>Times New Roman</vt:lpstr>
      <vt:lpstr>Office Theme</vt:lpstr>
      <vt:lpstr>Clip</vt:lpstr>
      <vt:lpstr>Food Processing</vt:lpstr>
      <vt:lpstr>Objectives</vt:lpstr>
      <vt:lpstr>PowerPoint Presentation</vt:lpstr>
      <vt:lpstr>Physical attributes of food</vt:lpstr>
      <vt:lpstr>Examples of attributes: </vt:lpstr>
      <vt:lpstr>Physical attributes of food</vt:lpstr>
      <vt:lpstr>Physical attributes of food</vt:lpstr>
      <vt:lpstr>Physical attributes of food</vt:lpstr>
      <vt:lpstr>Physical attributes of food</vt:lpstr>
      <vt:lpstr>Chemical properties of food</vt:lpstr>
      <vt:lpstr>General characteristics of simple sugars</vt:lpstr>
      <vt:lpstr>Three types of Monosaccharides</vt:lpstr>
      <vt:lpstr>Three types of Polysaccharides</vt:lpstr>
      <vt:lpstr>Lipids</vt:lpstr>
      <vt:lpstr>Saturated Fats</vt:lpstr>
      <vt:lpstr>Unsaturated Fats</vt:lpstr>
      <vt:lpstr>Uses of lipids in foods</vt:lpstr>
      <vt:lpstr>Proteins </vt:lpstr>
      <vt:lpstr>Amino acids </vt:lpstr>
      <vt:lpstr>Role of proteins in foods</vt:lpstr>
      <vt:lpstr>Unit operation </vt:lpstr>
      <vt:lpstr>Mixing</vt:lpstr>
      <vt:lpstr>Heat transfer </vt:lpstr>
      <vt:lpstr>Size adjustment </vt:lpstr>
      <vt:lpstr>Separation</vt:lpstr>
      <vt:lpstr>Mass transfer </vt:lpstr>
      <vt:lpstr>Fluid flow </vt:lpstr>
      <vt:lpstr>Chemical and biochemical operations</vt:lpstr>
      <vt:lpstr>Barrier or Hurdle Concept</vt:lpstr>
      <vt:lpstr>“Absolute” Hurdles</vt:lpstr>
      <vt:lpstr>Partial Hurdles</vt:lpstr>
      <vt:lpstr>Partial Hurdles</vt:lpstr>
      <vt:lpstr>Review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Food Processing</dc:title>
  <dc:creator>Beth</dc:creator>
  <cp:lastModifiedBy>Weinrich, Ashli</cp:lastModifiedBy>
  <cp:revision>11</cp:revision>
  <dcterms:created xsi:type="dcterms:W3CDTF">2012-08-31T15:00:18Z</dcterms:created>
  <dcterms:modified xsi:type="dcterms:W3CDTF">2018-07-11T14:35:02Z</dcterms:modified>
</cp:coreProperties>
</file>