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6858000" type="screen4x3"/>
  <p:notesSz cx="6858000" cy="91440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768"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70FC84-BBAF-4C5C-BD25-700154D92BA2}" type="datetimeFigureOut">
              <a:rPr lang="en-US" smtClean="0"/>
              <a:t>7/11/2018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F401C2-09D1-4D76-B91E-D0C382758D19}" type="slidenum">
              <a:rPr lang="en-US" smtClean="0"/>
              <a:t>‹#›</a:t>
            </a:fld>
            <a:endParaRPr lang="en-US"/>
          </a:p>
        </p:txBody>
      </p:sp>
    </p:spTree>
    <p:extLst>
      <p:ext uri="{BB962C8B-B14F-4D97-AF65-F5344CB8AC3E}">
        <p14:creationId xmlns:p14="http://schemas.microsoft.com/office/powerpoint/2010/main" val="1146865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 not be used</a:t>
            </a:r>
          </a:p>
          <a:p>
            <a:endParaRPr lang="en-US" dirty="0"/>
          </a:p>
        </p:txBody>
      </p:sp>
      <p:sp>
        <p:nvSpPr>
          <p:cNvPr id="4" name="Slide Number Placeholder 3"/>
          <p:cNvSpPr>
            <a:spLocks noGrp="1"/>
          </p:cNvSpPr>
          <p:nvPr>
            <p:ph type="sldNum" sz="quarter" idx="10"/>
          </p:nvPr>
        </p:nvSpPr>
        <p:spPr/>
        <p:txBody>
          <a:bodyPr/>
          <a:lstStyle/>
          <a:p>
            <a:fld id="{36F401C2-09D1-4D76-B91E-D0C382758D19}" type="slidenum">
              <a:rPr lang="en-US" smtClean="0"/>
              <a:t>15</a:t>
            </a:fld>
            <a:endParaRPr lang="en-US"/>
          </a:p>
        </p:txBody>
      </p:sp>
    </p:spTree>
    <p:extLst>
      <p:ext uri="{BB962C8B-B14F-4D97-AF65-F5344CB8AC3E}">
        <p14:creationId xmlns:p14="http://schemas.microsoft.com/office/powerpoint/2010/main" val="1734638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6011D7B-ADA8-4A13-8D6B-763868F90BD2}"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2BAF58-F96D-4BA7-B30A-81CE6DEEAF29}" type="slidenum">
              <a:rPr lang="en-US" smtClean="0"/>
              <a:t>‹#›</a:t>
            </a:fld>
            <a:endParaRPr lang="en-US"/>
          </a:p>
        </p:txBody>
      </p:sp>
    </p:spTree>
    <p:extLst>
      <p:ext uri="{BB962C8B-B14F-4D97-AF65-F5344CB8AC3E}">
        <p14:creationId xmlns:p14="http://schemas.microsoft.com/office/powerpoint/2010/main" val="3108983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011D7B-ADA8-4A13-8D6B-763868F90BD2}"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2BAF58-F96D-4BA7-B30A-81CE6DEEAF29}" type="slidenum">
              <a:rPr lang="en-US" smtClean="0"/>
              <a:t>‹#›</a:t>
            </a:fld>
            <a:endParaRPr lang="en-US"/>
          </a:p>
        </p:txBody>
      </p:sp>
    </p:spTree>
    <p:extLst>
      <p:ext uri="{BB962C8B-B14F-4D97-AF65-F5344CB8AC3E}">
        <p14:creationId xmlns:p14="http://schemas.microsoft.com/office/powerpoint/2010/main" val="1617011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011D7B-ADA8-4A13-8D6B-763868F90BD2}"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2BAF58-F96D-4BA7-B30A-81CE6DEEAF29}" type="slidenum">
              <a:rPr lang="en-US" smtClean="0"/>
              <a:t>‹#›</a:t>
            </a:fld>
            <a:endParaRPr lang="en-US"/>
          </a:p>
        </p:txBody>
      </p:sp>
    </p:spTree>
    <p:extLst>
      <p:ext uri="{BB962C8B-B14F-4D97-AF65-F5344CB8AC3E}">
        <p14:creationId xmlns:p14="http://schemas.microsoft.com/office/powerpoint/2010/main" val="987950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011D7B-ADA8-4A13-8D6B-763868F90BD2}"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2BAF58-F96D-4BA7-B30A-81CE6DEEAF29}" type="slidenum">
              <a:rPr lang="en-US" smtClean="0"/>
              <a:t>‹#›</a:t>
            </a:fld>
            <a:endParaRPr lang="en-US"/>
          </a:p>
        </p:txBody>
      </p:sp>
    </p:spTree>
    <p:extLst>
      <p:ext uri="{BB962C8B-B14F-4D97-AF65-F5344CB8AC3E}">
        <p14:creationId xmlns:p14="http://schemas.microsoft.com/office/powerpoint/2010/main" val="3229432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6011D7B-ADA8-4A13-8D6B-763868F90BD2}"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2BAF58-F96D-4BA7-B30A-81CE6DEEAF29}" type="slidenum">
              <a:rPr lang="en-US" smtClean="0"/>
              <a:t>‹#›</a:t>
            </a:fld>
            <a:endParaRPr lang="en-US"/>
          </a:p>
        </p:txBody>
      </p:sp>
    </p:spTree>
    <p:extLst>
      <p:ext uri="{BB962C8B-B14F-4D97-AF65-F5344CB8AC3E}">
        <p14:creationId xmlns:p14="http://schemas.microsoft.com/office/powerpoint/2010/main" val="2121418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6011D7B-ADA8-4A13-8D6B-763868F90BD2}"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2BAF58-F96D-4BA7-B30A-81CE6DEEAF29}" type="slidenum">
              <a:rPr lang="en-US" smtClean="0"/>
              <a:t>‹#›</a:t>
            </a:fld>
            <a:endParaRPr lang="en-US"/>
          </a:p>
        </p:txBody>
      </p:sp>
    </p:spTree>
    <p:extLst>
      <p:ext uri="{BB962C8B-B14F-4D97-AF65-F5344CB8AC3E}">
        <p14:creationId xmlns:p14="http://schemas.microsoft.com/office/powerpoint/2010/main" val="1794538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6011D7B-ADA8-4A13-8D6B-763868F90BD2}" type="datetimeFigureOut">
              <a:rPr lang="en-US" smtClean="0"/>
              <a:t>7/11/2018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2BAF58-F96D-4BA7-B30A-81CE6DEEAF29}" type="slidenum">
              <a:rPr lang="en-US" smtClean="0"/>
              <a:t>‹#›</a:t>
            </a:fld>
            <a:endParaRPr lang="en-US"/>
          </a:p>
        </p:txBody>
      </p:sp>
    </p:spTree>
    <p:extLst>
      <p:ext uri="{BB962C8B-B14F-4D97-AF65-F5344CB8AC3E}">
        <p14:creationId xmlns:p14="http://schemas.microsoft.com/office/powerpoint/2010/main" val="1242274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6011D7B-ADA8-4A13-8D6B-763868F90BD2}" type="datetimeFigureOut">
              <a:rPr lang="en-US" smtClean="0"/>
              <a:t>7/11/2018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2BAF58-F96D-4BA7-B30A-81CE6DEEAF29}" type="slidenum">
              <a:rPr lang="en-US" smtClean="0"/>
              <a:t>‹#›</a:t>
            </a:fld>
            <a:endParaRPr lang="en-US"/>
          </a:p>
        </p:txBody>
      </p:sp>
    </p:spTree>
    <p:extLst>
      <p:ext uri="{BB962C8B-B14F-4D97-AF65-F5344CB8AC3E}">
        <p14:creationId xmlns:p14="http://schemas.microsoft.com/office/powerpoint/2010/main" val="2855780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011D7B-ADA8-4A13-8D6B-763868F90BD2}" type="datetimeFigureOut">
              <a:rPr lang="en-US" smtClean="0"/>
              <a:t>7/11/2018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2BAF58-F96D-4BA7-B30A-81CE6DEEAF29}" type="slidenum">
              <a:rPr lang="en-US" smtClean="0"/>
              <a:t>‹#›</a:t>
            </a:fld>
            <a:endParaRPr lang="en-US"/>
          </a:p>
        </p:txBody>
      </p:sp>
    </p:spTree>
    <p:extLst>
      <p:ext uri="{BB962C8B-B14F-4D97-AF65-F5344CB8AC3E}">
        <p14:creationId xmlns:p14="http://schemas.microsoft.com/office/powerpoint/2010/main" val="528165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011D7B-ADA8-4A13-8D6B-763868F90BD2}"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2BAF58-F96D-4BA7-B30A-81CE6DEEAF29}" type="slidenum">
              <a:rPr lang="en-US" smtClean="0"/>
              <a:t>‹#›</a:t>
            </a:fld>
            <a:endParaRPr lang="en-US"/>
          </a:p>
        </p:txBody>
      </p:sp>
    </p:spTree>
    <p:extLst>
      <p:ext uri="{BB962C8B-B14F-4D97-AF65-F5344CB8AC3E}">
        <p14:creationId xmlns:p14="http://schemas.microsoft.com/office/powerpoint/2010/main" val="248466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011D7B-ADA8-4A13-8D6B-763868F90BD2}"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2BAF58-F96D-4BA7-B30A-81CE6DEEAF29}" type="slidenum">
              <a:rPr lang="en-US" smtClean="0"/>
              <a:t>‹#›</a:t>
            </a:fld>
            <a:endParaRPr lang="en-US"/>
          </a:p>
        </p:txBody>
      </p:sp>
    </p:spTree>
    <p:extLst>
      <p:ext uri="{BB962C8B-B14F-4D97-AF65-F5344CB8AC3E}">
        <p14:creationId xmlns:p14="http://schemas.microsoft.com/office/powerpoint/2010/main" val="3108629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011D7B-ADA8-4A13-8D6B-763868F90BD2}" type="datetimeFigureOut">
              <a:rPr lang="en-US" smtClean="0"/>
              <a:t>7/11/2018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2BAF58-F96D-4BA7-B30A-81CE6DEEAF29}" type="slidenum">
              <a:rPr lang="en-US" smtClean="0"/>
              <a:t>‹#›</a:t>
            </a:fld>
            <a:endParaRPr lang="en-US"/>
          </a:p>
        </p:txBody>
      </p:sp>
    </p:spTree>
    <p:extLst>
      <p:ext uri="{BB962C8B-B14F-4D97-AF65-F5344CB8AC3E}">
        <p14:creationId xmlns:p14="http://schemas.microsoft.com/office/powerpoint/2010/main" val="339339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Hazard </a:t>
            </a:r>
            <a:r>
              <a:rPr lang="en-US" b="1" dirty="0"/>
              <a:t>Analysis and Critical Control Points (HACCP)</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777751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Foodborne </a:t>
            </a:r>
            <a:r>
              <a:rPr lang="en-US" b="1" dirty="0"/>
              <a:t>intoxication</a:t>
            </a:r>
            <a:r>
              <a:rPr lang="en-US" dirty="0"/>
              <a:t> </a:t>
            </a:r>
          </a:p>
        </p:txBody>
      </p:sp>
      <p:sp>
        <p:nvSpPr>
          <p:cNvPr id="3" name="Content Placeholder 2"/>
          <p:cNvSpPr>
            <a:spLocks noGrp="1"/>
          </p:cNvSpPr>
          <p:nvPr>
            <p:ph idx="1"/>
          </p:nvPr>
        </p:nvSpPr>
        <p:spPr/>
        <p:txBody>
          <a:bodyPr/>
          <a:lstStyle/>
          <a:p>
            <a:r>
              <a:rPr lang="en-US" dirty="0"/>
              <a:t>is caused by the ingestion of already formed toxins produced by some bacteria when they multiply in food, e.g., staphylococcal enterotoxin. </a:t>
            </a:r>
            <a:endParaRPr lang="en-US" dirty="0" smtClean="0"/>
          </a:p>
          <a:p>
            <a:r>
              <a:rPr lang="en-US" dirty="0" smtClean="0"/>
              <a:t>Toxins </a:t>
            </a:r>
            <a:r>
              <a:rPr lang="en-US" dirty="0"/>
              <a:t>are </a:t>
            </a:r>
            <a:r>
              <a:rPr lang="en-US" dirty="0" smtClean="0"/>
              <a:t>typically </a:t>
            </a:r>
            <a:r>
              <a:rPr lang="en-US" dirty="0"/>
              <a:t>not </a:t>
            </a:r>
            <a:r>
              <a:rPr lang="en-US" dirty="0" smtClean="0"/>
              <a:t>destroyed </a:t>
            </a:r>
            <a:r>
              <a:rPr lang="en-US" dirty="0"/>
              <a:t>by normal cooking temperatures</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7614" y="4800600"/>
            <a:ext cx="1628773" cy="16287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9025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out)">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10 Most </a:t>
            </a:r>
            <a:r>
              <a:rPr lang="en-US" dirty="0"/>
              <a:t>U</a:t>
            </a:r>
            <a:r>
              <a:rPr lang="en-US" dirty="0" smtClean="0"/>
              <a:t>nwanted Bacteria </a:t>
            </a:r>
            <a:endParaRPr lang="en-US" dirty="0"/>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US" i="1" dirty="0"/>
              <a:t>Campylobacter</a:t>
            </a:r>
            <a:endParaRPr lang="en-US" dirty="0"/>
          </a:p>
          <a:p>
            <a:pPr marL="514350" indent="-514350">
              <a:buFont typeface="+mj-lt"/>
              <a:buAutoNum type="arabicPeriod"/>
            </a:pPr>
            <a:r>
              <a:rPr lang="en-US" i="1" dirty="0"/>
              <a:t>Clostridium </a:t>
            </a:r>
            <a:r>
              <a:rPr lang="en-US" i="1" dirty="0" err="1"/>
              <a:t>botulinum</a:t>
            </a:r>
            <a:endParaRPr lang="en-US" dirty="0"/>
          </a:p>
          <a:p>
            <a:pPr marL="514350" indent="-514350">
              <a:buFont typeface="+mj-lt"/>
              <a:buAutoNum type="arabicPeriod"/>
            </a:pPr>
            <a:r>
              <a:rPr lang="en-US" i="1" dirty="0" smtClean="0"/>
              <a:t>E</a:t>
            </a:r>
            <a:r>
              <a:rPr lang="en-US" i="1" dirty="0"/>
              <a:t>. coli </a:t>
            </a:r>
            <a:r>
              <a:rPr lang="en-US" dirty="0"/>
              <a:t>O157:H7</a:t>
            </a:r>
          </a:p>
          <a:p>
            <a:pPr marL="514350" indent="-514350">
              <a:buFont typeface="+mj-lt"/>
              <a:buAutoNum type="arabicPeriod"/>
            </a:pPr>
            <a:r>
              <a:rPr lang="en-US" i="1" dirty="0"/>
              <a:t>Listeria </a:t>
            </a:r>
            <a:r>
              <a:rPr lang="en-US" i="1" dirty="0" err="1"/>
              <a:t>monocytogenes</a:t>
            </a:r>
            <a:endParaRPr lang="en-US" dirty="0"/>
          </a:p>
          <a:p>
            <a:pPr marL="514350" indent="-514350">
              <a:buFont typeface="+mj-lt"/>
              <a:buAutoNum type="arabicPeriod"/>
            </a:pPr>
            <a:r>
              <a:rPr lang="en-US" i="1" dirty="0" err="1"/>
              <a:t>Norovirus</a:t>
            </a:r>
            <a:endParaRPr lang="en-US" dirty="0"/>
          </a:p>
          <a:p>
            <a:pPr marL="514350" indent="-514350">
              <a:buFont typeface="+mj-lt"/>
              <a:buAutoNum type="arabicPeriod"/>
            </a:pPr>
            <a:r>
              <a:rPr lang="en-US" i="1" dirty="0"/>
              <a:t>Salmonella</a:t>
            </a:r>
            <a:endParaRPr lang="en-US" dirty="0"/>
          </a:p>
          <a:p>
            <a:pPr marL="514350" indent="-514350">
              <a:buFont typeface="+mj-lt"/>
              <a:buAutoNum type="arabicPeriod"/>
            </a:pPr>
            <a:r>
              <a:rPr lang="en-US" i="1" dirty="0"/>
              <a:t>Staphylococcus</a:t>
            </a:r>
            <a:endParaRPr lang="en-US" dirty="0"/>
          </a:p>
          <a:p>
            <a:pPr marL="514350" indent="-514350">
              <a:buFont typeface="+mj-lt"/>
              <a:buAutoNum type="arabicPeriod"/>
            </a:pPr>
            <a:r>
              <a:rPr lang="en-US" i="1" dirty="0" err="1"/>
              <a:t>Shigella</a:t>
            </a:r>
            <a:endParaRPr lang="en-US" dirty="0"/>
          </a:p>
          <a:p>
            <a:pPr marL="514350" indent="-514350">
              <a:buFont typeface="+mj-lt"/>
              <a:buAutoNum type="arabicPeriod"/>
            </a:pPr>
            <a:r>
              <a:rPr lang="en-US" i="1" dirty="0"/>
              <a:t>Toxoplasma </a:t>
            </a:r>
            <a:r>
              <a:rPr lang="en-US" i="1" dirty="0" err="1"/>
              <a:t>gondii</a:t>
            </a:r>
            <a:endParaRPr lang="en-US" dirty="0"/>
          </a:p>
          <a:p>
            <a:pPr marL="514350" indent="-514350">
              <a:buFont typeface="+mj-lt"/>
              <a:buAutoNum type="arabicPeriod"/>
            </a:pPr>
            <a:r>
              <a:rPr lang="en-US" i="1" dirty="0"/>
              <a:t>Vibrio </a:t>
            </a:r>
            <a:r>
              <a:rPr lang="en-US" i="1" dirty="0" err="1"/>
              <a:t>vulnificus</a:t>
            </a:r>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1600200"/>
            <a:ext cx="1483197" cy="14831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962400"/>
            <a:ext cx="1892009" cy="189200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7086600" y="3097252"/>
            <a:ext cx="2057400" cy="369332"/>
          </a:xfrm>
          <a:prstGeom prst="rect">
            <a:avLst/>
          </a:prstGeom>
          <a:noFill/>
        </p:spPr>
        <p:txBody>
          <a:bodyPr wrap="square" rtlCol="0">
            <a:spAutoFit/>
          </a:bodyPr>
          <a:lstStyle/>
          <a:p>
            <a:r>
              <a:rPr lang="en-US" i="1" dirty="0"/>
              <a:t>Toxoplasma </a:t>
            </a:r>
            <a:r>
              <a:rPr lang="en-US" i="1" dirty="0" err="1" smtClean="0"/>
              <a:t>gondii</a:t>
            </a:r>
            <a:endParaRPr lang="en-US" dirty="0"/>
          </a:p>
        </p:txBody>
      </p:sp>
      <p:sp>
        <p:nvSpPr>
          <p:cNvPr id="7" name="TextBox 6"/>
          <p:cNvSpPr txBox="1"/>
          <p:nvPr/>
        </p:nvSpPr>
        <p:spPr>
          <a:xfrm>
            <a:off x="4793673" y="5848345"/>
            <a:ext cx="1877188" cy="369332"/>
          </a:xfrm>
          <a:prstGeom prst="rect">
            <a:avLst/>
          </a:prstGeom>
          <a:noFill/>
        </p:spPr>
        <p:txBody>
          <a:bodyPr wrap="square" rtlCol="0">
            <a:spAutoFit/>
          </a:bodyPr>
          <a:lstStyle/>
          <a:p>
            <a:r>
              <a:rPr lang="en-US" i="1" dirty="0"/>
              <a:t>Vibrio </a:t>
            </a:r>
            <a:r>
              <a:rPr lang="en-US" i="1" dirty="0" err="1"/>
              <a:t>vulnificus</a:t>
            </a:r>
            <a:endParaRPr lang="en-US" dirty="0"/>
          </a:p>
        </p:txBody>
      </p:sp>
    </p:spTree>
    <p:extLst>
      <p:ext uri="{BB962C8B-B14F-4D97-AF65-F5344CB8AC3E}">
        <p14:creationId xmlns:p14="http://schemas.microsoft.com/office/powerpoint/2010/main" val="397439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3">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 calcmode="lin" valueType="num">
                                      <p:cBhvr>
                                        <p:cTn id="70"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1"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2" dur="500"/>
                                        <p:tgtEl>
                                          <p:spTgt spid="3">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32" fill="hold" nodeType="clickEffect">
                                  <p:stCondLst>
                                    <p:cond delay="0"/>
                                  </p:stCondLst>
                                  <p:childTnLst>
                                    <p:set>
                                      <p:cBhvr>
                                        <p:cTn id="76" dur="1" fill="hold">
                                          <p:stCondLst>
                                            <p:cond delay="0"/>
                                          </p:stCondLst>
                                        </p:cTn>
                                        <p:tgtEl>
                                          <p:spTgt spid="4"/>
                                        </p:tgtEl>
                                        <p:attrNameLst>
                                          <p:attrName>style.visibility</p:attrName>
                                        </p:attrNameLst>
                                      </p:cBhvr>
                                      <p:to>
                                        <p:strVal val="visible"/>
                                      </p:to>
                                    </p:set>
                                    <p:animEffect transition="in" filter="circle(out)">
                                      <p:cBhvr>
                                        <p:cTn id="77" dur="2000"/>
                                        <p:tgtEl>
                                          <p:spTgt spid="4"/>
                                        </p:tgtEl>
                                      </p:cBhvr>
                                    </p:animEffect>
                                  </p:childTnLst>
                                </p:cTn>
                              </p:par>
                            </p:childTnLst>
                          </p:cTn>
                        </p:par>
                      </p:childTnLst>
                    </p:cTn>
                  </p:par>
                  <p:par>
                    <p:cTn id="78" fill="hold">
                      <p:stCondLst>
                        <p:cond delay="indefinite"/>
                      </p:stCondLst>
                      <p:childTnLst>
                        <p:par>
                          <p:cTn id="79" fill="hold">
                            <p:stCondLst>
                              <p:cond delay="0"/>
                            </p:stCondLst>
                            <p:childTnLst>
                              <p:par>
                                <p:cTn id="80" presetID="21" presetClass="entr" presetSubtype="3" fill="hold" nodeType="clickEffect">
                                  <p:stCondLst>
                                    <p:cond delay="0"/>
                                  </p:stCondLst>
                                  <p:childTnLst>
                                    <p:set>
                                      <p:cBhvr>
                                        <p:cTn id="81" dur="1" fill="hold">
                                          <p:stCondLst>
                                            <p:cond delay="0"/>
                                          </p:stCondLst>
                                        </p:cTn>
                                        <p:tgtEl>
                                          <p:spTgt spid="5"/>
                                        </p:tgtEl>
                                        <p:attrNameLst>
                                          <p:attrName>style.visibility</p:attrName>
                                        </p:attrNameLst>
                                      </p:cBhvr>
                                      <p:to>
                                        <p:strVal val="visible"/>
                                      </p:to>
                                    </p:set>
                                    <p:animEffect transition="in" filter="wheel(3)">
                                      <p:cBhvr>
                                        <p:cTn id="8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Characteristics of Growth for  </a:t>
            </a:r>
            <a:r>
              <a:rPr lang="en-US" dirty="0" smtClean="0"/>
              <a:t>10 Pathogens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14406844"/>
              </p:ext>
            </p:extLst>
          </p:nvPr>
        </p:nvGraphicFramePr>
        <p:xfrm>
          <a:off x="1143001" y="2209006"/>
          <a:ext cx="6857999" cy="3715385"/>
        </p:xfrm>
        <a:graphic>
          <a:graphicData uri="http://schemas.openxmlformats.org/drawingml/2006/table">
            <a:tbl>
              <a:tblPr firstRow="1" firstCol="1" bandRow="1">
                <a:tableStyleId>{5C22544A-7EE6-4342-B048-85BDC9FD1C3A}</a:tableStyleId>
              </a:tblPr>
              <a:tblGrid>
                <a:gridCol w="3749512">
                  <a:extLst>
                    <a:ext uri="{9D8B030D-6E8A-4147-A177-3AD203B41FA5}">
                      <a16:colId xmlns:a16="http://schemas.microsoft.com/office/drawing/2014/main" val="20000"/>
                    </a:ext>
                  </a:extLst>
                </a:gridCol>
                <a:gridCol w="1737774">
                  <a:extLst>
                    <a:ext uri="{9D8B030D-6E8A-4147-A177-3AD203B41FA5}">
                      <a16:colId xmlns:a16="http://schemas.microsoft.com/office/drawing/2014/main" val="20001"/>
                    </a:ext>
                  </a:extLst>
                </a:gridCol>
                <a:gridCol w="1370713">
                  <a:extLst>
                    <a:ext uri="{9D8B030D-6E8A-4147-A177-3AD203B41FA5}">
                      <a16:colId xmlns:a16="http://schemas.microsoft.com/office/drawing/2014/main" val="20002"/>
                    </a:ext>
                  </a:extLst>
                </a:gridCol>
              </a:tblGrid>
              <a:tr h="585470">
                <a:tc>
                  <a:txBody>
                    <a:bodyPr/>
                    <a:lstStyle/>
                    <a:p>
                      <a:pPr marL="0" marR="0" algn="ctr">
                        <a:spcBef>
                          <a:spcPts val="0"/>
                        </a:spcBef>
                        <a:spcAft>
                          <a:spcPts val="0"/>
                        </a:spcAft>
                      </a:pPr>
                      <a:r>
                        <a:rPr lang="en-US" sz="2200">
                          <a:effectLst/>
                        </a:rPr>
                        <a:t>Pathogens</a:t>
                      </a:r>
                      <a:endParaRPr lang="en-US" sz="2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200">
                          <a:effectLst/>
                        </a:rPr>
                        <a:t>Temperature of Growth</a:t>
                      </a:r>
                      <a:endParaRPr lang="en-US" sz="2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200">
                          <a:effectLst/>
                        </a:rPr>
                        <a:t>pH</a:t>
                      </a:r>
                      <a:endParaRPr lang="en-US" sz="220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11150">
                <a:tc>
                  <a:txBody>
                    <a:bodyPr/>
                    <a:lstStyle/>
                    <a:p>
                      <a:pPr marL="342900" marR="0" lvl="0" indent="-342900">
                        <a:spcBef>
                          <a:spcPts val="0"/>
                        </a:spcBef>
                        <a:spcAft>
                          <a:spcPts val="0"/>
                        </a:spcAft>
                        <a:buFont typeface="+mj-lt"/>
                        <a:buAutoNum type="arabicPeriod"/>
                      </a:pPr>
                      <a:r>
                        <a:rPr lang="en-US" sz="2200">
                          <a:effectLst/>
                        </a:rPr>
                        <a:t>Campylobacter</a:t>
                      </a:r>
                      <a:endParaRPr lang="en-US" sz="2200">
                        <a:effectLst/>
                        <a:latin typeface="Times New Roman"/>
                        <a:ea typeface="Calibri"/>
                      </a:endParaRPr>
                    </a:p>
                  </a:txBody>
                  <a:tcPr marL="68580" marR="68580" marT="0" marB="0" anchor="ctr"/>
                </a:tc>
                <a:tc>
                  <a:txBody>
                    <a:bodyPr/>
                    <a:lstStyle/>
                    <a:p>
                      <a:pPr marL="0" marR="0" algn="ctr">
                        <a:spcBef>
                          <a:spcPts val="0"/>
                        </a:spcBef>
                        <a:spcAft>
                          <a:spcPts val="0"/>
                        </a:spcAft>
                      </a:pPr>
                      <a:r>
                        <a:rPr lang="en-US" sz="2200">
                          <a:effectLst/>
                        </a:rPr>
                        <a:t>30 - 47 C</a:t>
                      </a:r>
                      <a:endParaRPr lang="en-US" sz="2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200">
                          <a:effectLst/>
                        </a:rPr>
                        <a:t>6.5 – 7.5</a:t>
                      </a:r>
                      <a:endParaRPr lang="en-US" sz="2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292735">
                <a:tc>
                  <a:txBody>
                    <a:bodyPr/>
                    <a:lstStyle/>
                    <a:p>
                      <a:pPr marL="342900" marR="0" lvl="0" indent="-342900">
                        <a:spcBef>
                          <a:spcPts val="0"/>
                        </a:spcBef>
                        <a:spcAft>
                          <a:spcPts val="0"/>
                        </a:spcAft>
                        <a:buFont typeface="+mj-lt"/>
                        <a:buAutoNum type="arabicPeriod"/>
                      </a:pPr>
                      <a:r>
                        <a:rPr lang="en-US" sz="2200">
                          <a:effectLst/>
                        </a:rPr>
                        <a:t>Clostridium botulinum</a:t>
                      </a:r>
                      <a:endParaRPr lang="en-US" sz="2200">
                        <a:effectLst/>
                        <a:latin typeface="Times New Roman"/>
                        <a:ea typeface="Calibri"/>
                      </a:endParaRPr>
                    </a:p>
                  </a:txBody>
                  <a:tcPr marL="68580" marR="68580" marT="0" marB="0" anchor="ctr"/>
                </a:tc>
                <a:tc>
                  <a:txBody>
                    <a:bodyPr/>
                    <a:lstStyle/>
                    <a:p>
                      <a:pPr marL="0" marR="0" algn="ctr">
                        <a:spcBef>
                          <a:spcPts val="0"/>
                        </a:spcBef>
                        <a:spcAft>
                          <a:spcPts val="0"/>
                        </a:spcAft>
                      </a:pPr>
                      <a:r>
                        <a:rPr lang="en-US" sz="2200">
                          <a:effectLst/>
                        </a:rPr>
                        <a:t>3.3 - 46°C</a:t>
                      </a:r>
                      <a:endParaRPr lang="en-US" sz="2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200">
                          <a:effectLst/>
                        </a:rPr>
                        <a:t>&gt; 4.6</a:t>
                      </a:r>
                      <a:endParaRPr lang="en-US" sz="220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292735">
                <a:tc>
                  <a:txBody>
                    <a:bodyPr/>
                    <a:lstStyle/>
                    <a:p>
                      <a:pPr marL="342900" marR="0" lvl="0" indent="-342900">
                        <a:spcBef>
                          <a:spcPts val="0"/>
                        </a:spcBef>
                        <a:spcAft>
                          <a:spcPts val="0"/>
                        </a:spcAft>
                        <a:buFont typeface="+mj-lt"/>
                        <a:buAutoNum type="arabicPeriod"/>
                      </a:pPr>
                      <a:r>
                        <a:rPr lang="en-US" sz="2200">
                          <a:effectLst/>
                        </a:rPr>
                        <a:t>E. coli O157:H7</a:t>
                      </a:r>
                      <a:endParaRPr lang="en-US" sz="2200">
                        <a:effectLst/>
                        <a:latin typeface="Times New Roman"/>
                        <a:ea typeface="Calibri"/>
                      </a:endParaRPr>
                    </a:p>
                  </a:txBody>
                  <a:tcPr marL="68580" marR="68580" marT="0" marB="0" anchor="ctr"/>
                </a:tc>
                <a:tc>
                  <a:txBody>
                    <a:bodyPr/>
                    <a:lstStyle/>
                    <a:p>
                      <a:pPr marL="0" marR="0" algn="ctr">
                        <a:spcBef>
                          <a:spcPts val="0"/>
                        </a:spcBef>
                        <a:spcAft>
                          <a:spcPts val="0"/>
                        </a:spcAft>
                      </a:pPr>
                      <a:r>
                        <a:rPr lang="en-US" sz="2200">
                          <a:effectLst/>
                        </a:rPr>
                        <a:t>10 – 42 °C</a:t>
                      </a:r>
                      <a:endParaRPr lang="en-US" sz="2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200">
                          <a:effectLst/>
                        </a:rPr>
                        <a:t>4.5 – 9.0</a:t>
                      </a:r>
                      <a:endParaRPr lang="en-US" sz="2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292735">
                <a:tc>
                  <a:txBody>
                    <a:bodyPr/>
                    <a:lstStyle/>
                    <a:p>
                      <a:pPr marL="342900" marR="0" lvl="0" indent="-342900">
                        <a:spcBef>
                          <a:spcPts val="0"/>
                        </a:spcBef>
                        <a:spcAft>
                          <a:spcPts val="0"/>
                        </a:spcAft>
                        <a:buFont typeface="+mj-lt"/>
                        <a:buAutoNum type="arabicPeriod"/>
                      </a:pPr>
                      <a:r>
                        <a:rPr lang="en-US" sz="2200">
                          <a:effectLst/>
                        </a:rPr>
                        <a:t>Listeria monocytogenes</a:t>
                      </a:r>
                      <a:endParaRPr lang="en-US" sz="2200">
                        <a:effectLst/>
                        <a:latin typeface="Times New Roman"/>
                        <a:ea typeface="Calibri"/>
                      </a:endParaRPr>
                    </a:p>
                  </a:txBody>
                  <a:tcPr marL="68580" marR="68580" marT="0" marB="0" anchor="ctr"/>
                </a:tc>
                <a:tc>
                  <a:txBody>
                    <a:bodyPr/>
                    <a:lstStyle/>
                    <a:p>
                      <a:pPr marL="0" marR="0" algn="ctr">
                        <a:spcBef>
                          <a:spcPts val="0"/>
                        </a:spcBef>
                        <a:spcAft>
                          <a:spcPts val="0"/>
                        </a:spcAft>
                      </a:pPr>
                      <a:r>
                        <a:rPr lang="en-US" sz="2200">
                          <a:effectLst/>
                        </a:rPr>
                        <a:t>2.5 – 44 °C</a:t>
                      </a:r>
                      <a:endParaRPr lang="en-US" sz="2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200">
                          <a:effectLst/>
                        </a:rPr>
                        <a:t>5.2 – 9.6</a:t>
                      </a:r>
                      <a:endParaRPr lang="en-US" sz="22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292735">
                <a:tc>
                  <a:txBody>
                    <a:bodyPr/>
                    <a:lstStyle/>
                    <a:p>
                      <a:pPr marL="342900" marR="0" lvl="0" indent="-342900">
                        <a:spcBef>
                          <a:spcPts val="0"/>
                        </a:spcBef>
                        <a:spcAft>
                          <a:spcPts val="0"/>
                        </a:spcAft>
                        <a:buFont typeface="+mj-lt"/>
                        <a:buAutoNum type="arabicPeriod"/>
                      </a:pPr>
                      <a:r>
                        <a:rPr lang="en-US" sz="2200">
                          <a:effectLst/>
                        </a:rPr>
                        <a:t>Norovirus</a:t>
                      </a:r>
                      <a:endParaRPr lang="en-US" sz="2200">
                        <a:effectLst/>
                        <a:latin typeface="Times New Roman"/>
                        <a:ea typeface="Calibri"/>
                      </a:endParaRPr>
                    </a:p>
                  </a:txBody>
                  <a:tcPr marL="68580" marR="68580" marT="0" marB="0" anchor="ctr"/>
                </a:tc>
                <a:tc>
                  <a:txBody>
                    <a:bodyPr/>
                    <a:lstStyle/>
                    <a:p>
                      <a:pPr marL="0" marR="0" algn="ctr">
                        <a:spcBef>
                          <a:spcPts val="0"/>
                        </a:spcBef>
                        <a:spcAft>
                          <a:spcPts val="0"/>
                        </a:spcAft>
                      </a:pPr>
                      <a:r>
                        <a:rPr lang="en-US" sz="2200">
                          <a:effectLst/>
                        </a:rPr>
                        <a:t>0 – 60  C</a:t>
                      </a:r>
                      <a:endParaRPr lang="en-US" sz="2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200">
                          <a:effectLst/>
                        </a:rPr>
                        <a:t>3 - 4</a:t>
                      </a:r>
                      <a:endParaRPr lang="en-US" sz="220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r h="292735">
                <a:tc>
                  <a:txBody>
                    <a:bodyPr/>
                    <a:lstStyle/>
                    <a:p>
                      <a:pPr marL="342900" marR="0" lvl="0" indent="-342900">
                        <a:spcBef>
                          <a:spcPts val="0"/>
                        </a:spcBef>
                        <a:spcAft>
                          <a:spcPts val="0"/>
                        </a:spcAft>
                        <a:buFont typeface="+mj-lt"/>
                        <a:buAutoNum type="arabicPeriod"/>
                      </a:pPr>
                      <a:r>
                        <a:rPr lang="en-US" sz="2200">
                          <a:effectLst/>
                        </a:rPr>
                        <a:t>Salmonella</a:t>
                      </a:r>
                      <a:endParaRPr lang="en-US" sz="2200">
                        <a:effectLst/>
                        <a:latin typeface="Times New Roman"/>
                        <a:ea typeface="Calibri"/>
                      </a:endParaRPr>
                    </a:p>
                  </a:txBody>
                  <a:tcPr marL="68580" marR="68580" marT="0" marB="0" anchor="ctr"/>
                </a:tc>
                <a:tc>
                  <a:txBody>
                    <a:bodyPr/>
                    <a:lstStyle/>
                    <a:p>
                      <a:pPr marL="0" marR="0" algn="ctr">
                        <a:spcBef>
                          <a:spcPts val="0"/>
                        </a:spcBef>
                        <a:spcAft>
                          <a:spcPts val="0"/>
                        </a:spcAft>
                      </a:pPr>
                      <a:r>
                        <a:rPr lang="en-US" sz="2200">
                          <a:effectLst/>
                        </a:rPr>
                        <a:t>5 – 46 °C</a:t>
                      </a:r>
                      <a:endParaRPr lang="en-US" sz="2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200">
                          <a:effectLst/>
                        </a:rPr>
                        <a:t>4-9</a:t>
                      </a:r>
                      <a:endParaRPr lang="en-US" sz="2200">
                        <a:effectLst/>
                        <a:latin typeface="Times New Roman"/>
                        <a:ea typeface="Times New Roman"/>
                      </a:endParaRPr>
                    </a:p>
                  </a:txBody>
                  <a:tcPr marL="68580" marR="68580" marT="0" marB="0" anchor="ctr"/>
                </a:tc>
                <a:extLst>
                  <a:ext uri="{0D108BD9-81ED-4DB2-BD59-A6C34878D82A}">
                    <a16:rowId xmlns:a16="http://schemas.microsoft.com/office/drawing/2014/main" val="10006"/>
                  </a:ext>
                </a:extLst>
              </a:tr>
              <a:tr h="292735">
                <a:tc>
                  <a:txBody>
                    <a:bodyPr/>
                    <a:lstStyle/>
                    <a:p>
                      <a:pPr marL="342900" marR="0" lvl="0" indent="-342900">
                        <a:spcBef>
                          <a:spcPts val="0"/>
                        </a:spcBef>
                        <a:spcAft>
                          <a:spcPts val="0"/>
                        </a:spcAft>
                        <a:buFont typeface="+mj-lt"/>
                        <a:buAutoNum type="arabicPeriod"/>
                      </a:pPr>
                      <a:r>
                        <a:rPr lang="en-US" sz="2200">
                          <a:effectLst/>
                        </a:rPr>
                        <a:t>Staphylococcus</a:t>
                      </a:r>
                      <a:endParaRPr lang="en-US" sz="2200">
                        <a:effectLst/>
                        <a:latin typeface="Times New Roman"/>
                        <a:ea typeface="Calibri"/>
                      </a:endParaRPr>
                    </a:p>
                  </a:txBody>
                  <a:tcPr marL="68580" marR="68580" marT="0" marB="0" anchor="ctr"/>
                </a:tc>
                <a:tc>
                  <a:txBody>
                    <a:bodyPr/>
                    <a:lstStyle/>
                    <a:p>
                      <a:pPr marL="0" marR="0" algn="ctr">
                        <a:spcBef>
                          <a:spcPts val="0"/>
                        </a:spcBef>
                        <a:spcAft>
                          <a:spcPts val="0"/>
                        </a:spcAft>
                      </a:pPr>
                      <a:r>
                        <a:rPr lang="en-US" sz="2200">
                          <a:effectLst/>
                        </a:rPr>
                        <a:t>6.5 – 46 °C</a:t>
                      </a:r>
                      <a:endParaRPr lang="en-US" sz="2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200">
                          <a:effectLst/>
                        </a:rPr>
                        <a:t>5.2 - 9</a:t>
                      </a:r>
                      <a:endParaRPr lang="en-US" sz="2200">
                        <a:effectLst/>
                        <a:latin typeface="Times New Roman"/>
                        <a:ea typeface="Times New Roman"/>
                      </a:endParaRPr>
                    </a:p>
                  </a:txBody>
                  <a:tcPr marL="68580" marR="68580" marT="0" marB="0" anchor="ctr"/>
                </a:tc>
                <a:extLst>
                  <a:ext uri="{0D108BD9-81ED-4DB2-BD59-A6C34878D82A}">
                    <a16:rowId xmlns:a16="http://schemas.microsoft.com/office/drawing/2014/main" val="10007"/>
                  </a:ext>
                </a:extLst>
              </a:tr>
              <a:tr h="292735">
                <a:tc>
                  <a:txBody>
                    <a:bodyPr/>
                    <a:lstStyle/>
                    <a:p>
                      <a:pPr marL="342900" marR="0" lvl="0" indent="-342900">
                        <a:spcBef>
                          <a:spcPts val="0"/>
                        </a:spcBef>
                        <a:spcAft>
                          <a:spcPts val="0"/>
                        </a:spcAft>
                        <a:buFont typeface="+mj-lt"/>
                        <a:buAutoNum type="arabicPeriod"/>
                      </a:pPr>
                      <a:r>
                        <a:rPr lang="en-US" sz="2200">
                          <a:effectLst/>
                        </a:rPr>
                        <a:t>Shigella</a:t>
                      </a:r>
                      <a:endParaRPr lang="en-US" sz="2200">
                        <a:effectLst/>
                        <a:latin typeface="Times New Roman"/>
                        <a:ea typeface="Calibri"/>
                      </a:endParaRPr>
                    </a:p>
                  </a:txBody>
                  <a:tcPr marL="68580" marR="68580" marT="0" marB="0" anchor="ctr"/>
                </a:tc>
                <a:tc>
                  <a:txBody>
                    <a:bodyPr/>
                    <a:lstStyle/>
                    <a:p>
                      <a:pPr marL="0" marR="0" algn="ctr">
                        <a:spcBef>
                          <a:spcPts val="0"/>
                        </a:spcBef>
                        <a:spcAft>
                          <a:spcPts val="0"/>
                        </a:spcAft>
                      </a:pPr>
                      <a:r>
                        <a:rPr lang="en-US" sz="2200">
                          <a:effectLst/>
                        </a:rPr>
                        <a:t>30 – 37 °C</a:t>
                      </a:r>
                      <a:endParaRPr lang="en-US" sz="2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200">
                          <a:effectLst/>
                        </a:rPr>
                        <a:t>4.8 – 5.0</a:t>
                      </a:r>
                      <a:endParaRPr lang="en-US" sz="2200">
                        <a:effectLst/>
                        <a:latin typeface="Times New Roman"/>
                        <a:ea typeface="Times New Roman"/>
                      </a:endParaRPr>
                    </a:p>
                  </a:txBody>
                  <a:tcPr marL="68580" marR="68580" marT="0" marB="0" anchor="ctr"/>
                </a:tc>
                <a:extLst>
                  <a:ext uri="{0D108BD9-81ED-4DB2-BD59-A6C34878D82A}">
                    <a16:rowId xmlns:a16="http://schemas.microsoft.com/office/drawing/2014/main" val="10008"/>
                  </a:ext>
                </a:extLst>
              </a:tr>
              <a:tr h="362585">
                <a:tc>
                  <a:txBody>
                    <a:bodyPr/>
                    <a:lstStyle/>
                    <a:p>
                      <a:pPr marL="342900" marR="0" lvl="0" indent="-342900">
                        <a:spcBef>
                          <a:spcPts val="0"/>
                        </a:spcBef>
                        <a:spcAft>
                          <a:spcPts val="0"/>
                        </a:spcAft>
                        <a:buFont typeface="+mj-lt"/>
                        <a:buAutoNum type="arabicPeriod"/>
                      </a:pPr>
                      <a:r>
                        <a:rPr lang="en-US" sz="2200">
                          <a:effectLst/>
                        </a:rPr>
                        <a:t>Toxoplasma gondii</a:t>
                      </a:r>
                      <a:endParaRPr lang="en-US" sz="2200">
                        <a:effectLst/>
                        <a:latin typeface="Times New Roman"/>
                        <a:ea typeface="Calibri"/>
                      </a:endParaRPr>
                    </a:p>
                  </a:txBody>
                  <a:tcPr marL="68580" marR="68580" marT="0" marB="0" anchor="ctr"/>
                </a:tc>
                <a:tc>
                  <a:txBody>
                    <a:bodyPr/>
                    <a:lstStyle/>
                    <a:p>
                      <a:pPr marL="0" marR="0" algn="ctr">
                        <a:spcBef>
                          <a:spcPts val="0"/>
                        </a:spcBef>
                        <a:spcAft>
                          <a:spcPts val="0"/>
                        </a:spcAft>
                      </a:pPr>
                      <a:r>
                        <a:rPr lang="en-US" sz="2200">
                          <a:effectLst/>
                        </a:rPr>
                        <a:t>34 -39 °C</a:t>
                      </a:r>
                      <a:endParaRPr lang="en-US" sz="2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200" dirty="0">
                          <a:effectLst/>
                        </a:rPr>
                        <a:t>7.5 - 8.4</a:t>
                      </a:r>
                      <a:endParaRPr lang="en-US" sz="2200" dirty="0">
                        <a:effectLst/>
                        <a:latin typeface="Times New Roman"/>
                        <a:ea typeface="Times New Roman"/>
                      </a:endParaRPr>
                    </a:p>
                  </a:txBody>
                  <a:tcPr marL="68580" marR="68580" marT="0" marB="0"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7016226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Zoonotic agents</a:t>
            </a:r>
            <a:r>
              <a:rPr lang="en-US" dirty="0"/>
              <a:t> </a:t>
            </a:r>
          </a:p>
        </p:txBody>
      </p:sp>
      <p:sp>
        <p:nvSpPr>
          <p:cNvPr id="3" name="Content Placeholder 2"/>
          <p:cNvSpPr>
            <a:spLocks noGrp="1"/>
          </p:cNvSpPr>
          <p:nvPr>
            <p:ph idx="1"/>
          </p:nvPr>
        </p:nvSpPr>
        <p:spPr/>
        <p:txBody>
          <a:bodyPr/>
          <a:lstStyle/>
          <a:p>
            <a:r>
              <a:rPr lang="en-US" dirty="0"/>
              <a:t>are biological hazards that cause disease in animals and can be transmitted and cause disease in humans.</a:t>
            </a:r>
          </a:p>
        </p:txBody>
      </p:sp>
    </p:spTree>
    <p:extLst>
      <p:ext uri="{BB962C8B-B14F-4D97-AF65-F5344CB8AC3E}">
        <p14:creationId xmlns:p14="http://schemas.microsoft.com/office/powerpoint/2010/main" val="422404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a:t>Trichinella</a:t>
            </a:r>
            <a:r>
              <a:rPr lang="en-US" i="1" dirty="0"/>
              <a:t> </a:t>
            </a:r>
            <a:r>
              <a:rPr lang="en-US" i="1" dirty="0" err="1"/>
              <a:t>spiralis</a:t>
            </a:r>
            <a:r>
              <a:rPr lang="en-US" dirty="0"/>
              <a:t> </a:t>
            </a:r>
          </a:p>
        </p:txBody>
      </p:sp>
      <p:sp>
        <p:nvSpPr>
          <p:cNvPr id="3" name="Content Placeholder 2"/>
          <p:cNvSpPr>
            <a:spLocks noGrp="1"/>
          </p:cNvSpPr>
          <p:nvPr>
            <p:ph idx="1"/>
          </p:nvPr>
        </p:nvSpPr>
        <p:spPr/>
        <p:txBody>
          <a:bodyPr>
            <a:normAutofit fontScale="92500" lnSpcReduction="10000"/>
          </a:bodyPr>
          <a:lstStyle/>
          <a:p>
            <a:r>
              <a:rPr lang="en-US" dirty="0"/>
              <a:t>is a nematode parasite whose larval from encysts (To enclose in or as if in a cyst) primarily in the striated muscle of pigs, horses, rats, bears, and other mammals. </a:t>
            </a:r>
            <a:endParaRPr lang="en-US" dirty="0" smtClean="0"/>
          </a:p>
          <a:p>
            <a:r>
              <a:rPr lang="en-US" dirty="0" smtClean="0"/>
              <a:t>Infection </a:t>
            </a:r>
            <a:r>
              <a:rPr lang="en-US" dirty="0"/>
              <a:t>in humans results in “flu-like symptoms” (diarrhea, fever, stiffness, muscle pain, respiratory distress, etc.). </a:t>
            </a:r>
            <a:endParaRPr lang="en-US" dirty="0" smtClean="0"/>
          </a:p>
          <a:p>
            <a:r>
              <a:rPr lang="en-US" dirty="0" smtClean="0"/>
              <a:t>Heavy </a:t>
            </a:r>
            <a:r>
              <a:rPr lang="en-US" dirty="0"/>
              <a:t>infection may lead to death. This is commonly referred as trichinosis and there is very low incidence of this today</a:t>
            </a:r>
          </a:p>
        </p:txBody>
      </p:sp>
    </p:spTree>
    <p:extLst>
      <p:ext uri="{BB962C8B-B14F-4D97-AF65-F5344CB8AC3E}">
        <p14:creationId xmlns:p14="http://schemas.microsoft.com/office/powerpoint/2010/main" val="270470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a:t>Taenia</a:t>
            </a:r>
            <a:r>
              <a:rPr lang="en-US" i="1" dirty="0"/>
              <a:t> </a:t>
            </a:r>
            <a:r>
              <a:rPr lang="en-US" i="1" dirty="0" err="1"/>
              <a:t>saginata</a:t>
            </a:r>
            <a:r>
              <a:rPr lang="en-US" i="1" dirty="0"/>
              <a:t> </a:t>
            </a:r>
            <a:endParaRPr lang="en-US" dirty="0"/>
          </a:p>
        </p:txBody>
      </p:sp>
      <p:sp>
        <p:nvSpPr>
          <p:cNvPr id="3" name="Content Placeholder 2"/>
          <p:cNvSpPr>
            <a:spLocks noGrp="1"/>
          </p:cNvSpPr>
          <p:nvPr>
            <p:ph idx="1"/>
          </p:nvPr>
        </p:nvSpPr>
        <p:spPr/>
        <p:txBody>
          <a:bodyPr/>
          <a:lstStyle/>
          <a:p>
            <a:r>
              <a:rPr lang="en-US" dirty="0"/>
              <a:t>is a human tapeworm whose larval form (</a:t>
            </a:r>
            <a:r>
              <a:rPr lang="en-US" i="1" dirty="0" err="1"/>
              <a:t>Cysticercus</a:t>
            </a:r>
            <a:r>
              <a:rPr lang="en-US" i="1" dirty="0"/>
              <a:t> </a:t>
            </a:r>
            <a:r>
              <a:rPr lang="en-US" i="1" dirty="0" err="1"/>
              <a:t>bovis</a:t>
            </a:r>
            <a:r>
              <a:rPr lang="en-US" i="1" dirty="0"/>
              <a:t>) </a:t>
            </a:r>
            <a:r>
              <a:rPr lang="en-US" dirty="0"/>
              <a:t>encysts in the tissue of cattle</a:t>
            </a:r>
          </a:p>
        </p:txBody>
      </p:sp>
    </p:spTree>
    <p:extLst>
      <p:ext uri="{BB962C8B-B14F-4D97-AF65-F5344CB8AC3E}">
        <p14:creationId xmlns:p14="http://schemas.microsoft.com/office/powerpoint/2010/main" val="137526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a:t>Taenia</a:t>
            </a:r>
            <a:r>
              <a:rPr lang="en-US" i="1" dirty="0"/>
              <a:t> </a:t>
            </a:r>
            <a:r>
              <a:rPr lang="en-US" i="1" dirty="0" err="1"/>
              <a:t>solium</a:t>
            </a:r>
            <a:r>
              <a:rPr lang="en-US" i="1" dirty="0"/>
              <a:t> </a:t>
            </a:r>
            <a:endParaRPr lang="en-US" dirty="0"/>
          </a:p>
        </p:txBody>
      </p:sp>
      <p:sp>
        <p:nvSpPr>
          <p:cNvPr id="3" name="Content Placeholder 2"/>
          <p:cNvSpPr>
            <a:spLocks noGrp="1"/>
          </p:cNvSpPr>
          <p:nvPr>
            <p:ph idx="1"/>
          </p:nvPr>
        </p:nvSpPr>
        <p:spPr/>
        <p:txBody>
          <a:bodyPr/>
          <a:lstStyle/>
          <a:p>
            <a:r>
              <a:rPr lang="en-US" dirty="0"/>
              <a:t>is a human tapeworm whose larval form (</a:t>
            </a:r>
            <a:r>
              <a:rPr lang="en-US" i="1" dirty="0" err="1"/>
              <a:t>cystricerus</a:t>
            </a:r>
            <a:r>
              <a:rPr lang="en-US" i="1" dirty="0"/>
              <a:t> </a:t>
            </a:r>
            <a:r>
              <a:rPr lang="en-US" i="1" dirty="0" err="1"/>
              <a:t>cellulosae</a:t>
            </a:r>
            <a:r>
              <a:rPr lang="en-US" i="1" dirty="0"/>
              <a:t>) </a:t>
            </a:r>
            <a:r>
              <a:rPr lang="en-US" dirty="0"/>
              <a:t>encyst in the tissues of pigs, dogs, and humans. </a:t>
            </a:r>
            <a:endParaRPr lang="en-US" dirty="0" smtClean="0"/>
          </a:p>
          <a:p>
            <a:r>
              <a:rPr lang="en-US" dirty="0" smtClean="0"/>
              <a:t>Cysts </a:t>
            </a:r>
            <a:r>
              <a:rPr lang="en-US" dirty="0"/>
              <a:t>in humans are most common in the subcutaneous (Located or placed just beneath the skin) tissues, eye and the brain.</a:t>
            </a:r>
          </a:p>
        </p:txBody>
      </p:sp>
    </p:spTree>
    <p:extLst>
      <p:ext uri="{BB962C8B-B14F-4D97-AF65-F5344CB8AC3E}">
        <p14:creationId xmlns:p14="http://schemas.microsoft.com/office/powerpoint/2010/main" val="788653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Toxoplasma </a:t>
            </a:r>
            <a:r>
              <a:rPr lang="en-US" i="1" dirty="0" err="1"/>
              <a:t>gondii</a:t>
            </a:r>
            <a:r>
              <a:rPr lang="en-US" dirty="0"/>
              <a:t> </a:t>
            </a:r>
          </a:p>
        </p:txBody>
      </p:sp>
      <p:sp>
        <p:nvSpPr>
          <p:cNvPr id="3" name="Content Placeholder 2"/>
          <p:cNvSpPr>
            <a:spLocks noGrp="1"/>
          </p:cNvSpPr>
          <p:nvPr>
            <p:ph idx="1"/>
          </p:nvPr>
        </p:nvSpPr>
        <p:spPr/>
        <p:txBody>
          <a:bodyPr>
            <a:normAutofit/>
          </a:bodyPr>
          <a:lstStyle/>
          <a:p>
            <a:r>
              <a:rPr lang="en-US" dirty="0"/>
              <a:t>is a protozoan parasite that encyst in the tissues of a variety of mammalian hosts including pigs. </a:t>
            </a:r>
            <a:endParaRPr lang="en-US" dirty="0" smtClean="0"/>
          </a:p>
          <a:p>
            <a:r>
              <a:rPr lang="en-US" dirty="0" smtClean="0"/>
              <a:t>Human </a:t>
            </a:r>
            <a:r>
              <a:rPr lang="en-US" dirty="0"/>
              <a:t>infection may result in “flu-like” symptoms in adults, late term abortions in pregnant women or serious congenital infection in children. </a:t>
            </a:r>
            <a:endParaRPr lang="en-US" dirty="0" smtClean="0"/>
          </a:p>
          <a:p>
            <a:r>
              <a:rPr lang="en-US" dirty="0" smtClean="0"/>
              <a:t>This </a:t>
            </a:r>
            <a:r>
              <a:rPr lang="en-US" dirty="0"/>
              <a:t>is commonly known as toxoplasmosis</a:t>
            </a:r>
            <a:r>
              <a:rPr lang="en-US" dirty="0" smtClean="0"/>
              <a:t>.</a:t>
            </a:r>
            <a:endParaRPr lang="en-US" dirty="0"/>
          </a:p>
        </p:txBody>
      </p:sp>
    </p:spTree>
    <p:extLst>
      <p:ext uri="{BB962C8B-B14F-4D97-AF65-F5344CB8AC3E}">
        <p14:creationId xmlns:p14="http://schemas.microsoft.com/office/powerpoint/2010/main" val="3248900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hazards </a:t>
            </a:r>
          </a:p>
        </p:txBody>
      </p:sp>
      <p:sp>
        <p:nvSpPr>
          <p:cNvPr id="3" name="Content Placeholder 2"/>
          <p:cNvSpPr>
            <a:spLocks noGrp="1"/>
          </p:cNvSpPr>
          <p:nvPr>
            <p:ph idx="1"/>
          </p:nvPr>
        </p:nvSpPr>
        <p:spPr/>
        <p:txBody>
          <a:bodyPr>
            <a:normAutofit/>
          </a:bodyPr>
          <a:lstStyle/>
          <a:p>
            <a:pPr lvl="0"/>
            <a:r>
              <a:rPr lang="en-US" dirty="0"/>
              <a:t>Agriculture </a:t>
            </a:r>
            <a:r>
              <a:rPr lang="en-US" dirty="0" smtClean="0"/>
              <a:t>chemicals</a:t>
            </a:r>
          </a:p>
          <a:p>
            <a:pPr lvl="0"/>
            <a:r>
              <a:rPr lang="en-US" dirty="0" smtClean="0"/>
              <a:t>Production </a:t>
            </a:r>
            <a:r>
              <a:rPr lang="en-US" dirty="0"/>
              <a:t>plant </a:t>
            </a:r>
            <a:r>
              <a:rPr lang="en-US" dirty="0" smtClean="0"/>
              <a:t>chemicals</a:t>
            </a:r>
            <a:endParaRPr lang="en-US" dirty="0"/>
          </a:p>
          <a:p>
            <a:pPr lvl="0"/>
            <a:r>
              <a:rPr lang="en-US" dirty="0"/>
              <a:t>Naturally-occurring </a:t>
            </a:r>
            <a:r>
              <a:rPr lang="en-US" dirty="0" smtClean="0"/>
              <a:t>toxicants</a:t>
            </a:r>
            <a:r>
              <a:rPr lang="en-US" dirty="0"/>
              <a:t> </a:t>
            </a:r>
          </a:p>
          <a:p>
            <a:pPr lvl="0"/>
            <a:r>
              <a:rPr lang="en-US" dirty="0"/>
              <a:t>Food </a:t>
            </a:r>
            <a:r>
              <a:rPr lang="en-US" dirty="0" smtClean="0"/>
              <a:t>chemicals</a:t>
            </a:r>
          </a:p>
          <a:p>
            <a:pPr lvl="0"/>
            <a:r>
              <a:rPr lang="en-US" dirty="0" smtClean="0"/>
              <a:t>Environmental contaminants</a:t>
            </a:r>
            <a:endParaRPr lang="en-US" dirty="0"/>
          </a:p>
        </p:txBody>
      </p:sp>
      <p:pic>
        <p:nvPicPr>
          <p:cNvPr id="6146" name="Picture 2" descr="C:\Users\Beth\AppData\Local\Microsoft\Windows\Temporary Internet Files\Content.IE5\67P7WJNM\MC900233032[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83036" y="3886200"/>
            <a:ext cx="2501774" cy="2557604"/>
          </a:xfrm>
          <a:prstGeom prst="rect">
            <a:avLst/>
          </a:prstGeom>
          <a:noFill/>
          <a:extLst>
            <a:ext uri="{909E8E84-426E-40dd-AFC4-6F175D3DCCD1}">
              <a14:hiddenFill xmlns:a14="http://schemas.microsoft.com/office/drawing/2010/main" xmlns="">
                <a:solidFill>
                  <a:srgbClr val="FFFFFF"/>
                </a:solidFill>
              </a14:hiddenFill>
            </a:ext>
          </a:extLst>
        </p:spPr>
      </p:pic>
      <p:pic>
        <p:nvPicPr>
          <p:cNvPr id="6148" name="Picture 4" descr="C:\Users\Beth\AppData\Local\Microsoft\Windows\Temporary Internet Files\Content.IE5\G0TKME6G\MC90001843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4876800"/>
            <a:ext cx="1947672" cy="107533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1416627" y="6074472"/>
            <a:ext cx="1905000" cy="369332"/>
          </a:xfrm>
          <a:prstGeom prst="rect">
            <a:avLst/>
          </a:prstGeom>
          <a:noFill/>
        </p:spPr>
        <p:txBody>
          <a:bodyPr wrap="square" rtlCol="0">
            <a:spAutoFit/>
          </a:bodyPr>
          <a:lstStyle/>
          <a:p>
            <a:r>
              <a:rPr lang="en-US" dirty="0" smtClean="0"/>
              <a:t>Clip Art</a:t>
            </a:r>
            <a:endParaRPr lang="en-US" dirty="0"/>
          </a:p>
        </p:txBody>
      </p:sp>
      <p:sp>
        <p:nvSpPr>
          <p:cNvPr id="8" name="TextBox 7"/>
          <p:cNvSpPr txBox="1"/>
          <p:nvPr/>
        </p:nvSpPr>
        <p:spPr>
          <a:xfrm>
            <a:off x="6581423" y="6389826"/>
            <a:ext cx="1905000" cy="369332"/>
          </a:xfrm>
          <a:prstGeom prst="rect">
            <a:avLst/>
          </a:prstGeom>
          <a:noFill/>
        </p:spPr>
        <p:txBody>
          <a:bodyPr wrap="square" rtlCol="0">
            <a:spAutoFit/>
          </a:bodyPr>
          <a:lstStyle/>
          <a:p>
            <a:r>
              <a:rPr lang="en-US" dirty="0" smtClean="0"/>
              <a:t>Clip Art</a:t>
            </a:r>
            <a:endParaRPr lang="en-US" dirty="0"/>
          </a:p>
        </p:txBody>
      </p:sp>
    </p:spTree>
    <p:extLst>
      <p:ext uri="{BB962C8B-B14F-4D97-AF65-F5344CB8AC3E}">
        <p14:creationId xmlns:p14="http://schemas.microsoft.com/office/powerpoint/2010/main" val="1769155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Agriculture chemicals: </a:t>
            </a:r>
          </a:p>
        </p:txBody>
      </p:sp>
      <p:sp>
        <p:nvSpPr>
          <p:cNvPr id="3" name="Content Placeholder 2"/>
          <p:cNvSpPr>
            <a:spLocks noGrp="1"/>
          </p:cNvSpPr>
          <p:nvPr>
            <p:ph idx="1"/>
          </p:nvPr>
        </p:nvSpPr>
        <p:spPr/>
        <p:txBody>
          <a:bodyPr/>
          <a:lstStyle/>
          <a:p>
            <a:pPr lvl="0"/>
            <a:r>
              <a:rPr lang="en-US" dirty="0"/>
              <a:t>pesticides, herbicides, animal drugs, fertilizers, etc. </a:t>
            </a:r>
          </a:p>
          <a:p>
            <a:endParaRPr lang="en-US" dirty="0"/>
          </a:p>
        </p:txBody>
      </p:sp>
      <p:pic>
        <p:nvPicPr>
          <p:cNvPr id="7170" name="Picture 2" descr="C:\Users\Beth\AppData\Local\Microsoft\Windows\Temporary Internet Files\Content.IE5\G0TKME6G\MC90005738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2895600"/>
            <a:ext cx="4861974" cy="2969815"/>
          </a:xfrm>
          <a:prstGeom prst="rect">
            <a:avLst/>
          </a:prstGeom>
          <a:noFill/>
          <a:extLst>
            <a:ext uri="{909E8E84-426E-40dd-AFC4-6F175D3DCCD1}">
              <a14:hiddenFill xmlns:a14="http://schemas.microsoft.com/office/drawing/2010/main" xmlns="">
                <a:solidFill>
                  <a:srgbClr val="FFFFFF"/>
                </a:solidFill>
              </a14:hiddenFill>
            </a:ext>
          </a:extLst>
        </p:spPr>
      </p:pic>
      <p:pic>
        <p:nvPicPr>
          <p:cNvPr id="7171" name="Picture 3" descr="C:\Users\Beth\AppData\Local\Microsoft\Windows\Temporary Internet Files\Content.IE5\4A0VXU4P\MC90021496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2562" y="2432075"/>
            <a:ext cx="1697037" cy="3467976"/>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1416627" y="6074472"/>
            <a:ext cx="1905000" cy="369332"/>
          </a:xfrm>
          <a:prstGeom prst="rect">
            <a:avLst/>
          </a:prstGeom>
          <a:noFill/>
        </p:spPr>
        <p:txBody>
          <a:bodyPr wrap="square" rtlCol="0">
            <a:spAutoFit/>
          </a:bodyPr>
          <a:lstStyle/>
          <a:p>
            <a:r>
              <a:rPr lang="en-US" dirty="0" smtClean="0"/>
              <a:t>Clip Art</a:t>
            </a:r>
            <a:endParaRPr lang="en-US" dirty="0"/>
          </a:p>
        </p:txBody>
      </p:sp>
      <p:sp>
        <p:nvSpPr>
          <p:cNvPr id="7" name="TextBox 6"/>
          <p:cNvSpPr txBox="1"/>
          <p:nvPr/>
        </p:nvSpPr>
        <p:spPr>
          <a:xfrm>
            <a:off x="6781800" y="5900051"/>
            <a:ext cx="1905000" cy="369332"/>
          </a:xfrm>
          <a:prstGeom prst="rect">
            <a:avLst/>
          </a:prstGeom>
          <a:noFill/>
        </p:spPr>
        <p:txBody>
          <a:bodyPr wrap="square" rtlCol="0">
            <a:spAutoFit/>
          </a:bodyPr>
          <a:lstStyle/>
          <a:p>
            <a:r>
              <a:rPr lang="en-US" dirty="0" smtClean="0"/>
              <a:t>Clip Art</a:t>
            </a:r>
            <a:endParaRPr lang="en-US" dirty="0"/>
          </a:p>
        </p:txBody>
      </p:sp>
    </p:spTree>
    <p:extLst>
      <p:ext uri="{BB962C8B-B14F-4D97-AF65-F5344CB8AC3E}">
        <p14:creationId xmlns:p14="http://schemas.microsoft.com/office/powerpoint/2010/main" val="206421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pPr lvl="0"/>
            <a:r>
              <a:rPr lang="en-US" dirty="0"/>
              <a:t>Identify product and ingredient hazard analysis</a:t>
            </a:r>
          </a:p>
          <a:p>
            <a:pPr lvl="0"/>
            <a:r>
              <a:rPr lang="en-US" dirty="0"/>
              <a:t>Identify physical hazards in food</a:t>
            </a:r>
          </a:p>
          <a:p>
            <a:pPr lvl="0"/>
            <a:r>
              <a:rPr lang="en-US" dirty="0"/>
              <a:t>Identify chemical hazards in food</a:t>
            </a:r>
          </a:p>
          <a:p>
            <a:pPr lvl="0"/>
            <a:r>
              <a:rPr lang="en-US" dirty="0"/>
              <a:t>Identify biological hazards</a:t>
            </a:r>
          </a:p>
          <a:p>
            <a:pPr lvl="0"/>
            <a:r>
              <a:rPr lang="en-US" dirty="0"/>
              <a:t>Introduce the seven principles of HACCP</a:t>
            </a:r>
          </a:p>
        </p:txBody>
      </p:sp>
    </p:spTree>
    <p:extLst>
      <p:ext uri="{BB962C8B-B14F-4D97-AF65-F5344CB8AC3E}">
        <p14:creationId xmlns:p14="http://schemas.microsoft.com/office/powerpoint/2010/main" val="34288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Production plant </a:t>
            </a:r>
            <a:r>
              <a:rPr lang="en-US" dirty="0" smtClean="0"/>
              <a:t>chemicals</a:t>
            </a:r>
            <a:endParaRPr lang="en-US" dirty="0"/>
          </a:p>
        </p:txBody>
      </p:sp>
      <p:sp>
        <p:nvSpPr>
          <p:cNvPr id="3" name="Content Placeholder 2"/>
          <p:cNvSpPr>
            <a:spLocks noGrp="1"/>
          </p:cNvSpPr>
          <p:nvPr>
            <p:ph idx="1"/>
          </p:nvPr>
        </p:nvSpPr>
        <p:spPr/>
        <p:txBody>
          <a:bodyPr/>
          <a:lstStyle/>
          <a:p>
            <a:r>
              <a:rPr lang="en-US" dirty="0"/>
              <a:t>cleaners, sanitizers, oils, lubricants, paints, pesticides, etc.  </a:t>
            </a:r>
          </a:p>
        </p:txBody>
      </p:sp>
      <p:pic>
        <p:nvPicPr>
          <p:cNvPr id="8194" name="Picture 2" descr="C:\Users\Beth\AppData\Local\Microsoft\Windows\Temporary Internet Files\Content.IE5\67P7WJNM\MC900440382[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6250" y="2909888"/>
            <a:ext cx="2743200" cy="2743200"/>
          </a:xfrm>
          <a:prstGeom prst="rect">
            <a:avLst/>
          </a:prstGeom>
          <a:noFill/>
          <a:extLst>
            <a:ext uri="{909E8E84-426E-40dd-AFC4-6F175D3DCCD1}">
              <a14:hiddenFill xmlns:a14="http://schemas.microsoft.com/office/drawing/2010/main" xmlns="">
                <a:solidFill>
                  <a:srgbClr val="FFFFFF"/>
                </a:solidFill>
              </a14:hiddenFill>
            </a:ext>
          </a:extLst>
        </p:spPr>
      </p:pic>
      <p:pic>
        <p:nvPicPr>
          <p:cNvPr id="8195" name="Picture 3" descr="C:\Users\Beth\AppData\Local\Microsoft\Windows\Temporary Internet Files\Content.IE5\67P7WJNM\MC900384206[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8863646">
            <a:off x="1828800" y="3276600"/>
            <a:ext cx="2055812" cy="2866591"/>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1409700" y="5739030"/>
            <a:ext cx="1905000" cy="369332"/>
          </a:xfrm>
          <a:prstGeom prst="rect">
            <a:avLst/>
          </a:prstGeom>
          <a:noFill/>
        </p:spPr>
        <p:txBody>
          <a:bodyPr wrap="square" rtlCol="0">
            <a:spAutoFit/>
          </a:bodyPr>
          <a:lstStyle/>
          <a:p>
            <a:r>
              <a:rPr lang="en-US" dirty="0" smtClean="0"/>
              <a:t>Clip Art</a:t>
            </a:r>
            <a:endParaRPr lang="en-US" dirty="0"/>
          </a:p>
        </p:txBody>
      </p:sp>
      <p:sp>
        <p:nvSpPr>
          <p:cNvPr id="7" name="TextBox 6"/>
          <p:cNvSpPr txBox="1"/>
          <p:nvPr/>
        </p:nvSpPr>
        <p:spPr>
          <a:xfrm>
            <a:off x="5975350" y="5751392"/>
            <a:ext cx="1905000" cy="369332"/>
          </a:xfrm>
          <a:prstGeom prst="rect">
            <a:avLst/>
          </a:prstGeom>
          <a:noFill/>
        </p:spPr>
        <p:txBody>
          <a:bodyPr wrap="square" rtlCol="0">
            <a:spAutoFit/>
          </a:bodyPr>
          <a:lstStyle/>
          <a:p>
            <a:r>
              <a:rPr lang="en-US" dirty="0" smtClean="0"/>
              <a:t>Clip Art</a:t>
            </a:r>
            <a:endParaRPr lang="en-US" dirty="0"/>
          </a:p>
        </p:txBody>
      </p:sp>
    </p:spTree>
    <p:extLst>
      <p:ext uri="{BB962C8B-B14F-4D97-AF65-F5344CB8AC3E}">
        <p14:creationId xmlns:p14="http://schemas.microsoft.com/office/powerpoint/2010/main" val="1838467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Naturally-occurring toxicants </a:t>
            </a:r>
          </a:p>
        </p:txBody>
      </p:sp>
      <p:sp>
        <p:nvSpPr>
          <p:cNvPr id="3" name="Content Placeholder 2"/>
          <p:cNvSpPr>
            <a:spLocks noGrp="1"/>
          </p:cNvSpPr>
          <p:nvPr>
            <p:ph idx="1"/>
          </p:nvPr>
        </p:nvSpPr>
        <p:spPr/>
        <p:txBody>
          <a:bodyPr>
            <a:normAutofit lnSpcReduction="10000"/>
          </a:bodyPr>
          <a:lstStyle/>
          <a:p>
            <a:r>
              <a:rPr lang="en-US" dirty="0"/>
              <a:t>products of plant, animal, or microbial metabolisms such as </a:t>
            </a:r>
            <a:r>
              <a:rPr lang="en-US" dirty="0" err="1"/>
              <a:t>aflatoxins</a:t>
            </a:r>
            <a:r>
              <a:rPr lang="en-US" dirty="0"/>
              <a:t> (produced by a mold that grows on grains, corn, peanuts and other nuts), etc. </a:t>
            </a:r>
            <a:endParaRPr lang="en-US" dirty="0" smtClean="0"/>
          </a:p>
          <a:p>
            <a:r>
              <a:rPr lang="en-US" dirty="0" smtClean="0"/>
              <a:t>Wild </a:t>
            </a:r>
            <a:r>
              <a:rPr lang="en-US" dirty="0"/>
              <a:t>mushrooms and other plants not intended for human consumption can have naturally-occurring toxins, some of the toxins can be destroyed with proper cooking techniques</a:t>
            </a:r>
          </a:p>
        </p:txBody>
      </p:sp>
    </p:spTree>
    <p:extLst>
      <p:ext uri="{BB962C8B-B14F-4D97-AF65-F5344CB8AC3E}">
        <p14:creationId xmlns:p14="http://schemas.microsoft.com/office/powerpoint/2010/main" val="126917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Food </a:t>
            </a:r>
            <a:r>
              <a:rPr lang="en-US" dirty="0" smtClean="0"/>
              <a:t>chemicals</a:t>
            </a:r>
            <a:endParaRPr lang="en-US" dirty="0"/>
          </a:p>
        </p:txBody>
      </p:sp>
      <p:sp>
        <p:nvSpPr>
          <p:cNvPr id="3" name="Content Placeholder 2"/>
          <p:cNvSpPr>
            <a:spLocks noGrp="1"/>
          </p:cNvSpPr>
          <p:nvPr>
            <p:ph idx="1"/>
          </p:nvPr>
        </p:nvSpPr>
        <p:spPr/>
        <p:txBody>
          <a:bodyPr/>
          <a:lstStyle/>
          <a:p>
            <a:pPr lvl="0"/>
            <a:r>
              <a:rPr lang="en-US" dirty="0" smtClean="0"/>
              <a:t>preservatives</a:t>
            </a:r>
            <a:r>
              <a:rPr lang="en-US" dirty="0"/>
              <a:t>, acids, food additives, sulfating agents (sulfur dioxide, sodium sulfate, sodium and potassium bisulfites, and </a:t>
            </a:r>
            <a:r>
              <a:rPr lang="en-US" dirty="0" err="1"/>
              <a:t>metabisulfites</a:t>
            </a:r>
            <a:r>
              <a:rPr lang="en-US" dirty="0"/>
              <a:t>), processing aids, etc.</a:t>
            </a:r>
          </a:p>
          <a:p>
            <a:endParaRPr lang="en-US" dirty="0"/>
          </a:p>
        </p:txBody>
      </p:sp>
    </p:spTree>
    <p:extLst>
      <p:ext uri="{BB962C8B-B14F-4D97-AF65-F5344CB8AC3E}">
        <p14:creationId xmlns:p14="http://schemas.microsoft.com/office/powerpoint/2010/main" val="291490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out)">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Environmental </a:t>
            </a:r>
            <a:r>
              <a:rPr lang="en-US" dirty="0" smtClean="0"/>
              <a:t>contaminants</a:t>
            </a:r>
            <a:endParaRPr lang="en-US" dirty="0"/>
          </a:p>
        </p:txBody>
      </p:sp>
      <p:sp>
        <p:nvSpPr>
          <p:cNvPr id="3" name="Content Placeholder 2"/>
          <p:cNvSpPr>
            <a:spLocks noGrp="1"/>
          </p:cNvSpPr>
          <p:nvPr>
            <p:ph idx="1"/>
          </p:nvPr>
        </p:nvSpPr>
        <p:spPr/>
        <p:txBody>
          <a:bodyPr/>
          <a:lstStyle/>
          <a:p>
            <a:pPr lvl="0"/>
            <a:r>
              <a:rPr lang="en-US" dirty="0" smtClean="0"/>
              <a:t>lead</a:t>
            </a:r>
            <a:r>
              <a:rPr lang="en-US" dirty="0"/>
              <a:t>, cadmium mercury, arsenic, PCBs</a:t>
            </a:r>
          </a:p>
          <a:p>
            <a:endParaRPr lang="en-US" dirty="0"/>
          </a:p>
        </p:txBody>
      </p:sp>
    </p:spTree>
    <p:extLst>
      <p:ext uri="{BB962C8B-B14F-4D97-AF65-F5344CB8AC3E}">
        <p14:creationId xmlns:p14="http://schemas.microsoft.com/office/powerpoint/2010/main" val="351776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Chemical Hazards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86122811"/>
              </p:ext>
            </p:extLst>
          </p:nvPr>
        </p:nvGraphicFramePr>
        <p:xfrm>
          <a:off x="952500" y="1295400"/>
          <a:ext cx="7239000" cy="5138312"/>
        </p:xfrm>
        <a:graphic>
          <a:graphicData uri="http://schemas.openxmlformats.org/drawingml/2006/table">
            <a:tbl>
              <a:tblPr firstRow="1" firstCol="1" bandRow="1">
                <a:tableStyleId>{5C22544A-7EE6-4342-B048-85BDC9FD1C3A}</a:tableStyleId>
              </a:tblPr>
              <a:tblGrid>
                <a:gridCol w="2654300">
                  <a:extLst>
                    <a:ext uri="{9D8B030D-6E8A-4147-A177-3AD203B41FA5}">
                      <a16:colId xmlns:a16="http://schemas.microsoft.com/office/drawing/2014/main" val="20000"/>
                    </a:ext>
                  </a:extLst>
                </a:gridCol>
                <a:gridCol w="4584700">
                  <a:extLst>
                    <a:ext uri="{9D8B030D-6E8A-4147-A177-3AD203B41FA5}">
                      <a16:colId xmlns:a16="http://schemas.microsoft.com/office/drawing/2014/main" val="20001"/>
                    </a:ext>
                  </a:extLst>
                </a:gridCol>
              </a:tblGrid>
              <a:tr h="263894">
                <a:tc>
                  <a:txBody>
                    <a:bodyPr/>
                    <a:lstStyle/>
                    <a:p>
                      <a:pPr marL="0" marR="0" algn="ctr">
                        <a:spcBef>
                          <a:spcPts val="0"/>
                        </a:spcBef>
                        <a:spcAft>
                          <a:spcPts val="0"/>
                        </a:spcAft>
                        <a:tabLst>
                          <a:tab pos="1143000" algn="l"/>
                        </a:tabLst>
                      </a:pPr>
                      <a:r>
                        <a:rPr lang="en-US" sz="2000" dirty="0">
                          <a:effectLst/>
                        </a:rPr>
                        <a:t>Location</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tabLst>
                          <a:tab pos="1143000" algn="l"/>
                        </a:tabLst>
                      </a:pPr>
                      <a:r>
                        <a:rPr lang="en-US" sz="2000" dirty="0">
                          <a:effectLst/>
                        </a:rPr>
                        <a:t>Hazard</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1363169">
                <a:tc>
                  <a:txBody>
                    <a:bodyPr/>
                    <a:lstStyle/>
                    <a:p>
                      <a:pPr marL="0" marR="0" algn="ctr">
                        <a:spcBef>
                          <a:spcPts val="0"/>
                        </a:spcBef>
                        <a:spcAft>
                          <a:spcPts val="0"/>
                        </a:spcAft>
                        <a:tabLst>
                          <a:tab pos="1143000" algn="l"/>
                        </a:tabLst>
                      </a:pPr>
                      <a:r>
                        <a:rPr lang="en-US" sz="2000" dirty="0">
                          <a:effectLst/>
                        </a:rPr>
                        <a:t>Raw Material</a:t>
                      </a:r>
                      <a:endParaRPr lang="en-US" sz="2000" dirty="0">
                        <a:effectLst/>
                        <a:latin typeface="Times New Roman"/>
                        <a:ea typeface="Times New Roman"/>
                      </a:endParaRPr>
                    </a:p>
                  </a:txBody>
                  <a:tcPr marL="68580" marR="68580" marT="0" marB="0" anchor="ctr"/>
                </a:tc>
                <a:tc>
                  <a:txBody>
                    <a:bodyPr/>
                    <a:lstStyle/>
                    <a:p>
                      <a:pPr marL="0" marR="0" algn="l">
                        <a:spcBef>
                          <a:spcPts val="0"/>
                        </a:spcBef>
                        <a:spcAft>
                          <a:spcPts val="0"/>
                        </a:spcAft>
                        <a:tabLst>
                          <a:tab pos="1143000" algn="l"/>
                        </a:tabLst>
                      </a:pPr>
                      <a:r>
                        <a:rPr lang="en-US" sz="2000" dirty="0">
                          <a:effectLst/>
                        </a:rPr>
                        <a:t>Pesticides, antibiotics, hormones, toxins, fertilizers, fungicides, heavy metals, PCB</a:t>
                      </a:r>
                    </a:p>
                    <a:p>
                      <a:pPr marL="0" marR="0" algn="l">
                        <a:spcBef>
                          <a:spcPts val="0"/>
                        </a:spcBef>
                        <a:spcAft>
                          <a:spcPts val="0"/>
                        </a:spcAft>
                        <a:tabLst>
                          <a:tab pos="1143000" algn="l"/>
                        </a:tabLst>
                      </a:pPr>
                      <a:r>
                        <a:rPr lang="en-US" sz="2000" dirty="0" smtClean="0">
                          <a:effectLst/>
                        </a:rPr>
                        <a:t>Color </a:t>
                      </a:r>
                      <a:r>
                        <a:rPr lang="en-US" sz="2000" dirty="0">
                          <a:effectLst/>
                        </a:rPr>
                        <a:t>additives, inks, indirect additives, and packaging materials</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1533566">
                <a:tc>
                  <a:txBody>
                    <a:bodyPr/>
                    <a:lstStyle/>
                    <a:p>
                      <a:pPr marL="0" marR="0" algn="ctr">
                        <a:spcBef>
                          <a:spcPts val="0"/>
                        </a:spcBef>
                        <a:spcAft>
                          <a:spcPts val="0"/>
                        </a:spcAft>
                        <a:tabLst>
                          <a:tab pos="1143000" algn="l"/>
                        </a:tabLst>
                      </a:pPr>
                      <a:r>
                        <a:rPr lang="en-US" sz="2000">
                          <a:effectLst/>
                        </a:rPr>
                        <a:t>Processing</a:t>
                      </a:r>
                      <a:endParaRPr lang="en-US" sz="2000">
                        <a:effectLst/>
                        <a:latin typeface="Times New Roman"/>
                        <a:ea typeface="Times New Roman"/>
                      </a:endParaRPr>
                    </a:p>
                  </a:txBody>
                  <a:tcPr marL="68580" marR="68580" marT="0" marB="0" anchor="ctr"/>
                </a:tc>
                <a:tc>
                  <a:txBody>
                    <a:bodyPr/>
                    <a:lstStyle/>
                    <a:p>
                      <a:pPr marL="0" marR="0" algn="l">
                        <a:spcBef>
                          <a:spcPts val="0"/>
                        </a:spcBef>
                        <a:spcAft>
                          <a:spcPts val="0"/>
                        </a:spcAft>
                        <a:tabLst>
                          <a:tab pos="1143000" algn="l"/>
                        </a:tabLst>
                      </a:pPr>
                      <a:r>
                        <a:rPr lang="en-US" sz="2000" dirty="0">
                          <a:effectLst/>
                        </a:rPr>
                        <a:t>Direct food additives – preservatives (nitrite), flavor enhancers, color additives</a:t>
                      </a:r>
                    </a:p>
                    <a:p>
                      <a:pPr marL="0" marR="0" algn="l">
                        <a:spcBef>
                          <a:spcPts val="0"/>
                        </a:spcBef>
                        <a:spcAft>
                          <a:spcPts val="0"/>
                        </a:spcAft>
                        <a:tabLst>
                          <a:tab pos="1143000" algn="l"/>
                        </a:tabLst>
                      </a:pPr>
                      <a:r>
                        <a:rPr lang="en-US" sz="2000" dirty="0" smtClean="0">
                          <a:effectLst/>
                        </a:rPr>
                        <a:t>Indirect </a:t>
                      </a:r>
                      <a:r>
                        <a:rPr lang="en-US" sz="2000" dirty="0">
                          <a:effectLst/>
                        </a:rPr>
                        <a:t>food additives -  boiler water additives, peeling aids, </a:t>
                      </a:r>
                      <a:r>
                        <a:rPr lang="en-US" sz="2000" dirty="0" err="1">
                          <a:effectLst/>
                        </a:rPr>
                        <a:t>defoaming</a:t>
                      </a:r>
                      <a:r>
                        <a:rPr lang="en-US" sz="2000" dirty="0">
                          <a:effectLst/>
                        </a:rPr>
                        <a:t> agents</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527789">
                <a:tc>
                  <a:txBody>
                    <a:bodyPr/>
                    <a:lstStyle/>
                    <a:p>
                      <a:pPr marL="0" marR="0" algn="ctr">
                        <a:spcBef>
                          <a:spcPts val="0"/>
                        </a:spcBef>
                        <a:spcAft>
                          <a:spcPts val="0"/>
                        </a:spcAft>
                        <a:tabLst>
                          <a:tab pos="1143000" algn="l"/>
                        </a:tabLst>
                      </a:pPr>
                      <a:r>
                        <a:rPr lang="en-US" sz="2000">
                          <a:effectLst/>
                        </a:rPr>
                        <a:t>Building and Equipment Maintenance</a:t>
                      </a:r>
                      <a:endParaRPr lang="en-US" sz="2000">
                        <a:effectLst/>
                        <a:latin typeface="Times New Roman"/>
                        <a:ea typeface="Times New Roman"/>
                      </a:endParaRPr>
                    </a:p>
                  </a:txBody>
                  <a:tcPr marL="68580" marR="68580" marT="0" marB="0" anchor="ctr"/>
                </a:tc>
                <a:tc>
                  <a:txBody>
                    <a:bodyPr/>
                    <a:lstStyle/>
                    <a:p>
                      <a:pPr marL="0" marR="0" algn="l">
                        <a:spcBef>
                          <a:spcPts val="0"/>
                        </a:spcBef>
                        <a:spcAft>
                          <a:spcPts val="0"/>
                        </a:spcAft>
                        <a:tabLst>
                          <a:tab pos="1143000" algn="l"/>
                        </a:tabLst>
                      </a:pPr>
                      <a:r>
                        <a:rPr lang="en-US" sz="2000" dirty="0">
                          <a:effectLst/>
                        </a:rPr>
                        <a:t>Lubricants, paints, coatings</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40793">
                <a:tc>
                  <a:txBody>
                    <a:bodyPr/>
                    <a:lstStyle/>
                    <a:p>
                      <a:pPr marL="0" marR="0" algn="ctr">
                        <a:spcBef>
                          <a:spcPts val="0"/>
                        </a:spcBef>
                        <a:spcAft>
                          <a:spcPts val="0"/>
                        </a:spcAft>
                        <a:tabLst>
                          <a:tab pos="1143000" algn="l"/>
                        </a:tabLst>
                      </a:pPr>
                      <a:r>
                        <a:rPr lang="en-US" sz="2000">
                          <a:effectLst/>
                        </a:rPr>
                        <a:t>Sanitation</a:t>
                      </a:r>
                      <a:endParaRPr lang="en-US" sz="2000">
                        <a:effectLst/>
                        <a:latin typeface="Times New Roman"/>
                        <a:ea typeface="Times New Roman"/>
                      </a:endParaRPr>
                    </a:p>
                  </a:txBody>
                  <a:tcPr marL="68580" marR="68580" marT="0" marB="0" anchor="ctr"/>
                </a:tc>
                <a:tc>
                  <a:txBody>
                    <a:bodyPr/>
                    <a:lstStyle/>
                    <a:p>
                      <a:pPr marL="0" marR="0" algn="l">
                        <a:spcBef>
                          <a:spcPts val="0"/>
                        </a:spcBef>
                        <a:spcAft>
                          <a:spcPts val="0"/>
                        </a:spcAft>
                        <a:tabLst>
                          <a:tab pos="1143000" algn="l"/>
                        </a:tabLst>
                      </a:pPr>
                      <a:r>
                        <a:rPr lang="en-US" sz="2000" dirty="0">
                          <a:effectLst/>
                        </a:rPr>
                        <a:t>Pesticides, cleaners, sanitizers</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681584">
                <a:tc>
                  <a:txBody>
                    <a:bodyPr/>
                    <a:lstStyle/>
                    <a:p>
                      <a:pPr marL="0" marR="0" algn="ctr">
                        <a:spcBef>
                          <a:spcPts val="0"/>
                        </a:spcBef>
                        <a:spcAft>
                          <a:spcPts val="0"/>
                        </a:spcAft>
                        <a:tabLst>
                          <a:tab pos="1143000" algn="l"/>
                        </a:tabLst>
                      </a:pPr>
                      <a:r>
                        <a:rPr lang="en-US" sz="2000">
                          <a:effectLst/>
                        </a:rPr>
                        <a:t>Storage and Shipping</a:t>
                      </a:r>
                      <a:endParaRPr lang="en-US" sz="2000">
                        <a:effectLst/>
                        <a:latin typeface="Times New Roman"/>
                        <a:ea typeface="Times New Roman"/>
                      </a:endParaRPr>
                    </a:p>
                  </a:txBody>
                  <a:tcPr marL="68580" marR="68580" marT="0" marB="0" anchor="ctr"/>
                </a:tc>
                <a:tc>
                  <a:txBody>
                    <a:bodyPr/>
                    <a:lstStyle/>
                    <a:p>
                      <a:pPr marL="0" marR="0" algn="l">
                        <a:spcBef>
                          <a:spcPts val="0"/>
                        </a:spcBef>
                        <a:spcAft>
                          <a:spcPts val="0"/>
                        </a:spcAft>
                        <a:tabLst>
                          <a:tab pos="1143000" algn="l"/>
                        </a:tabLst>
                      </a:pPr>
                      <a:r>
                        <a:rPr lang="en-US" sz="2000" dirty="0">
                          <a:effectLst/>
                        </a:rPr>
                        <a:t>All types of chemicals, cross contamination with allergenic food ingredients</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6671286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Naturally Occurring </a:t>
            </a:r>
            <a:r>
              <a:rPr lang="en-US" b="1" dirty="0" smtClean="0"/>
              <a:t/>
            </a:r>
            <a:br>
              <a:rPr lang="en-US" b="1" dirty="0" smtClean="0"/>
            </a:br>
            <a:r>
              <a:rPr lang="en-US" b="1" dirty="0" smtClean="0"/>
              <a:t>(</a:t>
            </a:r>
            <a:r>
              <a:rPr lang="en-US" b="1" dirty="0"/>
              <a:t>Chemical hazards)</a:t>
            </a:r>
            <a:endParaRPr lang="en-US" dirty="0"/>
          </a:p>
        </p:txBody>
      </p:sp>
      <p:sp>
        <p:nvSpPr>
          <p:cNvPr id="3" name="Content Placeholder 2"/>
          <p:cNvSpPr>
            <a:spLocks noGrp="1"/>
          </p:cNvSpPr>
          <p:nvPr>
            <p:ph idx="1"/>
          </p:nvPr>
        </p:nvSpPr>
        <p:spPr/>
        <p:txBody>
          <a:bodyPr/>
          <a:lstStyle/>
          <a:p>
            <a:r>
              <a:rPr lang="en-US" dirty="0"/>
              <a:t>proteins associated with allergens. Major allergens, which account for 90% of all food allergic reactions, are milk, eggs, fish, crustacean shellfish, tree nuts, wheat, peanuts, and soybeans</a:t>
            </a:r>
          </a:p>
        </p:txBody>
      </p:sp>
    </p:spTree>
    <p:extLst>
      <p:ext uri="{BB962C8B-B14F-4D97-AF65-F5344CB8AC3E}">
        <p14:creationId xmlns:p14="http://schemas.microsoft.com/office/powerpoint/2010/main" val="164495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Chemically Added Hazards/ Adulterants</a:t>
            </a:r>
            <a:endParaRPr lang="en-US" dirty="0"/>
          </a:p>
        </p:txBody>
      </p:sp>
      <p:sp>
        <p:nvSpPr>
          <p:cNvPr id="3" name="Content Placeholder 2"/>
          <p:cNvSpPr>
            <a:spLocks noGrp="1"/>
          </p:cNvSpPr>
          <p:nvPr>
            <p:ph idx="1"/>
          </p:nvPr>
        </p:nvSpPr>
        <p:spPr/>
        <p:txBody>
          <a:bodyPr/>
          <a:lstStyle/>
          <a:p>
            <a:pPr lvl="0"/>
            <a:r>
              <a:rPr lang="en-US" dirty="0"/>
              <a:t>pesticides, fertilizers, antibiotics, plant chemicals (cleaners, lubricants, sanitizers, adhesives, inks), and food additives (when they exceed legal levels)</a:t>
            </a:r>
          </a:p>
        </p:txBody>
      </p:sp>
    </p:spTree>
    <p:extLst>
      <p:ext uri="{BB962C8B-B14F-4D97-AF65-F5344CB8AC3E}">
        <p14:creationId xmlns:p14="http://schemas.microsoft.com/office/powerpoint/2010/main" val="3072988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
            </a:r>
            <a:r>
              <a:rPr lang="en-US" dirty="0" smtClean="0"/>
              <a:t>hysical </a:t>
            </a:r>
            <a:r>
              <a:rPr lang="en-US" dirty="0"/>
              <a:t>H</a:t>
            </a:r>
            <a:r>
              <a:rPr lang="en-US" dirty="0" smtClean="0"/>
              <a:t>azards</a:t>
            </a:r>
            <a:endParaRPr lang="en-US" dirty="0"/>
          </a:p>
        </p:txBody>
      </p:sp>
      <p:sp>
        <p:nvSpPr>
          <p:cNvPr id="3" name="Content Placeholder 2"/>
          <p:cNvSpPr>
            <a:spLocks noGrp="1"/>
          </p:cNvSpPr>
          <p:nvPr>
            <p:ph idx="1"/>
          </p:nvPr>
        </p:nvSpPr>
        <p:spPr/>
        <p:txBody>
          <a:bodyPr/>
          <a:lstStyle/>
          <a:p>
            <a:r>
              <a:rPr lang="en-US" dirty="0"/>
              <a:t>variety of materials referred to as extraneous materials or foreign particles or objects, material not normally found in a food that can cause illness or injury to a person consuming the product. </a:t>
            </a:r>
            <a:endParaRPr lang="en-US" dirty="0" smtClean="0"/>
          </a:p>
          <a:p>
            <a:r>
              <a:rPr lang="en-US" dirty="0" smtClean="0"/>
              <a:t>Examples </a:t>
            </a:r>
            <a:r>
              <a:rPr lang="en-US" dirty="0"/>
              <a:t>of consumer injuries include choking, cut mouth, broke tooth, </a:t>
            </a:r>
            <a:r>
              <a:rPr lang="en-US" dirty="0" smtClean="0"/>
              <a:t>etc</a:t>
            </a:r>
            <a:r>
              <a:rPr lang="en-US" dirty="0"/>
              <a:t>.</a:t>
            </a:r>
          </a:p>
        </p:txBody>
      </p:sp>
      <p:pic>
        <p:nvPicPr>
          <p:cNvPr id="9218" name="Picture 2" descr="C:\Users\Beth\AppData\Local\Microsoft\Windows\Temporary Internet Files\Content.IE5\67P7WJNM\MC90011297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6423" y="5402274"/>
            <a:ext cx="1324349" cy="75407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968497" y="6156349"/>
            <a:ext cx="1600200" cy="369332"/>
          </a:xfrm>
          <a:prstGeom prst="rect">
            <a:avLst/>
          </a:prstGeom>
          <a:noFill/>
        </p:spPr>
        <p:txBody>
          <a:bodyPr wrap="square" rtlCol="0">
            <a:spAutoFit/>
          </a:bodyPr>
          <a:lstStyle/>
          <a:p>
            <a:r>
              <a:rPr lang="en-US" dirty="0" smtClean="0"/>
              <a:t>Clip Art</a:t>
            </a:r>
            <a:endParaRPr lang="en-US" dirty="0"/>
          </a:p>
        </p:txBody>
      </p:sp>
    </p:spTree>
    <p:extLst>
      <p:ext uri="{BB962C8B-B14F-4D97-AF65-F5344CB8AC3E}">
        <p14:creationId xmlns:p14="http://schemas.microsoft.com/office/powerpoint/2010/main" val="60337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a:t>
            </a:r>
            <a:r>
              <a:rPr lang="en-US" dirty="0" smtClean="0"/>
              <a:t>Hazards</a:t>
            </a:r>
            <a:endParaRPr lang="en-US" dirty="0"/>
          </a:p>
        </p:txBody>
      </p:sp>
      <p:sp>
        <p:nvSpPr>
          <p:cNvPr id="3" name="Content Placeholder 2"/>
          <p:cNvSpPr>
            <a:spLocks noGrp="1"/>
          </p:cNvSpPr>
          <p:nvPr>
            <p:ph idx="1"/>
          </p:nvPr>
        </p:nvSpPr>
        <p:spPr/>
        <p:txBody>
          <a:bodyPr/>
          <a:lstStyle/>
          <a:p>
            <a:pPr lvl="0"/>
            <a:r>
              <a:rPr lang="en-US" dirty="0"/>
              <a:t>in finished products can arise from several sources, such as contaminated raw materials, poorly designed or maintained facilities and equipment, faulty procedures during processing, and improper employee training and practices.</a:t>
            </a:r>
          </a:p>
          <a:p>
            <a:pPr marL="0" indent="0">
              <a:buNone/>
            </a:pPr>
            <a:endParaRPr lang="en-US" dirty="0"/>
          </a:p>
        </p:txBody>
      </p:sp>
    </p:spTree>
    <p:extLst>
      <p:ext uri="{BB962C8B-B14F-4D97-AF65-F5344CB8AC3E}">
        <p14:creationId xmlns:p14="http://schemas.microsoft.com/office/powerpoint/2010/main" val="96156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Hazards</a:t>
            </a:r>
            <a:endParaRPr lang="en-US" dirty="0"/>
          </a:p>
        </p:txBody>
      </p:sp>
      <p:sp>
        <p:nvSpPr>
          <p:cNvPr id="3" name="Content Placeholder 2"/>
          <p:cNvSpPr>
            <a:spLocks noGrp="1"/>
          </p:cNvSpPr>
          <p:nvPr>
            <p:ph idx="1"/>
          </p:nvPr>
        </p:nvSpPr>
        <p:spPr>
          <a:xfrm>
            <a:off x="457200" y="1874977"/>
            <a:ext cx="8229600" cy="4251186"/>
          </a:xfrm>
        </p:spPr>
        <p:txBody>
          <a:bodyPr/>
          <a:lstStyle/>
          <a:p>
            <a:pPr lvl="0"/>
            <a:r>
              <a:rPr lang="en-US" dirty="0"/>
              <a:t>Items that become part of the food from the natural environment or contaminated during processing/ packaging</a:t>
            </a:r>
            <a:r>
              <a:rPr lang="en-US" dirty="0" smtClean="0"/>
              <a:t>.</a:t>
            </a:r>
          </a:p>
          <a:p>
            <a:pPr lvl="0"/>
            <a:r>
              <a:rPr lang="en-US" dirty="0" smtClean="0"/>
              <a:t> </a:t>
            </a:r>
            <a:r>
              <a:rPr lang="en-US" dirty="0"/>
              <a:t>Common types of physical contaminants include metal, glass, plastic, wood, jewelry, insect parts, dirt, stones, hair, seeds, etc.</a:t>
            </a:r>
          </a:p>
          <a:p>
            <a:pPr marL="0" indent="0">
              <a:buNone/>
            </a:pPr>
            <a:endParaRPr lang="en-US" dirty="0"/>
          </a:p>
          <a:p>
            <a:endParaRPr lang="en-US" dirty="0"/>
          </a:p>
        </p:txBody>
      </p:sp>
      <p:pic>
        <p:nvPicPr>
          <p:cNvPr id="10242" name="Picture 2" descr="C:\Users\Beth\AppData\Local\Microsoft\Windows\Temporary Internet Files\Content.IE5\5Q8QWF7W\MC90034952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4800" y="5029200"/>
            <a:ext cx="1446544" cy="14478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5105400" y="6373655"/>
            <a:ext cx="1600200" cy="369332"/>
          </a:xfrm>
          <a:prstGeom prst="rect">
            <a:avLst/>
          </a:prstGeom>
          <a:noFill/>
        </p:spPr>
        <p:txBody>
          <a:bodyPr wrap="square" rtlCol="0">
            <a:spAutoFit/>
          </a:bodyPr>
          <a:lstStyle/>
          <a:p>
            <a:r>
              <a:rPr lang="en-US" dirty="0" smtClean="0"/>
              <a:t>Clip Art</a:t>
            </a:r>
            <a:endParaRPr lang="en-US" dirty="0"/>
          </a:p>
        </p:txBody>
      </p:sp>
    </p:spTree>
    <p:extLst>
      <p:ext uri="{BB962C8B-B14F-4D97-AF65-F5344CB8AC3E}">
        <p14:creationId xmlns:p14="http://schemas.microsoft.com/office/powerpoint/2010/main" val="2919419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a:t>What is </a:t>
            </a:r>
            <a:r>
              <a:rPr lang="en-US" b="1" dirty="0" smtClean="0"/>
              <a:t>HACCP?</a:t>
            </a:r>
            <a:endParaRPr lang="en-US" dirty="0"/>
          </a:p>
        </p:txBody>
      </p:sp>
      <p:sp>
        <p:nvSpPr>
          <p:cNvPr id="3" name="Content Placeholder 2"/>
          <p:cNvSpPr>
            <a:spLocks noGrp="1"/>
          </p:cNvSpPr>
          <p:nvPr>
            <p:ph idx="1"/>
          </p:nvPr>
        </p:nvSpPr>
        <p:spPr/>
        <p:txBody>
          <a:bodyPr>
            <a:normAutofit fontScale="92500"/>
          </a:bodyPr>
          <a:lstStyle/>
          <a:p>
            <a:r>
              <a:rPr lang="en-US" dirty="0"/>
              <a:t>HACCP, (Hazard Analysis and Critical Control Point) is a process control system that identifies where hazards are likely to occur in the food production process and puts into place stringent actions to take to prevent the hazards from occurring. </a:t>
            </a:r>
            <a:endParaRPr lang="en-US" dirty="0" smtClean="0"/>
          </a:p>
          <a:p>
            <a:r>
              <a:rPr lang="en-US" dirty="0" smtClean="0"/>
              <a:t>By </a:t>
            </a:r>
            <a:r>
              <a:rPr lang="en-US" dirty="0"/>
              <a:t>strictly monitoring and controlling each critical step (critical control points) of the process, there is less chance for hazards to occur</a:t>
            </a:r>
          </a:p>
        </p:txBody>
      </p:sp>
    </p:spTree>
    <p:extLst>
      <p:ext uri="{BB962C8B-B14F-4D97-AF65-F5344CB8AC3E}">
        <p14:creationId xmlns:p14="http://schemas.microsoft.com/office/powerpoint/2010/main" val="849603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Physical Hazards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35713051"/>
              </p:ext>
            </p:extLst>
          </p:nvPr>
        </p:nvGraphicFramePr>
        <p:xfrm>
          <a:off x="1108710" y="1447798"/>
          <a:ext cx="6926580" cy="4945223"/>
        </p:xfrm>
        <a:graphic>
          <a:graphicData uri="http://schemas.openxmlformats.org/drawingml/2006/table">
            <a:tbl>
              <a:tblPr firstRow="1" firstCol="1" bandRow="1">
                <a:tableStyleId>{5C22544A-7EE6-4342-B048-85BDC9FD1C3A}</a:tableStyleId>
              </a:tblPr>
              <a:tblGrid>
                <a:gridCol w="3463290">
                  <a:extLst>
                    <a:ext uri="{9D8B030D-6E8A-4147-A177-3AD203B41FA5}">
                      <a16:colId xmlns:a16="http://schemas.microsoft.com/office/drawing/2014/main" val="20000"/>
                    </a:ext>
                  </a:extLst>
                </a:gridCol>
                <a:gridCol w="3463290">
                  <a:extLst>
                    <a:ext uri="{9D8B030D-6E8A-4147-A177-3AD203B41FA5}">
                      <a16:colId xmlns:a16="http://schemas.microsoft.com/office/drawing/2014/main" val="20001"/>
                    </a:ext>
                  </a:extLst>
                </a:gridCol>
              </a:tblGrid>
              <a:tr h="309076">
                <a:tc>
                  <a:txBody>
                    <a:bodyPr/>
                    <a:lstStyle/>
                    <a:p>
                      <a:pPr marL="0" marR="0" algn="ctr">
                        <a:spcBef>
                          <a:spcPts val="0"/>
                        </a:spcBef>
                        <a:spcAft>
                          <a:spcPts val="0"/>
                        </a:spcAft>
                      </a:pPr>
                      <a:r>
                        <a:rPr lang="en-US" sz="1600">
                          <a:effectLst/>
                        </a:rPr>
                        <a:t>Hazard</a:t>
                      </a:r>
                      <a:endParaRPr lang="en-US" sz="1600">
                        <a:effectLst/>
                        <a:latin typeface="Times New Roman"/>
                        <a:ea typeface="Times New Roman"/>
                      </a:endParaRPr>
                    </a:p>
                  </a:txBody>
                  <a:tcPr marL="68580" marR="68580" marT="0" marB="0"/>
                </a:tc>
                <a:tc>
                  <a:txBody>
                    <a:bodyPr/>
                    <a:lstStyle/>
                    <a:p>
                      <a:pPr marL="0" marR="0" algn="ctr">
                        <a:spcBef>
                          <a:spcPts val="0"/>
                        </a:spcBef>
                        <a:spcAft>
                          <a:spcPts val="0"/>
                        </a:spcAft>
                      </a:pPr>
                      <a:r>
                        <a:rPr lang="en-US" sz="1600">
                          <a:effectLst/>
                        </a:rPr>
                        <a:t>Source/ Cause</a:t>
                      </a:r>
                      <a:endParaRPr lang="en-US" sz="1600">
                        <a:effectLst/>
                        <a:latin typeface="Times New Roman"/>
                        <a:ea typeface="Times New Roman"/>
                      </a:endParaRPr>
                    </a:p>
                  </a:txBody>
                  <a:tcPr marL="68580" marR="68580" marT="0" marB="0"/>
                </a:tc>
                <a:extLst>
                  <a:ext uri="{0D108BD9-81ED-4DB2-BD59-A6C34878D82A}">
                    <a16:rowId xmlns:a16="http://schemas.microsoft.com/office/drawing/2014/main" val="10000"/>
                  </a:ext>
                </a:extLst>
              </a:tr>
              <a:tr h="618153">
                <a:tc>
                  <a:txBody>
                    <a:bodyPr/>
                    <a:lstStyle/>
                    <a:p>
                      <a:pPr marL="0" marR="0" algn="ctr">
                        <a:spcBef>
                          <a:spcPts val="0"/>
                        </a:spcBef>
                        <a:spcAft>
                          <a:spcPts val="0"/>
                        </a:spcAft>
                      </a:pPr>
                      <a:r>
                        <a:rPr lang="en-US" sz="1600">
                          <a:effectLst/>
                        </a:rPr>
                        <a:t>Glass</a:t>
                      </a:r>
                      <a:endParaRPr lang="en-US" sz="16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600">
                          <a:effectLst/>
                        </a:rPr>
                        <a:t>Bottles, jars, light fixtures, utensils, gauge covers, thermometers</a:t>
                      </a:r>
                      <a:endParaRPr lang="en-US" sz="16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618153">
                <a:tc>
                  <a:txBody>
                    <a:bodyPr/>
                    <a:lstStyle/>
                    <a:p>
                      <a:pPr marL="0" marR="0" algn="ctr">
                        <a:spcBef>
                          <a:spcPts val="0"/>
                        </a:spcBef>
                        <a:spcAft>
                          <a:spcPts val="0"/>
                        </a:spcAft>
                      </a:pPr>
                      <a:r>
                        <a:rPr lang="en-US" sz="1600">
                          <a:effectLst/>
                        </a:rPr>
                        <a:t>Metal</a:t>
                      </a:r>
                      <a:endParaRPr lang="en-US" sz="16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600">
                          <a:effectLst/>
                        </a:rPr>
                        <a:t>Nuts, bolts, screws, steel wool, wire, meat hooks</a:t>
                      </a:r>
                      <a:endParaRPr lang="en-US" sz="160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618153">
                <a:tc>
                  <a:txBody>
                    <a:bodyPr/>
                    <a:lstStyle/>
                    <a:p>
                      <a:pPr marL="0" marR="0" algn="ctr">
                        <a:spcBef>
                          <a:spcPts val="0"/>
                        </a:spcBef>
                        <a:spcAft>
                          <a:spcPts val="0"/>
                        </a:spcAft>
                      </a:pPr>
                      <a:r>
                        <a:rPr lang="en-US" sz="1600">
                          <a:effectLst/>
                        </a:rPr>
                        <a:t>Stones</a:t>
                      </a:r>
                      <a:endParaRPr lang="en-US" sz="16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600">
                          <a:effectLst/>
                        </a:rPr>
                        <a:t>Raw materials</a:t>
                      </a:r>
                    </a:p>
                    <a:p>
                      <a:pPr marL="0" marR="0" algn="ctr">
                        <a:spcBef>
                          <a:spcPts val="0"/>
                        </a:spcBef>
                        <a:spcAft>
                          <a:spcPts val="0"/>
                        </a:spcAft>
                      </a:pPr>
                      <a:r>
                        <a:rPr lang="en-US" sz="1600">
                          <a:effectLst/>
                        </a:rPr>
                        <a:t> </a:t>
                      </a:r>
                      <a:endParaRPr lang="en-US" sz="16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618153">
                <a:tc>
                  <a:txBody>
                    <a:bodyPr/>
                    <a:lstStyle/>
                    <a:p>
                      <a:pPr marL="0" marR="0" algn="ctr">
                        <a:spcBef>
                          <a:spcPts val="0"/>
                        </a:spcBef>
                        <a:spcAft>
                          <a:spcPts val="0"/>
                        </a:spcAft>
                      </a:pPr>
                      <a:r>
                        <a:rPr lang="en-US" sz="1600">
                          <a:effectLst/>
                        </a:rPr>
                        <a:t>Plastics</a:t>
                      </a:r>
                      <a:endParaRPr lang="en-US" sz="16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600">
                          <a:effectLst/>
                        </a:rPr>
                        <a:t>Packaging materials, raw materials</a:t>
                      </a:r>
                    </a:p>
                    <a:p>
                      <a:pPr marL="0" marR="0" algn="ctr">
                        <a:spcBef>
                          <a:spcPts val="0"/>
                        </a:spcBef>
                        <a:spcAft>
                          <a:spcPts val="0"/>
                        </a:spcAft>
                      </a:pPr>
                      <a:r>
                        <a:rPr lang="en-US" sz="1600">
                          <a:effectLst/>
                        </a:rPr>
                        <a:t> </a:t>
                      </a:r>
                      <a:endParaRPr lang="en-US" sz="16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927229">
                <a:tc>
                  <a:txBody>
                    <a:bodyPr/>
                    <a:lstStyle/>
                    <a:p>
                      <a:pPr marL="0" marR="0" algn="ctr">
                        <a:spcBef>
                          <a:spcPts val="0"/>
                        </a:spcBef>
                        <a:spcAft>
                          <a:spcPts val="0"/>
                        </a:spcAft>
                      </a:pPr>
                      <a:r>
                        <a:rPr lang="en-US" sz="1600">
                          <a:effectLst/>
                        </a:rPr>
                        <a:t>Bone</a:t>
                      </a:r>
                      <a:endParaRPr lang="en-US" sz="16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600">
                          <a:effectLst/>
                        </a:rPr>
                        <a:t>Raw material, improper plant processing</a:t>
                      </a:r>
                    </a:p>
                    <a:p>
                      <a:pPr marL="0" marR="0" algn="ctr">
                        <a:spcBef>
                          <a:spcPts val="0"/>
                        </a:spcBef>
                        <a:spcAft>
                          <a:spcPts val="0"/>
                        </a:spcAft>
                      </a:pPr>
                      <a:r>
                        <a:rPr lang="en-US" sz="1600">
                          <a:effectLst/>
                        </a:rPr>
                        <a:t> </a:t>
                      </a:r>
                      <a:endParaRPr lang="en-US" sz="160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r h="618153">
                <a:tc>
                  <a:txBody>
                    <a:bodyPr/>
                    <a:lstStyle/>
                    <a:p>
                      <a:pPr marL="0" marR="0" algn="ctr">
                        <a:spcBef>
                          <a:spcPts val="0"/>
                        </a:spcBef>
                        <a:spcAft>
                          <a:spcPts val="0"/>
                        </a:spcAft>
                      </a:pPr>
                      <a:r>
                        <a:rPr lang="en-US" sz="1600">
                          <a:effectLst/>
                        </a:rPr>
                        <a:t>Bullet/BB Shot/ Needles</a:t>
                      </a:r>
                      <a:endParaRPr lang="en-US" sz="16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600">
                          <a:effectLst/>
                        </a:rPr>
                        <a:t>Animals shot in field, hypodermic needles used for infections</a:t>
                      </a:r>
                      <a:endParaRPr lang="en-US" sz="1600">
                        <a:effectLst/>
                        <a:latin typeface="Times New Roman"/>
                        <a:ea typeface="Times New Roman"/>
                      </a:endParaRPr>
                    </a:p>
                  </a:txBody>
                  <a:tcPr marL="68580" marR="68580" marT="0" marB="0" anchor="ctr"/>
                </a:tc>
                <a:extLst>
                  <a:ext uri="{0D108BD9-81ED-4DB2-BD59-A6C34878D82A}">
                    <a16:rowId xmlns:a16="http://schemas.microsoft.com/office/drawing/2014/main" val="10006"/>
                  </a:ext>
                </a:extLst>
              </a:tr>
              <a:tr h="618153">
                <a:tc>
                  <a:txBody>
                    <a:bodyPr/>
                    <a:lstStyle/>
                    <a:p>
                      <a:pPr marL="0" marR="0" algn="ctr">
                        <a:spcBef>
                          <a:spcPts val="0"/>
                        </a:spcBef>
                        <a:spcAft>
                          <a:spcPts val="0"/>
                        </a:spcAft>
                      </a:pPr>
                      <a:r>
                        <a:rPr lang="en-US" sz="1600">
                          <a:effectLst/>
                        </a:rPr>
                        <a:t>Jewelry</a:t>
                      </a:r>
                      <a:endParaRPr lang="en-US" sz="16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600" dirty="0">
                          <a:effectLst/>
                        </a:rPr>
                        <a:t>Pens/pencils, buttons, careless employee practices</a:t>
                      </a:r>
                      <a:endParaRPr lang="en-US" sz="1600" dirty="0">
                        <a:effectLst/>
                        <a:latin typeface="Times New Roman"/>
                        <a:ea typeface="Times New Roman"/>
                      </a:endParaRPr>
                    </a:p>
                  </a:txBody>
                  <a:tcPr marL="68580" marR="68580" marT="0"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5941839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Costumer Complaint Letter</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5253028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Principles of HACCP</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b="1" dirty="0"/>
              <a:t>Conduct a hazard </a:t>
            </a:r>
            <a:r>
              <a:rPr lang="en-US" b="1" dirty="0" smtClean="0"/>
              <a:t>analysis</a:t>
            </a:r>
          </a:p>
          <a:p>
            <a:pPr marL="514350" indent="-514350">
              <a:buFont typeface="+mj-lt"/>
              <a:buAutoNum type="arabicPeriod"/>
            </a:pPr>
            <a:r>
              <a:rPr lang="en-US" b="1" dirty="0"/>
              <a:t>Identify the critical control </a:t>
            </a:r>
            <a:r>
              <a:rPr lang="en-US" b="1" dirty="0" smtClean="0"/>
              <a:t>points</a:t>
            </a:r>
          </a:p>
          <a:p>
            <a:pPr marL="514350" indent="-514350">
              <a:buFont typeface="+mj-lt"/>
              <a:buAutoNum type="arabicPeriod"/>
            </a:pPr>
            <a:r>
              <a:rPr lang="en-US" b="1" dirty="0"/>
              <a:t>Establish critical </a:t>
            </a:r>
            <a:r>
              <a:rPr lang="en-US" b="1" dirty="0" smtClean="0"/>
              <a:t>limits</a:t>
            </a:r>
            <a:endParaRPr lang="en-US" dirty="0"/>
          </a:p>
          <a:p>
            <a:pPr marL="514350" indent="-514350">
              <a:buFont typeface="+mj-lt"/>
              <a:buAutoNum type="arabicPeriod"/>
            </a:pPr>
            <a:r>
              <a:rPr lang="en-US" b="1" dirty="0"/>
              <a:t>Establish CCP monitoring </a:t>
            </a:r>
            <a:r>
              <a:rPr lang="en-US" b="1" dirty="0" smtClean="0"/>
              <a:t>requirements</a:t>
            </a:r>
          </a:p>
          <a:p>
            <a:pPr marL="514350" indent="-514350">
              <a:buFont typeface="+mj-lt"/>
              <a:buAutoNum type="arabicPeriod"/>
            </a:pPr>
            <a:r>
              <a:rPr lang="en-US" b="1" dirty="0"/>
              <a:t>Establish corrective </a:t>
            </a:r>
            <a:r>
              <a:rPr lang="en-US" b="1" dirty="0" smtClean="0"/>
              <a:t>actions</a:t>
            </a:r>
          </a:p>
          <a:p>
            <a:pPr marL="514350" indent="-514350">
              <a:buFont typeface="+mj-lt"/>
              <a:buAutoNum type="arabicPeriod"/>
            </a:pPr>
            <a:r>
              <a:rPr lang="en-US" b="1" dirty="0"/>
              <a:t>Establish effective recordkeeping </a:t>
            </a:r>
            <a:r>
              <a:rPr lang="en-US" b="1" dirty="0" smtClean="0"/>
              <a:t>procedures</a:t>
            </a:r>
          </a:p>
          <a:p>
            <a:pPr marL="514350" indent="-514350">
              <a:buFont typeface="+mj-lt"/>
              <a:buAutoNum type="arabicPeriod"/>
            </a:pPr>
            <a:r>
              <a:rPr lang="en-US" b="1" dirty="0"/>
              <a:t>Establish procedures for verifying</a:t>
            </a:r>
            <a:endParaRPr lang="en-US" dirty="0"/>
          </a:p>
        </p:txBody>
      </p:sp>
    </p:spTree>
    <p:extLst>
      <p:ext uri="{BB962C8B-B14F-4D97-AF65-F5344CB8AC3E}">
        <p14:creationId xmlns:p14="http://schemas.microsoft.com/office/powerpoint/2010/main" val="252822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Conduct a hazard </a:t>
            </a:r>
            <a:r>
              <a:rPr lang="en-US" b="1" dirty="0" smtClean="0"/>
              <a:t>analysis</a:t>
            </a:r>
            <a:endParaRPr lang="en-US" dirty="0"/>
          </a:p>
        </p:txBody>
      </p:sp>
      <p:sp>
        <p:nvSpPr>
          <p:cNvPr id="3" name="Content Placeholder 2"/>
          <p:cNvSpPr>
            <a:spLocks noGrp="1"/>
          </p:cNvSpPr>
          <p:nvPr>
            <p:ph idx="1"/>
          </p:nvPr>
        </p:nvSpPr>
        <p:spPr/>
        <p:txBody>
          <a:bodyPr/>
          <a:lstStyle/>
          <a:p>
            <a:pPr lvl="0"/>
            <a:r>
              <a:rPr lang="en-US" dirty="0"/>
              <a:t>to identify potential hazards that are likely to occur during food processing.</a:t>
            </a:r>
            <a:br>
              <a:rPr lang="en-US" dirty="0"/>
            </a:br>
            <a:endParaRPr lang="en-US" dirty="0"/>
          </a:p>
          <a:p>
            <a:pPr marL="0" indent="0">
              <a:buNone/>
            </a:pPr>
            <a:endParaRPr lang="en-US" dirty="0"/>
          </a:p>
        </p:txBody>
      </p:sp>
    </p:spTree>
    <p:extLst>
      <p:ext uri="{BB962C8B-B14F-4D97-AF65-F5344CB8AC3E}">
        <p14:creationId xmlns:p14="http://schemas.microsoft.com/office/powerpoint/2010/main" val="145302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Identify the critical control </a:t>
            </a:r>
            <a:r>
              <a:rPr lang="en-US" b="1" dirty="0" smtClean="0"/>
              <a:t>points (CCPs)</a:t>
            </a:r>
            <a:endParaRPr lang="en-US" dirty="0"/>
          </a:p>
        </p:txBody>
      </p:sp>
      <p:sp>
        <p:nvSpPr>
          <p:cNvPr id="3" name="Content Placeholder 2"/>
          <p:cNvSpPr>
            <a:spLocks noGrp="1"/>
          </p:cNvSpPr>
          <p:nvPr>
            <p:ph idx="1"/>
          </p:nvPr>
        </p:nvSpPr>
        <p:spPr/>
        <p:txBody>
          <a:bodyPr/>
          <a:lstStyle/>
          <a:p>
            <a:pPr lvl="0"/>
            <a:r>
              <a:rPr lang="en-US" dirty="0"/>
              <a:t>those points in the process where hazards are likely to occur and can be prevented, reduced or eliminated.</a:t>
            </a:r>
            <a:br>
              <a:rPr lang="en-US" dirty="0"/>
            </a:br>
            <a:endParaRPr lang="en-US" dirty="0"/>
          </a:p>
          <a:p>
            <a:endParaRPr lang="en-US" dirty="0"/>
          </a:p>
        </p:txBody>
      </p:sp>
    </p:spTree>
    <p:extLst>
      <p:ext uri="{BB962C8B-B14F-4D97-AF65-F5344CB8AC3E}">
        <p14:creationId xmlns:p14="http://schemas.microsoft.com/office/powerpoint/2010/main" val="35018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Establish critical </a:t>
            </a:r>
            <a:r>
              <a:rPr lang="en-US" b="1" dirty="0" smtClean="0"/>
              <a:t>limits</a:t>
            </a:r>
            <a:endParaRPr lang="en-US" dirty="0"/>
          </a:p>
        </p:txBody>
      </p:sp>
      <p:sp>
        <p:nvSpPr>
          <p:cNvPr id="3" name="Content Placeholder 2"/>
          <p:cNvSpPr>
            <a:spLocks noGrp="1"/>
          </p:cNvSpPr>
          <p:nvPr>
            <p:ph idx="1"/>
          </p:nvPr>
        </p:nvSpPr>
        <p:spPr/>
        <p:txBody>
          <a:bodyPr/>
          <a:lstStyle/>
          <a:p>
            <a:r>
              <a:rPr lang="en-US" dirty="0"/>
              <a:t>for preventive measures associated with each identified CCP. </a:t>
            </a:r>
            <a:endParaRPr lang="en-US" dirty="0" smtClean="0"/>
          </a:p>
          <a:p>
            <a:r>
              <a:rPr lang="en-US" dirty="0" smtClean="0"/>
              <a:t>A </a:t>
            </a:r>
            <a:r>
              <a:rPr lang="en-US" dirty="0"/>
              <a:t>critical limit is a criterion that must be met for each CCP, such as final internal temperature when cooking</a:t>
            </a:r>
            <a:r>
              <a:rPr lang="en-US" dirty="0" smtClean="0"/>
              <a:t>.</a:t>
            </a:r>
          </a:p>
          <a:p>
            <a:r>
              <a:rPr lang="en-US" dirty="0" smtClean="0"/>
              <a:t> </a:t>
            </a:r>
            <a:r>
              <a:rPr lang="en-US" dirty="0"/>
              <a:t>Where appropriate, critical limits may reflect relevant FSIS regulations and FDA tolerances</a:t>
            </a:r>
          </a:p>
        </p:txBody>
      </p:sp>
    </p:spTree>
    <p:extLst>
      <p:ext uri="{BB962C8B-B14F-4D97-AF65-F5344CB8AC3E}">
        <p14:creationId xmlns:p14="http://schemas.microsoft.com/office/powerpoint/2010/main" val="125480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Establish CCP monitoring </a:t>
            </a:r>
            <a:r>
              <a:rPr lang="en-US" b="1" dirty="0" smtClean="0"/>
              <a:t>requirements</a:t>
            </a:r>
            <a:endParaRPr lang="en-US" dirty="0"/>
          </a:p>
        </p:txBody>
      </p:sp>
      <p:sp>
        <p:nvSpPr>
          <p:cNvPr id="3" name="Content Placeholder 2"/>
          <p:cNvSpPr>
            <a:spLocks noGrp="1"/>
          </p:cNvSpPr>
          <p:nvPr>
            <p:ph idx="1"/>
          </p:nvPr>
        </p:nvSpPr>
        <p:spPr/>
        <p:txBody>
          <a:bodyPr/>
          <a:lstStyle/>
          <a:p>
            <a:pPr lvl="0"/>
            <a:r>
              <a:rPr lang="en-US" dirty="0"/>
              <a:t>to determine if a CCP is under control. For example, if you claim that your product is safe when cooked to 160°F,  methods must be established to prove that your product has been cooked to 160°F</a:t>
            </a:r>
            <a:r>
              <a:rPr lang="en-US" dirty="0" smtClean="0"/>
              <a:t>.</a:t>
            </a:r>
          </a:p>
          <a:p>
            <a:pPr lvl="0"/>
            <a:r>
              <a:rPr lang="en-US" dirty="0" smtClean="0"/>
              <a:t>Monitoring </a:t>
            </a:r>
            <a:r>
              <a:rPr lang="en-US" dirty="0"/>
              <a:t>may require materials or devices to measure or otherwise evaluate the process at CCPs.</a:t>
            </a:r>
          </a:p>
        </p:txBody>
      </p:sp>
    </p:spTree>
    <p:extLst>
      <p:ext uri="{BB962C8B-B14F-4D97-AF65-F5344CB8AC3E}">
        <p14:creationId xmlns:p14="http://schemas.microsoft.com/office/powerpoint/2010/main" val="64797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Establish corrective </a:t>
            </a:r>
            <a:r>
              <a:rPr lang="en-US" b="1" dirty="0" smtClean="0"/>
              <a:t>actions</a:t>
            </a:r>
            <a:endParaRPr lang="en-US" dirty="0"/>
          </a:p>
        </p:txBody>
      </p:sp>
      <p:sp>
        <p:nvSpPr>
          <p:cNvPr id="3" name="Content Placeholder 2"/>
          <p:cNvSpPr>
            <a:spLocks noGrp="1"/>
          </p:cNvSpPr>
          <p:nvPr>
            <p:ph idx="1"/>
          </p:nvPr>
        </p:nvSpPr>
        <p:spPr/>
        <p:txBody>
          <a:bodyPr/>
          <a:lstStyle/>
          <a:p>
            <a:r>
              <a:rPr lang="en-US" dirty="0"/>
              <a:t>if monitoring determines a CCP is not within the established limits. </a:t>
            </a:r>
            <a:endParaRPr lang="en-US" dirty="0" smtClean="0"/>
          </a:p>
          <a:p>
            <a:r>
              <a:rPr lang="en-US" dirty="0" smtClean="0"/>
              <a:t>In </a:t>
            </a:r>
            <a:r>
              <a:rPr lang="en-US" dirty="0"/>
              <a:t>case a problem occurs, corrective actions must be in place to ensure no public health hazard occurs.</a:t>
            </a:r>
          </a:p>
        </p:txBody>
      </p:sp>
    </p:spTree>
    <p:extLst>
      <p:ext uri="{BB962C8B-B14F-4D97-AF65-F5344CB8AC3E}">
        <p14:creationId xmlns:p14="http://schemas.microsoft.com/office/powerpoint/2010/main" val="268301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Establish effective recordkeeping </a:t>
            </a:r>
            <a:r>
              <a:rPr lang="en-US" b="1" dirty="0" smtClean="0"/>
              <a:t>procedures</a:t>
            </a:r>
            <a:endParaRPr lang="en-US" dirty="0"/>
          </a:p>
        </p:txBody>
      </p:sp>
      <p:sp>
        <p:nvSpPr>
          <p:cNvPr id="3" name="Content Placeholder 2"/>
          <p:cNvSpPr>
            <a:spLocks noGrp="1"/>
          </p:cNvSpPr>
          <p:nvPr>
            <p:ph idx="1"/>
          </p:nvPr>
        </p:nvSpPr>
        <p:spPr/>
        <p:txBody>
          <a:bodyPr/>
          <a:lstStyle/>
          <a:p>
            <a:r>
              <a:rPr lang="en-US" dirty="0"/>
              <a:t>that document the HACCP system is working properly. </a:t>
            </a:r>
            <a:endParaRPr lang="en-US" dirty="0" smtClean="0"/>
          </a:p>
          <a:p>
            <a:r>
              <a:rPr lang="en-US" dirty="0" smtClean="0"/>
              <a:t>Records </a:t>
            </a:r>
            <a:r>
              <a:rPr lang="en-US" dirty="0"/>
              <a:t>should document CCP monitoring, verification activities and deviation records.</a:t>
            </a:r>
            <a:br>
              <a:rPr lang="en-US" dirty="0"/>
            </a:br>
            <a:endParaRPr lang="en-US" dirty="0"/>
          </a:p>
        </p:txBody>
      </p:sp>
    </p:spTree>
    <p:extLst>
      <p:ext uri="{BB962C8B-B14F-4D97-AF65-F5344CB8AC3E}">
        <p14:creationId xmlns:p14="http://schemas.microsoft.com/office/powerpoint/2010/main" val="284461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Establish procedures for </a:t>
            </a:r>
            <a:r>
              <a:rPr lang="en-US" b="1" dirty="0" smtClean="0"/>
              <a:t>verifying</a:t>
            </a:r>
            <a:endParaRPr lang="en-US" dirty="0"/>
          </a:p>
        </p:txBody>
      </p:sp>
      <p:sp>
        <p:nvSpPr>
          <p:cNvPr id="3" name="Content Placeholder 2"/>
          <p:cNvSpPr>
            <a:spLocks noGrp="1"/>
          </p:cNvSpPr>
          <p:nvPr>
            <p:ph idx="1"/>
          </p:nvPr>
        </p:nvSpPr>
        <p:spPr/>
        <p:txBody>
          <a:bodyPr/>
          <a:lstStyle/>
          <a:p>
            <a:r>
              <a:rPr lang="en-US" dirty="0"/>
              <a:t>that the HACCP system is working properly. Verification procedures may include reviewing the HACCP plan, CCP records, critical limits as well as conducting microbial sampling. </a:t>
            </a:r>
            <a:endParaRPr lang="en-US" dirty="0" smtClean="0"/>
          </a:p>
          <a:p>
            <a:r>
              <a:rPr lang="en-US" dirty="0" smtClean="0"/>
              <a:t>Both </a:t>
            </a:r>
            <a:r>
              <a:rPr lang="en-US" dirty="0"/>
              <a:t>plant personnel and FSIS inspectors will conduct verification activities</a:t>
            </a:r>
          </a:p>
        </p:txBody>
      </p:sp>
    </p:spTree>
    <p:extLst>
      <p:ext uri="{BB962C8B-B14F-4D97-AF65-F5344CB8AC3E}">
        <p14:creationId xmlns:p14="http://schemas.microsoft.com/office/powerpoint/2010/main" val="368592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a:t>Why is HACCP Important?</a:t>
            </a:r>
            <a:r>
              <a:rPr lang="en-US" dirty="0"/>
              <a:t> </a:t>
            </a:r>
          </a:p>
        </p:txBody>
      </p:sp>
      <p:sp>
        <p:nvSpPr>
          <p:cNvPr id="3" name="Content Placeholder 2"/>
          <p:cNvSpPr>
            <a:spLocks noGrp="1"/>
          </p:cNvSpPr>
          <p:nvPr>
            <p:ph idx="1"/>
          </p:nvPr>
        </p:nvSpPr>
        <p:spPr/>
        <p:txBody>
          <a:bodyPr>
            <a:normAutofit lnSpcReduction="10000"/>
          </a:bodyPr>
          <a:lstStyle/>
          <a:p>
            <a:r>
              <a:rPr lang="en-US" dirty="0"/>
              <a:t>HACCP is important because it prioritizes and controls potential hazards in food production. By controlling major food risks, such as microbiological, chemical and physical contaminants, the industry can better assure consumers that its products are as safe as good science and technology allows. </a:t>
            </a:r>
            <a:endParaRPr lang="en-US" dirty="0" smtClean="0"/>
          </a:p>
          <a:p>
            <a:r>
              <a:rPr lang="en-US" dirty="0" smtClean="0"/>
              <a:t>By </a:t>
            </a:r>
            <a:r>
              <a:rPr lang="en-US" dirty="0"/>
              <a:t>reducing foodborne hazards, public health protection is strengthened</a:t>
            </a:r>
          </a:p>
        </p:txBody>
      </p:sp>
    </p:spTree>
    <p:extLst>
      <p:ext uri="{BB962C8B-B14F-4D97-AF65-F5344CB8AC3E}">
        <p14:creationId xmlns:p14="http://schemas.microsoft.com/office/powerpoint/2010/main" val="143508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p:txBody>
          <a:bodyPr>
            <a:normAutofit fontScale="92500" lnSpcReduction="20000"/>
          </a:bodyPr>
          <a:lstStyle/>
          <a:p>
            <a:r>
              <a:rPr lang="en-US" dirty="0"/>
              <a:t>Divide the students into groups of four to create HACCP Teams. </a:t>
            </a:r>
            <a:endParaRPr lang="en-US" dirty="0" smtClean="0"/>
          </a:p>
          <a:p>
            <a:r>
              <a:rPr lang="en-US" dirty="0" smtClean="0"/>
              <a:t>Each </a:t>
            </a:r>
            <a:r>
              <a:rPr lang="en-US" dirty="0"/>
              <a:t>team will be given a product and will need to identify and create a HACCP plan</a:t>
            </a:r>
            <a:r>
              <a:rPr lang="en-US" dirty="0" smtClean="0"/>
              <a:t>.</a:t>
            </a:r>
          </a:p>
          <a:p>
            <a:r>
              <a:rPr lang="en-US" dirty="0" smtClean="0"/>
              <a:t> </a:t>
            </a:r>
            <a:r>
              <a:rPr lang="en-US" dirty="0"/>
              <a:t>Each group will need to create a HACCP Plan with the following: cover page, product and ingredients, product description, and process flow diagram. </a:t>
            </a:r>
            <a:endParaRPr lang="en-US" dirty="0" smtClean="0"/>
          </a:p>
          <a:p>
            <a:r>
              <a:rPr lang="en-US" dirty="0" smtClean="0"/>
              <a:t>This </a:t>
            </a:r>
            <a:r>
              <a:rPr lang="en-US" dirty="0"/>
              <a:t>activity will take the knowledge from the previous lessons and allow students to apply their newly acquired knowledge.</a:t>
            </a:r>
          </a:p>
        </p:txBody>
      </p:sp>
    </p:spTree>
    <p:extLst>
      <p:ext uri="{BB962C8B-B14F-4D97-AF65-F5344CB8AC3E}">
        <p14:creationId xmlns:p14="http://schemas.microsoft.com/office/powerpoint/2010/main" val="1096330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a:t>Is HACCP New?</a:t>
            </a:r>
            <a:endParaRPr lang="en-US" dirty="0"/>
          </a:p>
        </p:txBody>
      </p:sp>
      <p:sp>
        <p:nvSpPr>
          <p:cNvPr id="3" name="Content Placeholder 2"/>
          <p:cNvSpPr>
            <a:spLocks noGrp="1"/>
          </p:cNvSpPr>
          <p:nvPr>
            <p:ph idx="1"/>
          </p:nvPr>
        </p:nvSpPr>
        <p:spPr/>
        <p:txBody>
          <a:bodyPr>
            <a:normAutofit lnSpcReduction="10000"/>
          </a:bodyPr>
          <a:lstStyle/>
          <a:p>
            <a:r>
              <a:rPr lang="en-US" dirty="0"/>
              <a:t>HACCP is not new. It was first used in the 1960s by the Pillsbury Company to produce the safest and highest quality food possible for astronauts in the space program. </a:t>
            </a:r>
            <a:endParaRPr lang="en-US" dirty="0" smtClean="0"/>
          </a:p>
          <a:p>
            <a:r>
              <a:rPr lang="en-US" dirty="0" smtClean="0"/>
              <a:t>The </a:t>
            </a:r>
            <a:r>
              <a:rPr lang="en-US" dirty="0"/>
              <a:t>National Academy of Sciences, National Advisory Committee for Microbiological Criteria for Foods, and the Codex </a:t>
            </a:r>
            <a:r>
              <a:rPr lang="en-US" dirty="0" err="1"/>
              <a:t>Alimentarius</a:t>
            </a:r>
            <a:r>
              <a:rPr lang="en-US" dirty="0"/>
              <a:t> have endorsed HACCP as the best process control system available today.</a:t>
            </a:r>
          </a:p>
        </p:txBody>
      </p:sp>
    </p:spTree>
    <p:extLst>
      <p:ext uri="{BB962C8B-B14F-4D97-AF65-F5344CB8AC3E}">
        <p14:creationId xmlns:p14="http://schemas.microsoft.com/office/powerpoint/2010/main" val="380937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Biological </a:t>
            </a:r>
            <a:r>
              <a:rPr lang="en-US" dirty="0" smtClean="0"/>
              <a:t>Hazards/ Contaminants </a:t>
            </a:r>
            <a:endParaRPr lang="en-US" dirty="0"/>
          </a:p>
        </p:txBody>
      </p:sp>
      <p:sp>
        <p:nvSpPr>
          <p:cNvPr id="3" name="Content Placeholder 2"/>
          <p:cNvSpPr>
            <a:spLocks noGrp="1"/>
          </p:cNvSpPr>
          <p:nvPr>
            <p:ph idx="1"/>
          </p:nvPr>
        </p:nvSpPr>
        <p:spPr/>
        <p:txBody>
          <a:bodyPr/>
          <a:lstStyle/>
          <a:p>
            <a:pPr lvl="0"/>
            <a:r>
              <a:rPr lang="en-US" dirty="0"/>
              <a:t>include bacterial, fungal, viral, and parasitic organisms and/or their toxins</a:t>
            </a:r>
            <a:r>
              <a:rPr lang="en-US" dirty="0" smtClean="0"/>
              <a:t>.</a:t>
            </a:r>
          </a:p>
          <a:p>
            <a:pPr lvl="0"/>
            <a:endParaRPr lang="en-US" dirty="0" smtClean="0"/>
          </a:p>
          <a:p>
            <a:r>
              <a:rPr lang="en-US" dirty="0"/>
              <a:t>which are mainly bacterial, can cause either foodborne infections or intoxications.</a:t>
            </a:r>
          </a:p>
          <a:p>
            <a:pPr lvl="0"/>
            <a:endParaRPr lang="en-U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3272" y="4572000"/>
            <a:ext cx="1837457" cy="18374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913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Spoilage bacteria </a:t>
            </a:r>
            <a:endParaRPr lang="en-US" dirty="0"/>
          </a:p>
        </p:txBody>
      </p:sp>
      <p:sp>
        <p:nvSpPr>
          <p:cNvPr id="3" name="Content Placeholder 2"/>
          <p:cNvSpPr>
            <a:spLocks noGrp="1"/>
          </p:cNvSpPr>
          <p:nvPr>
            <p:ph idx="1"/>
          </p:nvPr>
        </p:nvSpPr>
        <p:spPr/>
        <p:txBody>
          <a:bodyPr/>
          <a:lstStyle/>
          <a:p>
            <a:r>
              <a:rPr lang="en-US" dirty="0"/>
              <a:t>bacteria that cause changes to the taste, texture, and/or odor of a food. They will not likely pose a risk of making someone sick.</a:t>
            </a:r>
          </a:p>
        </p:txBody>
      </p:sp>
      <p:pic>
        <p:nvPicPr>
          <p:cNvPr id="5122" name="Picture 2" descr="C:\Users\Beth\AppData\Local\Microsoft\Windows\Temporary Internet Files\Content.IE5\67P7WJNM\MC900440672[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571" y="3505200"/>
            <a:ext cx="2742857" cy="2742857"/>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4571999" y="6261912"/>
            <a:ext cx="1143000" cy="369332"/>
          </a:xfrm>
          <a:prstGeom prst="rect">
            <a:avLst/>
          </a:prstGeom>
          <a:noFill/>
        </p:spPr>
        <p:txBody>
          <a:bodyPr wrap="square" rtlCol="0">
            <a:spAutoFit/>
          </a:bodyPr>
          <a:lstStyle/>
          <a:p>
            <a:r>
              <a:rPr lang="en-US" dirty="0" smtClean="0"/>
              <a:t>Clip Art</a:t>
            </a:r>
            <a:endParaRPr lang="en-US" dirty="0"/>
          </a:p>
        </p:txBody>
      </p:sp>
    </p:spTree>
    <p:extLst>
      <p:ext uri="{BB962C8B-B14F-4D97-AF65-F5344CB8AC3E}">
        <p14:creationId xmlns:p14="http://schemas.microsoft.com/office/powerpoint/2010/main" val="112447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Pathogenic bacteria </a:t>
            </a:r>
            <a:endParaRPr lang="en-US" dirty="0"/>
          </a:p>
        </p:txBody>
      </p:sp>
      <p:sp>
        <p:nvSpPr>
          <p:cNvPr id="3" name="Content Placeholder 2"/>
          <p:cNvSpPr>
            <a:spLocks noGrp="1"/>
          </p:cNvSpPr>
          <p:nvPr>
            <p:ph idx="1"/>
          </p:nvPr>
        </p:nvSpPr>
        <p:spPr/>
        <p:txBody>
          <a:bodyPr/>
          <a:lstStyle/>
          <a:p>
            <a:pPr lvl="0"/>
            <a:r>
              <a:rPr lang="en-US" dirty="0"/>
              <a:t>bacteria that lead to food-borne illnesses. A few of the common bacteria in this class are: </a:t>
            </a:r>
            <a:r>
              <a:rPr lang="en-US" i="1" dirty="0" err="1"/>
              <a:t>E.coli</a:t>
            </a:r>
            <a:r>
              <a:rPr lang="en-US" i="1" dirty="0"/>
              <a:t>, Listeria, Salmonella, Clostridium </a:t>
            </a:r>
            <a:r>
              <a:rPr lang="en-US" i="1" dirty="0" err="1"/>
              <a:t>botulinum</a:t>
            </a:r>
            <a:r>
              <a:rPr lang="en-US" i="1" dirty="0"/>
              <a:t>, </a:t>
            </a:r>
            <a:r>
              <a:rPr lang="en-US" dirty="0"/>
              <a:t>and</a:t>
            </a:r>
            <a:r>
              <a:rPr lang="en-US" i="1" dirty="0"/>
              <a:t> Staphylococcus </a:t>
            </a:r>
            <a:r>
              <a:rPr lang="en-US" i="1" dirty="0" err="1"/>
              <a:t>aureus</a:t>
            </a:r>
            <a:endParaRPr lang="en-US" dirty="0"/>
          </a:p>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5207" y="4038600"/>
            <a:ext cx="2033587" cy="20335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636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32"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out)">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a:t>
            </a:r>
            <a:r>
              <a:rPr lang="en-US" b="1" dirty="0" smtClean="0"/>
              <a:t>oodborne </a:t>
            </a:r>
            <a:r>
              <a:rPr lang="en-US" b="1" dirty="0"/>
              <a:t>infection</a:t>
            </a:r>
            <a:r>
              <a:rPr lang="en-US" dirty="0"/>
              <a:t> </a:t>
            </a:r>
          </a:p>
        </p:txBody>
      </p:sp>
      <p:sp>
        <p:nvSpPr>
          <p:cNvPr id="3" name="Content Placeholder 2"/>
          <p:cNvSpPr>
            <a:spLocks noGrp="1"/>
          </p:cNvSpPr>
          <p:nvPr>
            <p:ph idx="1"/>
          </p:nvPr>
        </p:nvSpPr>
        <p:spPr/>
        <p:txBody>
          <a:bodyPr/>
          <a:lstStyle/>
          <a:p>
            <a:pPr lvl="0"/>
            <a:r>
              <a:rPr lang="en-US" dirty="0"/>
              <a:t>is caused by a person ingesting a number of pathogenic microorganisms sufficient to cause infection as a result of their multiplication, e.g., </a:t>
            </a:r>
            <a:r>
              <a:rPr lang="en-US" dirty="0" smtClean="0"/>
              <a:t>salmonellosis.</a:t>
            </a:r>
            <a:endParaRPr lang="en-US" dirty="0"/>
          </a:p>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4191000"/>
            <a:ext cx="1828800" cy="1828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6385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32"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ox(out)">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1643</Words>
  <Application>Microsoft Office PowerPoint</Application>
  <PresentationFormat>On-screen Show (4:3)</PresentationFormat>
  <Paragraphs>197</Paragraphs>
  <Slides>40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Times New Roman</vt:lpstr>
      <vt:lpstr>Office Theme</vt:lpstr>
      <vt:lpstr>Hazard Analysis and Critical Control Points (HACCP)</vt:lpstr>
      <vt:lpstr>Objectives</vt:lpstr>
      <vt:lpstr>What is HACCP?</vt:lpstr>
      <vt:lpstr>Why is HACCP Important? </vt:lpstr>
      <vt:lpstr>Is HACCP New?</vt:lpstr>
      <vt:lpstr>Biological Hazards/ Contaminants </vt:lpstr>
      <vt:lpstr>Spoilage bacteria </vt:lpstr>
      <vt:lpstr>Pathogenic bacteria </vt:lpstr>
      <vt:lpstr>Foodborne infection </vt:lpstr>
      <vt:lpstr>Foodborne intoxication </vt:lpstr>
      <vt:lpstr>10 Most Unwanted Bacteria </vt:lpstr>
      <vt:lpstr>Characteristics of Growth for  10 Pathogens </vt:lpstr>
      <vt:lpstr>Zoonotic agents </vt:lpstr>
      <vt:lpstr>Trichinella spiralis </vt:lpstr>
      <vt:lpstr>Taenia saginata </vt:lpstr>
      <vt:lpstr>Taenia solium </vt:lpstr>
      <vt:lpstr>Toxoplasma gondii </vt:lpstr>
      <vt:lpstr>Chemical hazards </vt:lpstr>
      <vt:lpstr>Agriculture chemicals: </vt:lpstr>
      <vt:lpstr>Production plant chemicals</vt:lpstr>
      <vt:lpstr>Naturally-occurring toxicants </vt:lpstr>
      <vt:lpstr>Food chemicals</vt:lpstr>
      <vt:lpstr>Environmental contaminants</vt:lpstr>
      <vt:lpstr>Types of Chemical Hazards</vt:lpstr>
      <vt:lpstr>Naturally Occurring  (Chemical hazards)</vt:lpstr>
      <vt:lpstr>Chemically Added Hazards/ Adulterants</vt:lpstr>
      <vt:lpstr>Physical Hazards</vt:lpstr>
      <vt:lpstr>Physical Hazards</vt:lpstr>
      <vt:lpstr>Physical Hazards</vt:lpstr>
      <vt:lpstr>Types of Physical Hazards</vt:lpstr>
      <vt:lpstr>Costumer Complaint Letter</vt:lpstr>
      <vt:lpstr>7 Principles of HACCP</vt:lpstr>
      <vt:lpstr>Conduct a hazard analysis</vt:lpstr>
      <vt:lpstr>Identify the critical control points (CCPs)</vt:lpstr>
      <vt:lpstr>Establish critical limits</vt:lpstr>
      <vt:lpstr>Establish CCP monitoring requirements</vt:lpstr>
      <vt:lpstr>Establish corrective actions</vt:lpstr>
      <vt:lpstr>Establish effective recordkeeping procedures</vt:lpstr>
      <vt:lpstr>Establish procedures for verifying</vt:lpstr>
      <vt:lpstr>Review</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Hazard Analysis and Critical Control Points (HACCP)</dc:title>
  <dc:creator>Beth</dc:creator>
  <cp:lastModifiedBy>Weinrich, Ashli</cp:lastModifiedBy>
  <cp:revision>9</cp:revision>
  <dcterms:created xsi:type="dcterms:W3CDTF">2012-08-31T19:22:16Z</dcterms:created>
  <dcterms:modified xsi:type="dcterms:W3CDTF">2018-07-11T14:35:25Z</dcterms:modified>
</cp:coreProperties>
</file>