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0AF584-8253-4498-ADCC-D9627A98D12B}" v="184" dt="2023-05-17T14:56:21.2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7FAA00-4058-DCA2-4058-A83A7BBF4AF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EEE0A-7566-39B0-8F39-FD20942CA6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7F2FE7-81F4-48FE-82B2-3E4E00DB7BCC}" type="datetimeFigureOut">
              <a:rPr lang="en-US" smtClean="0"/>
              <a:t>10/6/2023</a:t>
            </a:fld>
            <a:endParaRPr lang="en-US"/>
          </a:p>
        </p:txBody>
      </p:sp>
      <p:sp>
        <p:nvSpPr>
          <p:cNvPr id="4" name="Footer Placeholder 3">
            <a:extLst>
              <a:ext uri="{FF2B5EF4-FFF2-40B4-BE49-F238E27FC236}">
                <a16:creationId xmlns:a16="http://schemas.microsoft.com/office/drawing/2014/main" id="{0C245C1F-1A10-224C-A711-282808F8B5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547B79A-6288-F4A9-E11E-F636075938A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3FA340-5D46-4480-AA5A-AA8FD3F0E0E5}" type="slidenum">
              <a:rPr lang="en-US" smtClean="0"/>
              <a:t>‹#›</a:t>
            </a:fld>
            <a:endParaRPr lang="en-US"/>
          </a:p>
        </p:txBody>
      </p:sp>
    </p:spTree>
    <p:extLst>
      <p:ext uri="{BB962C8B-B14F-4D97-AF65-F5344CB8AC3E}">
        <p14:creationId xmlns:p14="http://schemas.microsoft.com/office/powerpoint/2010/main" val="2927784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A38F82-C760-483B-9898-88BFE1AE79C0}" type="datetimeFigureOut">
              <a:rPr lang="en-US" smtClean="0"/>
              <a:t>10/6/2023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9CB1B-0B1B-4117-B42A-2D7222585CDD}" type="slidenum">
              <a:rPr lang="en-US" smtClean="0"/>
              <a:t>‹#›</a:t>
            </a:fld>
            <a:endParaRPr lang="en-US"/>
          </a:p>
        </p:txBody>
      </p:sp>
    </p:spTree>
    <p:extLst>
      <p:ext uri="{BB962C8B-B14F-4D97-AF65-F5344CB8AC3E}">
        <p14:creationId xmlns:p14="http://schemas.microsoft.com/office/powerpoint/2010/main" val="2428260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A picture containing electric blue, blue&#10;&#10;Description automatically generated">
            <a:extLst>
              <a:ext uri="{FF2B5EF4-FFF2-40B4-BE49-F238E27FC236}">
                <a16:creationId xmlns:a16="http://schemas.microsoft.com/office/drawing/2014/main" id="{AC3E6979-094A-D515-3693-A8B76D91D8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087" cy="2486025"/>
          </a:xfrm>
          <a:prstGeom prst="rect">
            <a:avLst/>
          </a:prstGeom>
        </p:spPr>
      </p:pic>
      <p:sp>
        <p:nvSpPr>
          <p:cNvPr id="3" name="Subtitle 2">
            <a:extLst>
              <a:ext uri="{FF2B5EF4-FFF2-40B4-BE49-F238E27FC236}">
                <a16:creationId xmlns:a16="http://schemas.microsoft.com/office/drawing/2014/main" id="{E940733B-D62C-ECD8-160E-F61A0811F1AE}"/>
              </a:ext>
            </a:extLst>
          </p:cNvPr>
          <p:cNvSpPr>
            <a:spLocks noGrp="1"/>
          </p:cNvSpPr>
          <p:nvPr>
            <p:ph type="subTitle" idx="1"/>
          </p:nvPr>
        </p:nvSpPr>
        <p:spPr>
          <a:xfrm>
            <a:off x="1523543" y="4705349"/>
            <a:ext cx="9144000" cy="119062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6" name="Picture 15" descr="A picture containing emblem, text, symbol, crest&#10;&#10;Description automatically generated">
            <a:extLst>
              <a:ext uri="{FF2B5EF4-FFF2-40B4-BE49-F238E27FC236}">
                <a16:creationId xmlns:a16="http://schemas.microsoft.com/office/drawing/2014/main" id="{15A2373C-790C-B4C6-84D5-BD80733549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58574" y="166776"/>
            <a:ext cx="2074852" cy="2647950"/>
          </a:xfrm>
          <a:prstGeom prst="rect">
            <a:avLst/>
          </a:prstGeom>
        </p:spPr>
      </p:pic>
      <p:sp>
        <p:nvSpPr>
          <p:cNvPr id="18" name="Footer Placeholder 17">
            <a:extLst>
              <a:ext uri="{FF2B5EF4-FFF2-40B4-BE49-F238E27FC236}">
                <a16:creationId xmlns:a16="http://schemas.microsoft.com/office/drawing/2014/main" id="{49FEFB99-932D-71E8-F6DB-5CF9A0E68EEE}"/>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
        <p:nvSpPr>
          <p:cNvPr id="19" name="Title 18">
            <a:extLst>
              <a:ext uri="{FF2B5EF4-FFF2-40B4-BE49-F238E27FC236}">
                <a16:creationId xmlns:a16="http://schemas.microsoft.com/office/drawing/2014/main" id="{CA6428E1-5C36-8C87-5D61-74A4EF46D17F}"/>
              </a:ext>
            </a:extLst>
          </p:cNvPr>
          <p:cNvSpPr>
            <a:spLocks noGrp="1"/>
          </p:cNvSpPr>
          <p:nvPr>
            <p:ph type="title" hasCustomPrompt="1"/>
          </p:nvPr>
        </p:nvSpPr>
        <p:spPr>
          <a:xfrm>
            <a:off x="1523543" y="2486025"/>
            <a:ext cx="9144000" cy="2219324"/>
          </a:xfrm>
        </p:spPr>
        <p:txBody>
          <a:bodyPr/>
          <a:lstStyle>
            <a:lvl1pPr algn="ctr">
              <a:defRPr baseline="0"/>
            </a:lvl1pPr>
          </a:lstStyle>
          <a:p>
            <a:r>
              <a:rPr lang="en-US" dirty="0"/>
              <a:t>CLICK TO EDIT MASTER TITLE STYLE</a:t>
            </a:r>
          </a:p>
        </p:txBody>
      </p:sp>
    </p:spTree>
    <p:extLst>
      <p:ext uri="{BB962C8B-B14F-4D97-AF65-F5344CB8AC3E}">
        <p14:creationId xmlns:p14="http://schemas.microsoft.com/office/powerpoint/2010/main" val="2963698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7E45A-645F-43FD-226D-E5AF8B12A366}"/>
              </a:ext>
            </a:extLst>
          </p:cNvPr>
          <p:cNvSpPr>
            <a:spLocks noGrp="1"/>
          </p:cNvSpPr>
          <p:nvPr>
            <p:ph type="title"/>
          </p:nvPr>
        </p:nvSpPr>
        <p:spPr>
          <a:xfrm>
            <a:off x="838200" y="1422142"/>
            <a:ext cx="10515600" cy="1325563"/>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56F66DB2-8307-5DA9-E113-F2F96A232318}"/>
              </a:ext>
            </a:extLst>
          </p:cNvPr>
          <p:cNvSpPr>
            <a:spLocks noGrp="1"/>
          </p:cNvSpPr>
          <p:nvPr>
            <p:ph type="body" orient="vert" idx="1"/>
          </p:nvPr>
        </p:nvSpPr>
        <p:spPr>
          <a:xfrm>
            <a:off x="838200" y="2876550"/>
            <a:ext cx="10515600" cy="34623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A9294A89-BBE2-2F9A-CDD9-A9FFF2C45834}"/>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45891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C41E92-E49D-2021-39B7-DA50CD319650}"/>
              </a:ext>
            </a:extLst>
          </p:cNvPr>
          <p:cNvSpPr>
            <a:spLocks noGrp="1"/>
          </p:cNvSpPr>
          <p:nvPr>
            <p:ph type="title" orient="vert" hasCustomPrompt="1"/>
          </p:nvPr>
        </p:nvSpPr>
        <p:spPr>
          <a:xfrm>
            <a:off x="8724900" y="1438274"/>
            <a:ext cx="2628900" cy="4933950"/>
          </a:xfrm>
        </p:spPr>
        <p:txBody>
          <a:bodyPr vert="eaVert">
            <a:normAutofit/>
          </a:bodyPr>
          <a:lstStyle>
            <a:lvl1pPr>
              <a:defRPr sz="3200"/>
            </a:lvl1pPr>
          </a:lstStyle>
          <a:p>
            <a:r>
              <a:rPr lang="en-US" dirty="0"/>
              <a:t>CLICK TO EDIT MASTER TITLE STYLE</a:t>
            </a:r>
          </a:p>
        </p:txBody>
      </p:sp>
      <p:sp>
        <p:nvSpPr>
          <p:cNvPr id="3" name="Vertical Text Placeholder 2">
            <a:extLst>
              <a:ext uri="{FF2B5EF4-FFF2-40B4-BE49-F238E27FC236}">
                <a16:creationId xmlns:a16="http://schemas.microsoft.com/office/drawing/2014/main" id="{18983995-8D69-8F55-7542-0DECE02C1D4A}"/>
              </a:ext>
            </a:extLst>
          </p:cNvPr>
          <p:cNvSpPr>
            <a:spLocks noGrp="1"/>
          </p:cNvSpPr>
          <p:nvPr>
            <p:ph type="body" orient="vert" idx="1"/>
          </p:nvPr>
        </p:nvSpPr>
        <p:spPr>
          <a:xfrm>
            <a:off x="838200" y="1438275"/>
            <a:ext cx="7734300" cy="493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7E628C7-E2ED-5E9F-9D79-628F899F0262}"/>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909148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73E69-F02C-92E1-24B3-85ED1166246E}"/>
              </a:ext>
            </a:extLst>
          </p:cNvPr>
          <p:cNvSpPr>
            <a:spLocks noGrp="1"/>
          </p:cNvSpPr>
          <p:nvPr>
            <p:ph type="title" hasCustomPrompt="1"/>
          </p:nvPr>
        </p:nvSpPr>
        <p:spPr>
          <a:xfrm>
            <a:off x="838200" y="1413047"/>
            <a:ext cx="10515600" cy="1029601"/>
          </a:xfrm>
        </p:spPr>
        <p:txBody>
          <a:bodyPr/>
          <a:lstStyle>
            <a:lvl1pPr>
              <a:defRPr baseline="0"/>
            </a:lvl1pPr>
          </a:lstStyle>
          <a:p>
            <a:r>
              <a:rPr lang="en-US" dirty="0"/>
              <a:t>CLICK TO EDIT MASTER TITLE STYLE</a:t>
            </a:r>
          </a:p>
        </p:txBody>
      </p:sp>
      <p:sp>
        <p:nvSpPr>
          <p:cNvPr id="3" name="Content Placeholder 2">
            <a:extLst>
              <a:ext uri="{FF2B5EF4-FFF2-40B4-BE49-F238E27FC236}">
                <a16:creationId xmlns:a16="http://schemas.microsoft.com/office/drawing/2014/main" id="{87B41082-A4C6-7603-F3C5-BB4A3BBA5F95}"/>
              </a:ext>
            </a:extLst>
          </p:cNvPr>
          <p:cNvSpPr>
            <a:spLocks noGrp="1"/>
          </p:cNvSpPr>
          <p:nvPr>
            <p:ph idx="1"/>
          </p:nvPr>
        </p:nvSpPr>
        <p:spPr>
          <a:xfrm>
            <a:off x="838200" y="2442649"/>
            <a:ext cx="10515600" cy="38819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53A9B5EA-8A2E-2CA0-E74A-FAD21523F5D6}"/>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2327693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F83E4-4992-B9DB-88F2-F3778161BE28}"/>
              </a:ext>
            </a:extLst>
          </p:cNvPr>
          <p:cNvSpPr>
            <a:spLocks noGrp="1"/>
          </p:cNvSpPr>
          <p:nvPr>
            <p:ph type="title" hasCustomPrompt="1"/>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498E39E4-FCFA-4512-F3B3-E19CF4CC86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6">
            <a:extLst>
              <a:ext uri="{FF2B5EF4-FFF2-40B4-BE49-F238E27FC236}">
                <a16:creationId xmlns:a16="http://schemas.microsoft.com/office/drawing/2014/main" id="{7174E69E-9D15-359D-28F0-23DD09DC7B6E}"/>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1343594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F185C-8E78-8B29-E8ED-858B9731FA05}"/>
              </a:ext>
            </a:extLst>
          </p:cNvPr>
          <p:cNvSpPr>
            <a:spLocks noGrp="1"/>
          </p:cNvSpPr>
          <p:nvPr>
            <p:ph type="title" hasCustomPrompt="1"/>
          </p:nvPr>
        </p:nvSpPr>
        <p:spPr>
          <a:xfrm>
            <a:off x="838200" y="1432609"/>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F1FB7F0-D0F4-6333-3DDF-24AD2E7DBC16}"/>
              </a:ext>
            </a:extLst>
          </p:cNvPr>
          <p:cNvSpPr>
            <a:spLocks noGrp="1"/>
          </p:cNvSpPr>
          <p:nvPr>
            <p:ph sz="half" idx="1"/>
          </p:nvPr>
        </p:nvSpPr>
        <p:spPr>
          <a:xfrm>
            <a:off x="838200" y="2876550"/>
            <a:ext cx="5181600" cy="3471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8F9748D-9ECE-3ECF-B3AB-853C486AC6B5}"/>
              </a:ext>
            </a:extLst>
          </p:cNvPr>
          <p:cNvSpPr>
            <a:spLocks noGrp="1"/>
          </p:cNvSpPr>
          <p:nvPr>
            <p:ph sz="half" idx="2"/>
          </p:nvPr>
        </p:nvSpPr>
        <p:spPr>
          <a:xfrm>
            <a:off x="6172200" y="2876549"/>
            <a:ext cx="5181600" cy="3471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602230BB-C4ED-7CA9-E9DE-FCA6DE91602C}"/>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2774739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B082-043A-88D2-CC90-4CCD986E27B2}"/>
              </a:ext>
            </a:extLst>
          </p:cNvPr>
          <p:cNvSpPr>
            <a:spLocks noGrp="1"/>
          </p:cNvSpPr>
          <p:nvPr>
            <p:ph type="title" hasCustomPrompt="1"/>
          </p:nvPr>
        </p:nvSpPr>
        <p:spPr>
          <a:xfrm>
            <a:off x="838200" y="1431064"/>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ADCC32DA-3AAB-AC6D-7982-C813E1F1B889}"/>
              </a:ext>
            </a:extLst>
          </p:cNvPr>
          <p:cNvSpPr>
            <a:spLocks noGrp="1"/>
          </p:cNvSpPr>
          <p:nvPr>
            <p:ph type="body" idx="1" hasCustomPrompt="1"/>
          </p:nvPr>
        </p:nvSpPr>
        <p:spPr>
          <a:xfrm>
            <a:off x="839788" y="2813777"/>
            <a:ext cx="5157787" cy="579438"/>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9AF32AB-DB82-4261-5358-AA84F2A39251}"/>
              </a:ext>
            </a:extLst>
          </p:cNvPr>
          <p:cNvSpPr>
            <a:spLocks noGrp="1"/>
          </p:cNvSpPr>
          <p:nvPr>
            <p:ph sz="half" idx="2"/>
          </p:nvPr>
        </p:nvSpPr>
        <p:spPr>
          <a:xfrm>
            <a:off x="839788" y="3513954"/>
            <a:ext cx="5157787" cy="2829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A2273E9-AADF-0A2E-5F07-3469976EA339}"/>
              </a:ext>
            </a:extLst>
          </p:cNvPr>
          <p:cNvSpPr>
            <a:spLocks noGrp="1"/>
          </p:cNvSpPr>
          <p:nvPr>
            <p:ph type="body" sz="quarter" idx="3" hasCustomPrompt="1"/>
          </p:nvPr>
        </p:nvSpPr>
        <p:spPr>
          <a:xfrm>
            <a:off x="6172200" y="2813775"/>
            <a:ext cx="5183188" cy="579439"/>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69A20C3D-D7C9-421B-A6C7-4F20020CF4D8}"/>
              </a:ext>
            </a:extLst>
          </p:cNvPr>
          <p:cNvSpPr>
            <a:spLocks noGrp="1"/>
          </p:cNvSpPr>
          <p:nvPr>
            <p:ph sz="quarter" idx="4"/>
          </p:nvPr>
        </p:nvSpPr>
        <p:spPr>
          <a:xfrm>
            <a:off x="6172200" y="3513953"/>
            <a:ext cx="5183188" cy="2829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9">
            <a:extLst>
              <a:ext uri="{FF2B5EF4-FFF2-40B4-BE49-F238E27FC236}">
                <a16:creationId xmlns:a16="http://schemas.microsoft.com/office/drawing/2014/main" id="{AB1D838A-E34F-1773-8BDC-A86E8489CA25}"/>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1214856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8D671-DEC6-83AF-3640-6754A0B4119B}"/>
              </a:ext>
            </a:extLst>
          </p:cNvPr>
          <p:cNvSpPr>
            <a:spLocks noGrp="1"/>
          </p:cNvSpPr>
          <p:nvPr>
            <p:ph type="title"/>
          </p:nvPr>
        </p:nvSpPr>
        <p:spPr>
          <a:xfrm>
            <a:off x="838200" y="1430896"/>
            <a:ext cx="10515600" cy="1325563"/>
          </a:xfrm>
        </p:spPr>
        <p:txBody>
          <a:bodyPr/>
          <a:lstStyle/>
          <a:p>
            <a:r>
              <a:rPr lang="en-US"/>
              <a:t>Click to edit Master title style</a:t>
            </a:r>
          </a:p>
        </p:txBody>
      </p:sp>
      <p:sp>
        <p:nvSpPr>
          <p:cNvPr id="6" name="Footer Placeholder 5">
            <a:extLst>
              <a:ext uri="{FF2B5EF4-FFF2-40B4-BE49-F238E27FC236}">
                <a16:creationId xmlns:a16="http://schemas.microsoft.com/office/drawing/2014/main" id="{039911BA-EB78-33F2-3705-A2E43C51643F}"/>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340174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FA3D78-0CD2-673F-556B-B57A2B1935AD}"/>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2770483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CD398-CFC5-310F-1553-A3E07483D434}"/>
              </a:ext>
            </a:extLst>
          </p:cNvPr>
          <p:cNvSpPr>
            <a:spLocks noGrp="1"/>
          </p:cNvSpPr>
          <p:nvPr>
            <p:ph type="title" hasCustomPrompt="1"/>
          </p:nvPr>
        </p:nvSpPr>
        <p:spPr>
          <a:xfrm>
            <a:off x="839788" y="1424912"/>
            <a:ext cx="3932237" cy="1454727"/>
          </a:xfrm>
        </p:spPr>
        <p:txBody>
          <a:bodyPr anchor="b">
            <a:norm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4B7F75E0-F3EC-25F0-2E31-2F164030F608}"/>
              </a:ext>
            </a:extLst>
          </p:cNvPr>
          <p:cNvSpPr>
            <a:spLocks noGrp="1"/>
          </p:cNvSpPr>
          <p:nvPr>
            <p:ph idx="1"/>
          </p:nvPr>
        </p:nvSpPr>
        <p:spPr>
          <a:xfrm>
            <a:off x="5180012" y="1424912"/>
            <a:ext cx="6172200" cy="4890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1F26A0D-5F88-8E89-A34C-AC7C0B19833F}"/>
              </a:ext>
            </a:extLst>
          </p:cNvPr>
          <p:cNvSpPr>
            <a:spLocks noGrp="1"/>
          </p:cNvSpPr>
          <p:nvPr>
            <p:ph type="body" sz="half" idx="2"/>
          </p:nvPr>
        </p:nvSpPr>
        <p:spPr>
          <a:xfrm>
            <a:off x="839788" y="2879638"/>
            <a:ext cx="3932237" cy="34354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Footer Placeholder 4">
            <a:extLst>
              <a:ext uri="{FF2B5EF4-FFF2-40B4-BE49-F238E27FC236}">
                <a16:creationId xmlns:a16="http://schemas.microsoft.com/office/drawing/2014/main" id="{CB2923E8-272D-952F-38C8-158D25878F8B}"/>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59246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C8FF0-8C20-AAFB-7860-6816E196BD63}"/>
              </a:ext>
            </a:extLst>
          </p:cNvPr>
          <p:cNvSpPr>
            <a:spLocks noGrp="1"/>
          </p:cNvSpPr>
          <p:nvPr>
            <p:ph type="title" hasCustomPrompt="1"/>
          </p:nvPr>
        </p:nvSpPr>
        <p:spPr>
          <a:xfrm>
            <a:off x="839788" y="1387474"/>
            <a:ext cx="3932237" cy="1546225"/>
          </a:xfrm>
        </p:spPr>
        <p:txBody>
          <a:bodyPr anchor="b">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id="{4E3930E7-2996-28B3-3A51-BAA21A567BAB}"/>
              </a:ext>
            </a:extLst>
          </p:cNvPr>
          <p:cNvSpPr>
            <a:spLocks noGrp="1"/>
          </p:cNvSpPr>
          <p:nvPr>
            <p:ph type="pic" idx="1"/>
          </p:nvPr>
        </p:nvSpPr>
        <p:spPr>
          <a:xfrm>
            <a:off x="5183188" y="138747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6218328-290E-5753-7989-E959612454B2}"/>
              </a:ext>
            </a:extLst>
          </p:cNvPr>
          <p:cNvSpPr>
            <a:spLocks noGrp="1"/>
          </p:cNvSpPr>
          <p:nvPr>
            <p:ph type="body" sz="half" idx="2"/>
          </p:nvPr>
        </p:nvSpPr>
        <p:spPr>
          <a:xfrm>
            <a:off x="839788" y="3028950"/>
            <a:ext cx="3932237" cy="3240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7">
            <a:extLst>
              <a:ext uri="{FF2B5EF4-FFF2-40B4-BE49-F238E27FC236}">
                <a16:creationId xmlns:a16="http://schemas.microsoft.com/office/drawing/2014/main" id="{38C312E8-BC58-E654-5CA2-BC6D5522A8D7}"/>
              </a:ext>
            </a:extLst>
          </p:cNvPr>
          <p:cNvSpPr>
            <a:spLocks noGrp="1"/>
          </p:cNvSpPr>
          <p:nvPr>
            <p:ph type="ftr" sz="quarter" idx="10"/>
          </p:nvPr>
        </p:nvSpPr>
        <p:spPr/>
        <p:txBody>
          <a:bodyPr/>
          <a:lstStyle/>
          <a:p>
            <a:r>
              <a:rPr lang="en-GB" cap="all" spc="140">
                <a:solidFill>
                  <a:srgbClr val="004C97"/>
                </a:solidFill>
                <a:ea typeface="Times New Roman" panose="02020603050405020304" pitchFamily="18" charset="0"/>
                <a:cs typeface="Arial" panose="020B0604020202020204" pitchFamily="34" charset="0"/>
              </a:rPr>
              <a:t>NATIONAL FFA ORGANIZATION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6060 FFA DRIVE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INDIANAPOLIS, IN 46278-1370 </a:t>
            </a:r>
            <a:r>
              <a:rPr lang="en-GB" cap="all" spc="140">
                <a:solidFill>
                  <a:srgbClr val="ECB40A"/>
                </a:solidFill>
                <a:ea typeface="Times New Roman" panose="02020603050405020304" pitchFamily="18" charset="0"/>
                <a:cs typeface="Arial" panose="020B0604020202020204" pitchFamily="34" charset="0"/>
              </a:rPr>
              <a:t>|</a:t>
            </a:r>
            <a:r>
              <a:rPr lang="en-GB" cap="all" spc="14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378327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1AAFBC2-6CDD-7740-B862-65046EC41B5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1172607"/>
          </a:xfrm>
          <a:prstGeom prst="rect">
            <a:avLst/>
          </a:prstGeom>
        </p:spPr>
      </p:pic>
      <p:sp>
        <p:nvSpPr>
          <p:cNvPr id="2" name="Title Placeholder 1">
            <a:extLst>
              <a:ext uri="{FF2B5EF4-FFF2-40B4-BE49-F238E27FC236}">
                <a16:creationId xmlns:a16="http://schemas.microsoft.com/office/drawing/2014/main" id="{4D87A525-8F11-6F71-29B9-794BA2EA7375}"/>
              </a:ext>
            </a:extLst>
          </p:cNvPr>
          <p:cNvSpPr>
            <a:spLocks noGrp="1"/>
          </p:cNvSpPr>
          <p:nvPr>
            <p:ph type="title"/>
          </p:nvPr>
        </p:nvSpPr>
        <p:spPr>
          <a:xfrm>
            <a:off x="838200" y="1420643"/>
            <a:ext cx="10515600" cy="102154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EC4DD01-5BCB-85BC-E782-0EBDB4C68518}"/>
              </a:ext>
            </a:extLst>
          </p:cNvPr>
          <p:cNvSpPr>
            <a:spLocks noGrp="1"/>
          </p:cNvSpPr>
          <p:nvPr>
            <p:ph type="body" idx="1"/>
          </p:nvPr>
        </p:nvSpPr>
        <p:spPr>
          <a:xfrm>
            <a:off x="838200" y="2495370"/>
            <a:ext cx="10515600" cy="37816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A picture containing emblem, text, symbol, crest&#10;&#10;Description automatically generated">
            <a:extLst>
              <a:ext uri="{FF2B5EF4-FFF2-40B4-BE49-F238E27FC236}">
                <a16:creationId xmlns:a16="http://schemas.microsoft.com/office/drawing/2014/main" id="{B6C35330-9DA8-C2DE-6AA8-7420C812D8F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38200" y="423858"/>
            <a:ext cx="781050" cy="996785"/>
          </a:xfrm>
          <a:prstGeom prst="rect">
            <a:avLst/>
          </a:prstGeom>
        </p:spPr>
      </p:pic>
      <p:sp>
        <p:nvSpPr>
          <p:cNvPr id="21" name="Footer Placeholder 20">
            <a:extLst>
              <a:ext uri="{FF2B5EF4-FFF2-40B4-BE49-F238E27FC236}">
                <a16:creationId xmlns:a16="http://schemas.microsoft.com/office/drawing/2014/main" id="{11A249A2-86BC-9FAF-35DD-25A6C5FE3A54}"/>
              </a:ext>
            </a:extLst>
          </p:cNvPr>
          <p:cNvSpPr>
            <a:spLocks noGrp="1"/>
          </p:cNvSpPr>
          <p:nvPr>
            <p:ph type="ftr" sz="quarter" idx="3"/>
          </p:nvPr>
        </p:nvSpPr>
        <p:spPr>
          <a:xfrm>
            <a:off x="838199" y="6356350"/>
            <a:ext cx="105155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cap="all" spc="140" dirty="0">
                <a:solidFill>
                  <a:srgbClr val="004C97"/>
                </a:solidFill>
                <a:ea typeface="Times New Roman" panose="02020603050405020304" pitchFamily="18" charset="0"/>
                <a:cs typeface="Arial" panose="020B0604020202020204" pitchFamily="34" charset="0"/>
              </a:rPr>
              <a:t>NATIONAL FFA ORGANIZATION </a:t>
            </a:r>
            <a:r>
              <a:rPr lang="en-GB" cap="all" spc="140" dirty="0">
                <a:solidFill>
                  <a:srgbClr val="ECB40A"/>
                </a:solidFill>
                <a:ea typeface="Times New Roman" panose="02020603050405020304" pitchFamily="18" charset="0"/>
                <a:cs typeface="Arial" panose="020B0604020202020204" pitchFamily="34" charset="0"/>
              </a:rPr>
              <a:t>|</a:t>
            </a:r>
            <a:r>
              <a:rPr lang="en-GB" cap="all" spc="140" dirty="0">
                <a:solidFill>
                  <a:srgbClr val="004C97"/>
                </a:solidFill>
                <a:ea typeface="Times New Roman" panose="02020603050405020304" pitchFamily="18" charset="0"/>
                <a:cs typeface="Arial" panose="020B0604020202020204" pitchFamily="34" charset="0"/>
              </a:rPr>
              <a:t> 6060 FFA DRIVE </a:t>
            </a:r>
            <a:r>
              <a:rPr lang="en-GB" cap="all" spc="140" dirty="0">
                <a:solidFill>
                  <a:srgbClr val="ECB40A"/>
                </a:solidFill>
                <a:ea typeface="Times New Roman" panose="02020603050405020304" pitchFamily="18" charset="0"/>
                <a:cs typeface="Arial" panose="020B0604020202020204" pitchFamily="34" charset="0"/>
              </a:rPr>
              <a:t>|</a:t>
            </a:r>
            <a:r>
              <a:rPr lang="en-GB" cap="all" spc="140" dirty="0">
                <a:solidFill>
                  <a:srgbClr val="004C97"/>
                </a:solidFill>
                <a:ea typeface="Times New Roman" panose="02020603050405020304" pitchFamily="18" charset="0"/>
                <a:cs typeface="Arial" panose="020B0604020202020204" pitchFamily="34" charset="0"/>
              </a:rPr>
              <a:t> INDIANAPOLIS, IN 46278-1370 </a:t>
            </a:r>
            <a:r>
              <a:rPr lang="en-GB" cap="all" spc="140" dirty="0">
                <a:solidFill>
                  <a:srgbClr val="ECB40A"/>
                </a:solidFill>
                <a:ea typeface="Times New Roman" panose="02020603050405020304" pitchFamily="18" charset="0"/>
                <a:cs typeface="Arial" panose="020B0604020202020204" pitchFamily="34" charset="0"/>
              </a:rPr>
              <a:t>|</a:t>
            </a:r>
            <a:r>
              <a:rPr lang="en-GB" cap="all" spc="140" dirty="0">
                <a:solidFill>
                  <a:srgbClr val="004C97"/>
                </a:solidFill>
                <a:ea typeface="Times New Roman" panose="02020603050405020304" pitchFamily="18" charset="0"/>
                <a:cs typeface="Arial" panose="020B0604020202020204" pitchFamily="34" charset="0"/>
              </a:rPr>
              <a:t> FFA.ORG</a:t>
            </a:r>
            <a:endParaRPr lang="en-US" dirty="0"/>
          </a:p>
        </p:txBody>
      </p:sp>
    </p:spTree>
    <p:extLst>
      <p:ext uri="{BB962C8B-B14F-4D97-AF65-F5344CB8AC3E}">
        <p14:creationId xmlns:p14="http://schemas.microsoft.com/office/powerpoint/2010/main" val="882627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kern="1200" cap="all" spc="50" baseline="0">
          <a:solidFill>
            <a:schemeClr val="tx1"/>
          </a:solidFill>
          <a:latin typeface="Montserrat SemiBold" panose="000007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ature.org/en-us/about-us/where-we-work/united-states/delaware/stories-in-delaware/delaware-eight-ways-to-reduce-wast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pa.gov/climatechange-science/basics-climate-change" TargetMode="External"/><Relationship Id="rId2" Type="http://schemas.openxmlformats.org/officeDocument/2006/relationships/hyperlink" Target="https://climate.nasa.gov/"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ecology.wa.gov/Issues-and-local-projects/Education-training/What-you-can-do/Water-conserv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un.org/sustainabledevelopment/water-and-sanit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nrcs.usda.gov/conservation-basics/natural-resource-concerns/soils/soil-health"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biologyonline.com/dictionary/waste-managemen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EFE6EE5-0280-4A7B-F86B-F75E2CB7620C}"/>
              </a:ext>
            </a:extLst>
          </p:cNvPr>
          <p:cNvSpPr>
            <a:spLocks noGrp="1"/>
          </p:cNvSpPr>
          <p:nvPr>
            <p:ph type="subTitle" idx="1"/>
          </p:nvPr>
        </p:nvSpPr>
        <p:spPr>
          <a:xfrm>
            <a:off x="1523543" y="4932727"/>
            <a:ext cx="9144000" cy="963248"/>
          </a:xfrm>
        </p:spPr>
        <p:txBody>
          <a:bodyPr/>
          <a:lstStyle/>
          <a:p>
            <a:r>
              <a:rPr lang="en-US" dirty="0"/>
              <a:t>National FFA Organization</a:t>
            </a:r>
          </a:p>
        </p:txBody>
      </p:sp>
      <p:sp>
        <p:nvSpPr>
          <p:cNvPr id="3" name="Title 2">
            <a:extLst>
              <a:ext uri="{FF2B5EF4-FFF2-40B4-BE49-F238E27FC236}">
                <a16:creationId xmlns:a16="http://schemas.microsoft.com/office/drawing/2014/main" id="{3B63BE93-9BB5-22D3-1CED-B007972AE4A9}"/>
              </a:ext>
            </a:extLst>
          </p:cNvPr>
          <p:cNvSpPr>
            <a:spLocks noGrp="1"/>
          </p:cNvSpPr>
          <p:nvPr>
            <p:ph type="title"/>
          </p:nvPr>
        </p:nvSpPr>
        <p:spPr>
          <a:xfrm>
            <a:off x="1523543" y="3154261"/>
            <a:ext cx="9144000" cy="1551088"/>
          </a:xfrm>
        </p:spPr>
        <p:txBody>
          <a:bodyPr/>
          <a:lstStyle/>
          <a:p>
            <a:r>
              <a:rPr lang="en-US" dirty="0"/>
              <a:t>Sustainability in Agriculture:</a:t>
            </a:r>
            <a:br>
              <a:rPr lang="en-US" dirty="0"/>
            </a:br>
            <a:r>
              <a:rPr lang="en-US" sz="3200" dirty="0"/>
              <a:t>Areas of Focus</a:t>
            </a:r>
            <a:endParaRPr lang="en-US" dirty="0"/>
          </a:p>
        </p:txBody>
      </p:sp>
    </p:spTree>
    <p:extLst>
      <p:ext uri="{BB962C8B-B14F-4D97-AF65-F5344CB8AC3E}">
        <p14:creationId xmlns:p14="http://schemas.microsoft.com/office/powerpoint/2010/main" val="3921834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6B0C3-6831-614D-CC46-3AF5323A0D3F}"/>
              </a:ext>
            </a:extLst>
          </p:cNvPr>
          <p:cNvSpPr>
            <a:spLocks noGrp="1"/>
          </p:cNvSpPr>
          <p:nvPr>
            <p:ph type="title"/>
          </p:nvPr>
        </p:nvSpPr>
        <p:spPr/>
        <p:txBody>
          <a:bodyPr/>
          <a:lstStyle/>
          <a:p>
            <a:r>
              <a:rPr lang="en-US" dirty="0"/>
              <a:t>Waste Management</a:t>
            </a:r>
          </a:p>
        </p:txBody>
      </p:sp>
      <p:sp>
        <p:nvSpPr>
          <p:cNvPr id="3" name="Content Placeholder 2">
            <a:extLst>
              <a:ext uri="{FF2B5EF4-FFF2-40B4-BE49-F238E27FC236}">
                <a16:creationId xmlns:a16="http://schemas.microsoft.com/office/drawing/2014/main" id="{82C6059F-B2B2-9475-09D3-94BD0B6A88C8}"/>
              </a:ext>
            </a:extLst>
          </p:cNvPr>
          <p:cNvSpPr>
            <a:spLocks noGrp="1"/>
          </p:cNvSpPr>
          <p:nvPr>
            <p:ph idx="1"/>
          </p:nvPr>
        </p:nvSpPr>
        <p:spPr>
          <a:xfrm>
            <a:off x="4278386" y="2442648"/>
            <a:ext cx="7075414" cy="3881952"/>
          </a:xfrm>
        </p:spPr>
        <p:txBody>
          <a:bodyPr>
            <a:normAutofit fontScale="85000" lnSpcReduction="10000"/>
          </a:bodyPr>
          <a:lstStyle/>
          <a:p>
            <a:pPr marL="0" indent="0">
              <a:buNone/>
            </a:pPr>
            <a:r>
              <a:rPr lang="en-US" b="1" dirty="0"/>
              <a:t>Why is this an area of focus? </a:t>
            </a:r>
          </a:p>
          <a:p>
            <a:pPr marL="0" indent="0">
              <a:buNone/>
            </a:pPr>
            <a:r>
              <a:rPr lang="en-US" b="1" dirty="0"/>
              <a:t>Why is it important?</a:t>
            </a:r>
          </a:p>
          <a:p>
            <a:r>
              <a:rPr lang="en-US" dirty="0"/>
              <a:t>The average American produces about 4.4 pounds of trash per day (</a:t>
            </a:r>
            <a:r>
              <a:rPr lang="en-US" dirty="0">
                <a:hlinkClick r:id="rId2"/>
              </a:rPr>
              <a:t>The Nature Conservancy</a:t>
            </a:r>
            <a:r>
              <a:rPr lang="en-US" dirty="0"/>
              <a:t>). Reducing this amount of waste would mean less material in landfills, environments, oceans, etc.</a:t>
            </a:r>
          </a:p>
          <a:p>
            <a:endParaRPr lang="en-US" dirty="0"/>
          </a:p>
          <a:p>
            <a:r>
              <a:rPr lang="en-US" dirty="0"/>
              <a:t>Excessive waste contributes to pollution, climate change, and the destruction of natural resources and habitats.</a:t>
            </a:r>
          </a:p>
        </p:txBody>
      </p:sp>
      <p:pic>
        <p:nvPicPr>
          <p:cNvPr id="5" name="Picture 4">
            <a:extLst>
              <a:ext uri="{FF2B5EF4-FFF2-40B4-BE49-F238E27FC236}">
                <a16:creationId xmlns:a16="http://schemas.microsoft.com/office/drawing/2014/main" id="{F74B6AE8-A22A-724C-C303-DBFC9DE86386}"/>
              </a:ext>
            </a:extLst>
          </p:cNvPr>
          <p:cNvPicPr>
            <a:picLocks noChangeAspect="1"/>
          </p:cNvPicPr>
          <p:nvPr/>
        </p:nvPicPr>
        <p:blipFill rotWithShape="1">
          <a:blip r:embed="rId3"/>
          <a:srcRect l="23615" r="24753" b="1046"/>
          <a:stretch/>
        </p:blipFill>
        <p:spPr>
          <a:xfrm>
            <a:off x="838200" y="2310114"/>
            <a:ext cx="3297573" cy="4210478"/>
          </a:xfrm>
          <a:prstGeom prst="rect">
            <a:avLst/>
          </a:prstGeom>
        </p:spPr>
      </p:pic>
    </p:spTree>
    <p:extLst>
      <p:ext uri="{BB962C8B-B14F-4D97-AF65-F5344CB8AC3E}">
        <p14:creationId xmlns:p14="http://schemas.microsoft.com/office/powerpoint/2010/main" val="110313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B2FC3-176A-C6D7-CC83-64D7FE450885}"/>
              </a:ext>
            </a:extLst>
          </p:cNvPr>
          <p:cNvSpPr>
            <a:spLocks noGrp="1"/>
          </p:cNvSpPr>
          <p:nvPr>
            <p:ph type="title"/>
          </p:nvPr>
        </p:nvSpPr>
        <p:spPr>
          <a:xfrm>
            <a:off x="838200" y="1337546"/>
            <a:ext cx="10515600" cy="1029601"/>
          </a:xfrm>
        </p:spPr>
        <p:txBody>
          <a:bodyPr/>
          <a:lstStyle/>
          <a:p>
            <a:r>
              <a:rPr lang="en-US" dirty="0"/>
              <a:t>Climate Change</a:t>
            </a:r>
          </a:p>
        </p:txBody>
      </p:sp>
      <p:sp>
        <p:nvSpPr>
          <p:cNvPr id="3" name="Content Placeholder 2">
            <a:extLst>
              <a:ext uri="{FF2B5EF4-FFF2-40B4-BE49-F238E27FC236}">
                <a16:creationId xmlns:a16="http://schemas.microsoft.com/office/drawing/2014/main" id="{F8FBEA08-1445-E577-9965-AC09D0172380}"/>
              </a:ext>
            </a:extLst>
          </p:cNvPr>
          <p:cNvSpPr>
            <a:spLocks noGrp="1"/>
          </p:cNvSpPr>
          <p:nvPr>
            <p:ph idx="1"/>
          </p:nvPr>
        </p:nvSpPr>
        <p:spPr>
          <a:xfrm>
            <a:off x="838201" y="2265028"/>
            <a:ext cx="7408177" cy="3884102"/>
          </a:xfrm>
        </p:spPr>
        <p:txBody>
          <a:bodyPr>
            <a:normAutofit fontScale="70000" lnSpcReduction="20000"/>
          </a:bodyPr>
          <a:lstStyle/>
          <a:p>
            <a:r>
              <a:rPr lang="en-US" b="1" dirty="0"/>
              <a:t>Significant change in climate, including temperature, precipitation or wind, that lasts for an extended period of time</a:t>
            </a:r>
          </a:p>
          <a:p>
            <a:endParaRPr lang="en-US" dirty="0"/>
          </a:p>
          <a:p>
            <a:r>
              <a:rPr lang="en-US" dirty="0">
                <a:hlinkClick r:id="rId2"/>
              </a:rPr>
              <a:t>NASA</a:t>
            </a:r>
            <a:r>
              <a:rPr lang="en-US" dirty="0"/>
              <a:t>: “The Earth is warming at an unprecedented rate [with] human activity [as] the principal cause.”</a:t>
            </a:r>
          </a:p>
          <a:p>
            <a:r>
              <a:rPr lang="en-US" dirty="0">
                <a:hlinkClick r:id="rId3"/>
              </a:rPr>
              <a:t>EPA</a:t>
            </a:r>
            <a:r>
              <a:rPr lang="en-US" dirty="0"/>
              <a:t>: Changes in weather, oceans and ecosystems, such as</a:t>
            </a:r>
          </a:p>
          <a:p>
            <a:pPr lvl="1"/>
            <a:r>
              <a:rPr lang="en-US" dirty="0"/>
              <a:t>Changing temperatures and rain patterns.</a:t>
            </a:r>
          </a:p>
          <a:p>
            <a:pPr lvl="1"/>
            <a:r>
              <a:rPr lang="en-US" dirty="0"/>
              <a:t>Ocean temperatures, sea level and acidity all rising.</a:t>
            </a:r>
          </a:p>
          <a:p>
            <a:pPr lvl="1"/>
            <a:r>
              <a:rPr lang="en-US" dirty="0"/>
              <a:t>Glacial melting.</a:t>
            </a:r>
          </a:p>
          <a:p>
            <a:pPr lvl="1"/>
            <a:r>
              <a:rPr lang="en-US" dirty="0"/>
              <a:t>Changes in the frequency, intensity and duration of extreme weather events.</a:t>
            </a:r>
          </a:p>
          <a:p>
            <a:pPr lvl="1"/>
            <a:r>
              <a:rPr lang="en-US" dirty="0"/>
              <a:t>Shifts in ecosystem characteristics, growing season lengths, timing of flower blooms and migration of birds.</a:t>
            </a:r>
          </a:p>
        </p:txBody>
      </p:sp>
      <p:pic>
        <p:nvPicPr>
          <p:cNvPr id="4" name="Picture 3">
            <a:extLst>
              <a:ext uri="{FF2B5EF4-FFF2-40B4-BE49-F238E27FC236}">
                <a16:creationId xmlns:a16="http://schemas.microsoft.com/office/drawing/2014/main" id="{0E60E1BF-DA5C-F5B4-CA4E-01CD7B6BFC40}"/>
              </a:ext>
            </a:extLst>
          </p:cNvPr>
          <p:cNvPicPr>
            <a:picLocks noChangeAspect="1"/>
          </p:cNvPicPr>
          <p:nvPr/>
        </p:nvPicPr>
        <p:blipFill rotWithShape="1">
          <a:blip r:embed="rId4"/>
          <a:srcRect l="20626" t="-1" r="18285" b="766"/>
          <a:stretch/>
        </p:blipFill>
        <p:spPr>
          <a:xfrm>
            <a:off x="8365572" y="2265028"/>
            <a:ext cx="3582099" cy="3264235"/>
          </a:xfrm>
          <a:prstGeom prst="rect">
            <a:avLst/>
          </a:prstGeom>
        </p:spPr>
      </p:pic>
    </p:spTree>
    <p:extLst>
      <p:ext uri="{BB962C8B-B14F-4D97-AF65-F5344CB8AC3E}">
        <p14:creationId xmlns:p14="http://schemas.microsoft.com/office/powerpoint/2010/main" val="378474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B2FC3-176A-C6D7-CC83-64D7FE450885}"/>
              </a:ext>
            </a:extLst>
          </p:cNvPr>
          <p:cNvSpPr>
            <a:spLocks noGrp="1"/>
          </p:cNvSpPr>
          <p:nvPr>
            <p:ph type="title"/>
          </p:nvPr>
        </p:nvSpPr>
        <p:spPr>
          <a:xfrm>
            <a:off x="838200" y="1337546"/>
            <a:ext cx="10515600" cy="1029601"/>
          </a:xfrm>
        </p:spPr>
        <p:txBody>
          <a:bodyPr/>
          <a:lstStyle/>
          <a:p>
            <a:r>
              <a:rPr lang="en-US" dirty="0"/>
              <a:t>Climate Change</a:t>
            </a:r>
          </a:p>
        </p:txBody>
      </p:sp>
      <p:sp>
        <p:nvSpPr>
          <p:cNvPr id="3" name="Content Placeholder 2">
            <a:extLst>
              <a:ext uri="{FF2B5EF4-FFF2-40B4-BE49-F238E27FC236}">
                <a16:creationId xmlns:a16="http://schemas.microsoft.com/office/drawing/2014/main" id="{F8FBEA08-1445-E577-9965-AC09D0172380}"/>
              </a:ext>
            </a:extLst>
          </p:cNvPr>
          <p:cNvSpPr>
            <a:spLocks noGrp="1"/>
          </p:cNvSpPr>
          <p:nvPr>
            <p:ph idx="1"/>
          </p:nvPr>
        </p:nvSpPr>
        <p:spPr>
          <a:xfrm>
            <a:off x="838200" y="2265028"/>
            <a:ext cx="10515599" cy="3884102"/>
          </a:xfrm>
        </p:spPr>
        <p:txBody>
          <a:bodyPr>
            <a:normAutofit/>
          </a:bodyPr>
          <a:lstStyle/>
          <a:p>
            <a:r>
              <a:rPr lang="en-US" sz="2200" dirty="0"/>
              <a:t>The main focus of those in the sustainability movement is to limit the effects of human activities on the environment and global climate.</a:t>
            </a:r>
            <a:br>
              <a:rPr lang="en-US" sz="2200" dirty="0"/>
            </a:br>
            <a:endParaRPr lang="en-US" sz="2200" dirty="0"/>
          </a:p>
          <a:p>
            <a:r>
              <a:rPr lang="en-US" sz="2200" dirty="0"/>
              <a:t>Some avenues for this include:</a:t>
            </a:r>
          </a:p>
          <a:p>
            <a:pPr lvl="1"/>
            <a:r>
              <a:rPr lang="en-US" sz="2200" dirty="0"/>
              <a:t>Increased education about climate change and its effects.</a:t>
            </a:r>
          </a:p>
          <a:p>
            <a:pPr lvl="1"/>
            <a:r>
              <a:rPr lang="en-US" sz="2200" dirty="0"/>
              <a:t>Government policy and planning.</a:t>
            </a:r>
          </a:p>
          <a:p>
            <a:pPr lvl="1"/>
            <a:r>
              <a:rPr lang="en-US" sz="2200" dirty="0"/>
              <a:t>Industrial policy and cutting emissions.</a:t>
            </a:r>
          </a:p>
        </p:txBody>
      </p:sp>
      <p:pic>
        <p:nvPicPr>
          <p:cNvPr id="5" name="Picture 4">
            <a:extLst>
              <a:ext uri="{FF2B5EF4-FFF2-40B4-BE49-F238E27FC236}">
                <a16:creationId xmlns:a16="http://schemas.microsoft.com/office/drawing/2014/main" id="{1F4BAEA5-59C3-221F-D388-27B92362B190}"/>
              </a:ext>
            </a:extLst>
          </p:cNvPr>
          <p:cNvPicPr>
            <a:picLocks noChangeAspect="1"/>
          </p:cNvPicPr>
          <p:nvPr/>
        </p:nvPicPr>
        <p:blipFill rotWithShape="1">
          <a:blip r:embed="rId2"/>
          <a:srcRect b="62585"/>
          <a:stretch/>
        </p:blipFill>
        <p:spPr>
          <a:xfrm>
            <a:off x="2328033" y="4849501"/>
            <a:ext cx="7535933" cy="1879711"/>
          </a:xfrm>
          <a:prstGeom prst="rect">
            <a:avLst/>
          </a:prstGeom>
        </p:spPr>
      </p:pic>
    </p:spTree>
    <p:extLst>
      <p:ext uri="{BB962C8B-B14F-4D97-AF65-F5344CB8AC3E}">
        <p14:creationId xmlns:p14="http://schemas.microsoft.com/office/powerpoint/2010/main" val="1722148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B2FC3-176A-C6D7-CC83-64D7FE450885}"/>
              </a:ext>
            </a:extLst>
          </p:cNvPr>
          <p:cNvSpPr>
            <a:spLocks noGrp="1"/>
          </p:cNvSpPr>
          <p:nvPr>
            <p:ph type="title"/>
          </p:nvPr>
        </p:nvSpPr>
        <p:spPr>
          <a:xfrm>
            <a:off x="838200" y="1337546"/>
            <a:ext cx="10515600" cy="1029601"/>
          </a:xfrm>
        </p:spPr>
        <p:txBody>
          <a:bodyPr/>
          <a:lstStyle/>
          <a:p>
            <a:r>
              <a:rPr lang="en-US" dirty="0"/>
              <a:t>Climate Change</a:t>
            </a:r>
          </a:p>
        </p:txBody>
      </p:sp>
      <p:sp>
        <p:nvSpPr>
          <p:cNvPr id="3" name="Content Placeholder 2">
            <a:extLst>
              <a:ext uri="{FF2B5EF4-FFF2-40B4-BE49-F238E27FC236}">
                <a16:creationId xmlns:a16="http://schemas.microsoft.com/office/drawing/2014/main" id="{F8FBEA08-1445-E577-9965-AC09D0172380}"/>
              </a:ext>
            </a:extLst>
          </p:cNvPr>
          <p:cNvSpPr>
            <a:spLocks noGrp="1"/>
          </p:cNvSpPr>
          <p:nvPr>
            <p:ph idx="1"/>
          </p:nvPr>
        </p:nvSpPr>
        <p:spPr>
          <a:xfrm>
            <a:off x="5402510" y="2367147"/>
            <a:ext cx="6316910" cy="3884102"/>
          </a:xfrm>
        </p:spPr>
        <p:txBody>
          <a:bodyPr>
            <a:normAutofit lnSpcReduction="10000"/>
          </a:bodyPr>
          <a:lstStyle/>
          <a:p>
            <a:pPr marL="0" indent="0">
              <a:buNone/>
            </a:pPr>
            <a:r>
              <a:rPr lang="en-US" sz="2400" b="1" dirty="0"/>
              <a:t>Why is this an area of focus? </a:t>
            </a:r>
            <a:br>
              <a:rPr lang="en-US" sz="2400" b="1" dirty="0"/>
            </a:br>
            <a:r>
              <a:rPr lang="en-US" sz="2400" b="1" dirty="0"/>
              <a:t>Why is it important?</a:t>
            </a:r>
          </a:p>
          <a:p>
            <a:r>
              <a:rPr lang="en-US" sz="2400" dirty="0"/>
              <a:t>Climate change affects all organisms on Earth.</a:t>
            </a:r>
          </a:p>
          <a:p>
            <a:r>
              <a:rPr lang="en-US" sz="2400" dirty="0"/>
              <a:t>Increased threats like floods, wildfires, higher temperatures, droughts, etc. are harmful to everyone.</a:t>
            </a:r>
          </a:p>
          <a:p>
            <a:r>
              <a:rPr lang="en-US" sz="2400" dirty="0"/>
              <a:t>As the population increases, global climate change will increase exponentially if mitigation efforts are not taken.</a:t>
            </a:r>
          </a:p>
        </p:txBody>
      </p:sp>
      <p:pic>
        <p:nvPicPr>
          <p:cNvPr id="4" name="Picture 3">
            <a:extLst>
              <a:ext uri="{FF2B5EF4-FFF2-40B4-BE49-F238E27FC236}">
                <a16:creationId xmlns:a16="http://schemas.microsoft.com/office/drawing/2014/main" id="{315BA325-8726-A9F5-EB1E-7DDA42BB083C}"/>
              </a:ext>
            </a:extLst>
          </p:cNvPr>
          <p:cNvPicPr>
            <a:picLocks noChangeAspect="1"/>
          </p:cNvPicPr>
          <p:nvPr/>
        </p:nvPicPr>
        <p:blipFill>
          <a:blip r:embed="rId2"/>
          <a:stretch>
            <a:fillRect/>
          </a:stretch>
        </p:blipFill>
        <p:spPr>
          <a:xfrm>
            <a:off x="771159" y="2262034"/>
            <a:ext cx="3989215" cy="3989215"/>
          </a:xfrm>
          <a:prstGeom prst="rect">
            <a:avLst/>
          </a:prstGeom>
        </p:spPr>
      </p:pic>
    </p:spTree>
    <p:extLst>
      <p:ext uri="{BB962C8B-B14F-4D97-AF65-F5344CB8AC3E}">
        <p14:creationId xmlns:p14="http://schemas.microsoft.com/office/powerpoint/2010/main" val="168274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86D15-ECFA-95E0-DC05-922489C07579}"/>
              </a:ext>
            </a:extLst>
          </p:cNvPr>
          <p:cNvSpPr>
            <a:spLocks noGrp="1"/>
          </p:cNvSpPr>
          <p:nvPr>
            <p:ph type="title"/>
          </p:nvPr>
        </p:nvSpPr>
        <p:spPr/>
        <p:txBody>
          <a:bodyPr/>
          <a:lstStyle/>
          <a:p>
            <a:r>
              <a:rPr lang="en-US" dirty="0"/>
              <a:t>Water Conservation</a:t>
            </a:r>
          </a:p>
        </p:txBody>
      </p:sp>
      <p:sp>
        <p:nvSpPr>
          <p:cNvPr id="3" name="Content Placeholder 2">
            <a:extLst>
              <a:ext uri="{FF2B5EF4-FFF2-40B4-BE49-F238E27FC236}">
                <a16:creationId xmlns:a16="http://schemas.microsoft.com/office/drawing/2014/main" id="{DCD9B8B7-2A7B-8F3F-ED12-7C9D42720661}"/>
              </a:ext>
            </a:extLst>
          </p:cNvPr>
          <p:cNvSpPr>
            <a:spLocks noGrp="1"/>
          </p:cNvSpPr>
          <p:nvPr>
            <p:ph idx="1"/>
          </p:nvPr>
        </p:nvSpPr>
        <p:spPr>
          <a:xfrm>
            <a:off x="838200" y="2442649"/>
            <a:ext cx="6334387" cy="3881952"/>
          </a:xfrm>
        </p:spPr>
        <p:txBody>
          <a:bodyPr>
            <a:normAutofit/>
          </a:bodyPr>
          <a:lstStyle/>
          <a:p>
            <a:r>
              <a:rPr lang="en-US" sz="2400" dirty="0"/>
              <a:t>Efforts to use water efficiently and avoid waste to ensure that there is an adequate supply of water for today’s needs and for the future (</a:t>
            </a:r>
            <a:r>
              <a:rPr lang="en-US" sz="2400" dirty="0">
                <a:hlinkClick r:id="rId2"/>
              </a:rPr>
              <a:t>Washington Department of Ecology</a:t>
            </a:r>
            <a:r>
              <a:rPr lang="en-US" sz="2400" dirty="0"/>
              <a:t>)</a:t>
            </a:r>
            <a:br>
              <a:rPr lang="en-US" sz="2400" dirty="0"/>
            </a:br>
            <a:endParaRPr lang="en-US" sz="2400" dirty="0"/>
          </a:p>
          <a:p>
            <a:r>
              <a:rPr lang="en-US" sz="2400" dirty="0"/>
              <a:t>Earth’s water supply is the same as what was here at the beginning of the planet. It is everyone’s responsibility and duty to use water wisely, to not waste this precious resource.</a:t>
            </a:r>
          </a:p>
        </p:txBody>
      </p:sp>
      <p:pic>
        <p:nvPicPr>
          <p:cNvPr id="4" name="Picture 3">
            <a:extLst>
              <a:ext uri="{FF2B5EF4-FFF2-40B4-BE49-F238E27FC236}">
                <a16:creationId xmlns:a16="http://schemas.microsoft.com/office/drawing/2014/main" id="{2DBF55D9-7FBF-462F-21FC-DDFEEBDB7015}"/>
              </a:ext>
            </a:extLst>
          </p:cNvPr>
          <p:cNvPicPr>
            <a:picLocks noChangeAspect="1"/>
          </p:cNvPicPr>
          <p:nvPr/>
        </p:nvPicPr>
        <p:blipFill>
          <a:blip r:embed="rId3"/>
          <a:stretch>
            <a:fillRect/>
          </a:stretch>
        </p:blipFill>
        <p:spPr>
          <a:xfrm>
            <a:off x="7394372" y="2351315"/>
            <a:ext cx="4394793" cy="3349690"/>
          </a:xfrm>
          <a:prstGeom prst="rect">
            <a:avLst/>
          </a:prstGeom>
        </p:spPr>
      </p:pic>
    </p:spTree>
    <p:extLst>
      <p:ext uri="{BB962C8B-B14F-4D97-AF65-F5344CB8AC3E}">
        <p14:creationId xmlns:p14="http://schemas.microsoft.com/office/powerpoint/2010/main" val="2317570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86D15-ECFA-95E0-DC05-922489C07579}"/>
              </a:ext>
            </a:extLst>
          </p:cNvPr>
          <p:cNvSpPr>
            <a:spLocks noGrp="1"/>
          </p:cNvSpPr>
          <p:nvPr>
            <p:ph type="title"/>
          </p:nvPr>
        </p:nvSpPr>
        <p:spPr/>
        <p:txBody>
          <a:bodyPr/>
          <a:lstStyle/>
          <a:p>
            <a:r>
              <a:rPr lang="en-US" dirty="0"/>
              <a:t>Water Conservation</a:t>
            </a:r>
          </a:p>
        </p:txBody>
      </p:sp>
      <p:sp>
        <p:nvSpPr>
          <p:cNvPr id="3" name="Content Placeholder 2">
            <a:extLst>
              <a:ext uri="{FF2B5EF4-FFF2-40B4-BE49-F238E27FC236}">
                <a16:creationId xmlns:a16="http://schemas.microsoft.com/office/drawing/2014/main" id="{DCD9B8B7-2A7B-8F3F-ED12-7C9D42720661}"/>
              </a:ext>
            </a:extLst>
          </p:cNvPr>
          <p:cNvSpPr>
            <a:spLocks noGrp="1"/>
          </p:cNvSpPr>
          <p:nvPr>
            <p:ph idx="1"/>
          </p:nvPr>
        </p:nvSpPr>
        <p:spPr>
          <a:xfrm>
            <a:off x="838200" y="2358670"/>
            <a:ext cx="10515600" cy="3881952"/>
          </a:xfrm>
        </p:spPr>
        <p:txBody>
          <a:bodyPr>
            <a:normAutofit/>
          </a:bodyPr>
          <a:lstStyle/>
          <a:p>
            <a:pPr marL="0" indent="0">
              <a:buNone/>
            </a:pPr>
            <a:r>
              <a:rPr lang="en-US" sz="2200" b="1" dirty="0"/>
              <a:t>Why is this an area of focus? Why is it important?</a:t>
            </a:r>
          </a:p>
          <a:p>
            <a:r>
              <a:rPr lang="en-US" sz="2200" dirty="0"/>
              <a:t>Water is a limited resource that must be managed well.</a:t>
            </a:r>
          </a:p>
          <a:p>
            <a:r>
              <a:rPr lang="en-US" sz="2200" dirty="0"/>
              <a:t>Safe, drinkable/usable water is essential for all living things including plants, animals and people.</a:t>
            </a:r>
          </a:p>
          <a:p>
            <a:r>
              <a:rPr lang="en-US" sz="2200" dirty="0"/>
              <a:t>Demand for water is rising due to population growth, urbanization and increasing water needs from agriculture, industry and energy sectors (</a:t>
            </a:r>
            <a:r>
              <a:rPr lang="en-US" sz="2200" dirty="0">
                <a:hlinkClick r:id="rId2"/>
              </a:rPr>
              <a:t>UN Sustainable Development Goals</a:t>
            </a:r>
            <a:r>
              <a:rPr lang="en-US" sz="2200" dirty="0"/>
              <a:t>).</a:t>
            </a:r>
          </a:p>
          <a:p>
            <a:pPr marL="0" indent="0">
              <a:buNone/>
            </a:pPr>
            <a:endParaRPr lang="en-US" sz="2200" dirty="0"/>
          </a:p>
        </p:txBody>
      </p:sp>
      <p:pic>
        <p:nvPicPr>
          <p:cNvPr id="5" name="Picture 4">
            <a:extLst>
              <a:ext uri="{FF2B5EF4-FFF2-40B4-BE49-F238E27FC236}">
                <a16:creationId xmlns:a16="http://schemas.microsoft.com/office/drawing/2014/main" id="{80CD5BC3-3584-016D-E06F-D677E7C40C13}"/>
              </a:ext>
            </a:extLst>
          </p:cNvPr>
          <p:cNvPicPr>
            <a:picLocks noChangeAspect="1"/>
          </p:cNvPicPr>
          <p:nvPr/>
        </p:nvPicPr>
        <p:blipFill rotWithShape="1">
          <a:blip r:embed="rId3"/>
          <a:srcRect t="26000" b="38595"/>
          <a:stretch/>
        </p:blipFill>
        <p:spPr>
          <a:xfrm>
            <a:off x="2391335" y="5085995"/>
            <a:ext cx="7409330" cy="1669368"/>
          </a:xfrm>
          <a:prstGeom prst="rect">
            <a:avLst/>
          </a:prstGeom>
        </p:spPr>
      </p:pic>
    </p:spTree>
    <p:extLst>
      <p:ext uri="{BB962C8B-B14F-4D97-AF65-F5344CB8AC3E}">
        <p14:creationId xmlns:p14="http://schemas.microsoft.com/office/powerpoint/2010/main" val="33861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48046-F053-5F66-B073-7717B7B8C068}"/>
              </a:ext>
            </a:extLst>
          </p:cNvPr>
          <p:cNvSpPr>
            <a:spLocks noGrp="1"/>
          </p:cNvSpPr>
          <p:nvPr>
            <p:ph type="title"/>
          </p:nvPr>
        </p:nvSpPr>
        <p:spPr>
          <a:xfrm>
            <a:off x="838200" y="1413047"/>
            <a:ext cx="10515600" cy="1029601"/>
          </a:xfrm>
        </p:spPr>
        <p:txBody>
          <a:bodyPr/>
          <a:lstStyle/>
          <a:p>
            <a:r>
              <a:rPr lang="en-US" dirty="0"/>
              <a:t>Soil Health</a:t>
            </a:r>
          </a:p>
        </p:txBody>
      </p:sp>
      <p:sp>
        <p:nvSpPr>
          <p:cNvPr id="3" name="Content Placeholder 2">
            <a:extLst>
              <a:ext uri="{FF2B5EF4-FFF2-40B4-BE49-F238E27FC236}">
                <a16:creationId xmlns:a16="http://schemas.microsoft.com/office/drawing/2014/main" id="{CAC34A2C-CB74-83AD-C3D6-B35B54ED4077}"/>
              </a:ext>
            </a:extLst>
          </p:cNvPr>
          <p:cNvSpPr>
            <a:spLocks noGrp="1"/>
          </p:cNvSpPr>
          <p:nvPr>
            <p:ph idx="1"/>
          </p:nvPr>
        </p:nvSpPr>
        <p:spPr>
          <a:xfrm>
            <a:off x="4236097" y="2220971"/>
            <a:ext cx="7150559" cy="4103629"/>
          </a:xfrm>
        </p:spPr>
        <p:txBody>
          <a:bodyPr>
            <a:normAutofit fontScale="77500" lnSpcReduction="20000"/>
          </a:bodyPr>
          <a:lstStyle/>
          <a:p>
            <a:r>
              <a:rPr lang="en-US" dirty="0"/>
              <a:t>“Soil health is defined as the continued capacity of soil to function as a vital living ecosystem that sustains plants, animals and humans. Healthy soil gives us clean air and water, bountiful crops and forests, productive grazing lands, diverse wildlife and beautiful landscapes.” (</a:t>
            </a:r>
            <a:r>
              <a:rPr lang="en-US" dirty="0">
                <a:hlinkClick r:id="rId2"/>
              </a:rPr>
              <a:t>USDA</a:t>
            </a:r>
            <a:r>
              <a:rPr lang="en-US" dirty="0"/>
              <a:t>).</a:t>
            </a:r>
            <a:br>
              <a:rPr lang="en-US" dirty="0"/>
            </a:br>
            <a:endParaRPr lang="en-US" dirty="0"/>
          </a:p>
          <a:p>
            <a:r>
              <a:rPr lang="en-US" dirty="0"/>
              <a:t>Soil health research has determined how to manage soil in a way that improves soil function (</a:t>
            </a:r>
            <a:r>
              <a:rPr lang="en-US" dirty="0">
                <a:hlinkClick r:id="rId2"/>
              </a:rPr>
              <a:t>USDA</a:t>
            </a:r>
            <a:r>
              <a:rPr lang="en-US" dirty="0"/>
              <a:t>).</a:t>
            </a:r>
          </a:p>
          <a:p>
            <a:pPr lvl="1"/>
            <a:r>
              <a:rPr lang="en-US" dirty="0"/>
              <a:t>Maximize Presence of Living Roots</a:t>
            </a:r>
          </a:p>
          <a:p>
            <a:pPr lvl="1"/>
            <a:r>
              <a:rPr lang="en-US" dirty="0"/>
              <a:t>Minimize Disturbance</a:t>
            </a:r>
          </a:p>
          <a:p>
            <a:pPr lvl="1"/>
            <a:r>
              <a:rPr lang="en-US" dirty="0"/>
              <a:t>Maximize Soil Cover</a:t>
            </a:r>
          </a:p>
          <a:p>
            <a:pPr lvl="1"/>
            <a:r>
              <a:rPr lang="en-US" dirty="0"/>
              <a:t>Maximize Biodiversity</a:t>
            </a:r>
          </a:p>
        </p:txBody>
      </p:sp>
      <p:pic>
        <p:nvPicPr>
          <p:cNvPr id="4" name="Picture 3">
            <a:extLst>
              <a:ext uri="{FF2B5EF4-FFF2-40B4-BE49-F238E27FC236}">
                <a16:creationId xmlns:a16="http://schemas.microsoft.com/office/drawing/2014/main" id="{EB6C1C99-C6B1-5461-256E-D8A386EEA866}"/>
              </a:ext>
            </a:extLst>
          </p:cNvPr>
          <p:cNvPicPr>
            <a:picLocks noChangeAspect="1"/>
          </p:cNvPicPr>
          <p:nvPr/>
        </p:nvPicPr>
        <p:blipFill rotWithShape="1">
          <a:blip r:embed="rId3"/>
          <a:srcRect l="9769" r="11395" b="1218"/>
          <a:stretch/>
        </p:blipFill>
        <p:spPr>
          <a:xfrm>
            <a:off x="838200" y="2220971"/>
            <a:ext cx="3275045" cy="4103629"/>
          </a:xfrm>
          <a:prstGeom prst="rect">
            <a:avLst/>
          </a:prstGeom>
        </p:spPr>
      </p:pic>
    </p:spTree>
    <p:extLst>
      <p:ext uri="{BB962C8B-B14F-4D97-AF65-F5344CB8AC3E}">
        <p14:creationId xmlns:p14="http://schemas.microsoft.com/office/powerpoint/2010/main" val="237427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48046-F053-5F66-B073-7717B7B8C068}"/>
              </a:ext>
            </a:extLst>
          </p:cNvPr>
          <p:cNvSpPr>
            <a:spLocks noGrp="1"/>
          </p:cNvSpPr>
          <p:nvPr>
            <p:ph type="title"/>
          </p:nvPr>
        </p:nvSpPr>
        <p:spPr>
          <a:xfrm>
            <a:off x="838200" y="1413047"/>
            <a:ext cx="10515600" cy="1029601"/>
          </a:xfrm>
        </p:spPr>
        <p:txBody>
          <a:bodyPr/>
          <a:lstStyle/>
          <a:p>
            <a:r>
              <a:rPr lang="en-US" dirty="0"/>
              <a:t>Soil Health</a:t>
            </a:r>
          </a:p>
        </p:txBody>
      </p:sp>
      <p:sp>
        <p:nvSpPr>
          <p:cNvPr id="3" name="Content Placeholder 2">
            <a:extLst>
              <a:ext uri="{FF2B5EF4-FFF2-40B4-BE49-F238E27FC236}">
                <a16:creationId xmlns:a16="http://schemas.microsoft.com/office/drawing/2014/main" id="{CAC34A2C-CB74-83AD-C3D6-B35B54ED4077}"/>
              </a:ext>
            </a:extLst>
          </p:cNvPr>
          <p:cNvSpPr>
            <a:spLocks noGrp="1"/>
          </p:cNvSpPr>
          <p:nvPr>
            <p:ph idx="1"/>
          </p:nvPr>
        </p:nvSpPr>
        <p:spPr>
          <a:xfrm>
            <a:off x="838200" y="2220971"/>
            <a:ext cx="6113105" cy="4103629"/>
          </a:xfrm>
        </p:spPr>
        <p:txBody>
          <a:bodyPr>
            <a:normAutofit fontScale="92500" lnSpcReduction="10000"/>
          </a:bodyPr>
          <a:lstStyle/>
          <a:p>
            <a:pPr marL="0" indent="0">
              <a:buNone/>
            </a:pPr>
            <a:r>
              <a:rPr lang="en-US" b="1" dirty="0"/>
              <a:t>Why is this an area of focus? </a:t>
            </a:r>
          </a:p>
          <a:p>
            <a:pPr marL="0" indent="0">
              <a:buNone/>
            </a:pPr>
            <a:r>
              <a:rPr lang="en-US" b="1" dirty="0"/>
              <a:t>Why is it important?</a:t>
            </a:r>
          </a:p>
          <a:p>
            <a:r>
              <a:rPr lang="en-US" dirty="0"/>
              <a:t>Healthy soils are the foundation of sustainable agriculture.</a:t>
            </a:r>
            <a:br>
              <a:rPr lang="en-US" dirty="0"/>
            </a:br>
            <a:endParaRPr lang="en-US" dirty="0"/>
          </a:p>
          <a:p>
            <a:r>
              <a:rPr lang="en-US" dirty="0"/>
              <a:t>Healthy soils allow producers to conserve resources on their land, minimize erosion, maximize water efficiency, improve soil nutrients and save money on their inputs into the land.</a:t>
            </a:r>
          </a:p>
        </p:txBody>
      </p:sp>
      <p:pic>
        <p:nvPicPr>
          <p:cNvPr id="5" name="Picture 4">
            <a:extLst>
              <a:ext uri="{FF2B5EF4-FFF2-40B4-BE49-F238E27FC236}">
                <a16:creationId xmlns:a16="http://schemas.microsoft.com/office/drawing/2014/main" id="{273B7197-32A9-D0B2-8C92-40C81C2D5C84}"/>
              </a:ext>
            </a:extLst>
          </p:cNvPr>
          <p:cNvPicPr>
            <a:picLocks noChangeAspect="1"/>
          </p:cNvPicPr>
          <p:nvPr/>
        </p:nvPicPr>
        <p:blipFill rotWithShape="1">
          <a:blip r:embed="rId2"/>
          <a:srcRect l="36489" t="1" r="3877" b="836"/>
          <a:stretch/>
        </p:blipFill>
        <p:spPr>
          <a:xfrm>
            <a:off x="7043057" y="1525070"/>
            <a:ext cx="4544009" cy="5034352"/>
          </a:xfrm>
          <a:prstGeom prst="rect">
            <a:avLst/>
          </a:prstGeom>
        </p:spPr>
      </p:pic>
    </p:spTree>
    <p:extLst>
      <p:ext uri="{BB962C8B-B14F-4D97-AF65-F5344CB8AC3E}">
        <p14:creationId xmlns:p14="http://schemas.microsoft.com/office/powerpoint/2010/main" val="2908140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6B0C3-6831-614D-CC46-3AF5323A0D3F}"/>
              </a:ext>
            </a:extLst>
          </p:cNvPr>
          <p:cNvSpPr>
            <a:spLocks noGrp="1"/>
          </p:cNvSpPr>
          <p:nvPr>
            <p:ph type="title"/>
          </p:nvPr>
        </p:nvSpPr>
        <p:spPr/>
        <p:txBody>
          <a:bodyPr/>
          <a:lstStyle/>
          <a:p>
            <a:r>
              <a:rPr lang="en-US" dirty="0"/>
              <a:t>Waste Management</a:t>
            </a:r>
          </a:p>
        </p:txBody>
      </p:sp>
      <p:sp>
        <p:nvSpPr>
          <p:cNvPr id="3" name="Content Placeholder 2">
            <a:extLst>
              <a:ext uri="{FF2B5EF4-FFF2-40B4-BE49-F238E27FC236}">
                <a16:creationId xmlns:a16="http://schemas.microsoft.com/office/drawing/2014/main" id="{82C6059F-B2B2-9475-09D3-94BD0B6A88C8}"/>
              </a:ext>
            </a:extLst>
          </p:cNvPr>
          <p:cNvSpPr>
            <a:spLocks noGrp="1"/>
          </p:cNvSpPr>
          <p:nvPr>
            <p:ph idx="1"/>
          </p:nvPr>
        </p:nvSpPr>
        <p:spPr>
          <a:xfrm>
            <a:off x="838200" y="2442649"/>
            <a:ext cx="8070908" cy="3881952"/>
          </a:xfrm>
        </p:spPr>
        <p:txBody>
          <a:bodyPr>
            <a:normAutofit fontScale="77500" lnSpcReduction="20000"/>
          </a:bodyPr>
          <a:lstStyle/>
          <a:p>
            <a:r>
              <a:rPr lang="en-US" dirty="0"/>
              <a:t>Waste management refers to the practices used to manage and dispose of wastes. </a:t>
            </a:r>
            <a:br>
              <a:rPr lang="en-US" dirty="0"/>
            </a:br>
            <a:endParaRPr lang="en-US" dirty="0"/>
          </a:p>
          <a:p>
            <a:r>
              <a:rPr lang="en-US" dirty="0"/>
              <a:t>Some strategies include discarding, destroying, processing, recycling, reusing or controlling wastes.</a:t>
            </a:r>
            <a:br>
              <a:rPr lang="en-US" dirty="0"/>
            </a:br>
            <a:r>
              <a:rPr lang="en-US" dirty="0"/>
              <a:t> </a:t>
            </a:r>
          </a:p>
          <a:p>
            <a:r>
              <a:rPr lang="en-US" dirty="0"/>
              <a:t>The primary objective is to reduce the number of unusable materials and to avert potential health and environmental hazards (</a:t>
            </a:r>
            <a:r>
              <a:rPr lang="en-US" dirty="0" err="1">
                <a:hlinkClick r:id="rId2"/>
              </a:rPr>
              <a:t>BiologyOnline</a:t>
            </a:r>
            <a:r>
              <a:rPr lang="en-US" dirty="0"/>
              <a:t>).</a:t>
            </a:r>
            <a:br>
              <a:rPr lang="en-US" dirty="0"/>
            </a:br>
            <a:endParaRPr lang="en-US" dirty="0"/>
          </a:p>
          <a:p>
            <a:r>
              <a:rPr lang="en-US" dirty="0"/>
              <a:t>“Zero waste”: A target of recovering resources and sending no waste for disposal via landfill or incineration.</a:t>
            </a:r>
          </a:p>
        </p:txBody>
      </p:sp>
      <p:pic>
        <p:nvPicPr>
          <p:cNvPr id="4" name="Picture 3">
            <a:extLst>
              <a:ext uri="{FF2B5EF4-FFF2-40B4-BE49-F238E27FC236}">
                <a16:creationId xmlns:a16="http://schemas.microsoft.com/office/drawing/2014/main" id="{E1176FB7-8316-2E81-AC91-ACA9D10FCDC0}"/>
              </a:ext>
            </a:extLst>
          </p:cNvPr>
          <p:cNvPicPr>
            <a:picLocks noChangeAspect="1"/>
          </p:cNvPicPr>
          <p:nvPr/>
        </p:nvPicPr>
        <p:blipFill>
          <a:blip r:embed="rId3"/>
          <a:stretch>
            <a:fillRect/>
          </a:stretch>
        </p:blipFill>
        <p:spPr>
          <a:xfrm>
            <a:off x="9039008" y="1763523"/>
            <a:ext cx="2314792" cy="4629584"/>
          </a:xfrm>
          <a:prstGeom prst="rect">
            <a:avLst/>
          </a:prstGeom>
        </p:spPr>
      </p:pic>
    </p:spTree>
    <p:extLst>
      <p:ext uri="{BB962C8B-B14F-4D97-AF65-F5344CB8AC3E}">
        <p14:creationId xmlns:p14="http://schemas.microsoft.com/office/powerpoint/2010/main" val="3610865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A Presentations">
      <a:majorFont>
        <a:latin typeface="Montserrat Semi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ducting Effective Performance Evaluations  A guide for supervisors 052023.pptx" id="{2B6930B1-4A63-4E0C-B39D-0CDC7BF44105}" vid="{EA93C7C5-9B96-4F62-91F4-B0D4BC9403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Presentation-Emblem-BlueGold-Wave</Template>
  <TotalTime>28</TotalTime>
  <Words>662</Words>
  <Application>Microsoft Office PowerPoint</Application>
  <PresentationFormat>Widescreen</PresentationFormat>
  <Paragraphs>54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Montserrat</vt:lpstr>
      <vt:lpstr>Montserrat SemiBold</vt:lpstr>
      <vt:lpstr>Office Theme</vt:lpstr>
      <vt:lpstr>Sustainability in Agriculture: Areas of Focus</vt:lpstr>
      <vt:lpstr>Climate Change</vt:lpstr>
      <vt:lpstr>Climate Change</vt:lpstr>
      <vt:lpstr>Climate Change</vt:lpstr>
      <vt:lpstr>Water Conservation</vt:lpstr>
      <vt:lpstr>Water Conservation</vt:lpstr>
      <vt:lpstr>Soil Health</vt:lpstr>
      <vt:lpstr>Soil Health</vt:lpstr>
      <vt:lpstr>Waste Management</vt:lpstr>
      <vt:lpstr>Waste Management</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in Agriculture: Areas of Focus</dc:title>
  <dc:creator>Govea, Isaiah</dc:creator>
  <cp:lastModifiedBy>Govea, Isaiah</cp:lastModifiedBy>
  <cp:revision>1</cp:revision>
  <dcterms:created xsi:type="dcterms:W3CDTF">2023-09-07T16:41:21Z</dcterms:created>
  <dcterms:modified xsi:type="dcterms:W3CDTF">2023-10-06T13:24:47Z</dcterms:modified>
</cp:coreProperties>
</file>