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5"/>
  </p:sldMasterIdLst>
  <p:notesMasterIdLst>
    <p:notesMasterId r:id="rId13"/>
  </p:notesMasterIdLst>
  <p:handoutMasterIdLst>
    <p:handoutMasterId r:id="rId14"/>
  </p:handoutMasterIdLst>
  <p:sldIdLst>
    <p:sldId id="525" r:id="rId6"/>
    <p:sldId id="527" r:id="rId7"/>
    <p:sldId id="528" r:id="rId8"/>
    <p:sldId id="531" r:id="rId9"/>
    <p:sldId id="529" r:id="rId10"/>
    <p:sldId id="532" r:id="rId11"/>
    <p:sldId id="530" r:id="rId12"/>
  </p:sldIdLst>
  <p:sldSz cx="9144000" cy="6858000" type="screen4x3"/>
  <p:notesSz cx="7010400" cy="9296400"/>
  <p:embeddedFontLst>
    <p:embeddedFont>
      <p:font typeface="Georgia" panose="02040502050405020303" pitchFamily="18" charset="0"/>
      <p:regular r:id="rId15"/>
      <p:bold r:id="rId16"/>
      <p:italic r:id="rId17"/>
      <p:boldItalic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nnery, Ambra" initials="TA" lastIdx="1" clrIdx="0">
    <p:extLst>
      <p:ext uri="{19B8F6BF-5375-455C-9EA6-DF929625EA0E}">
        <p15:presenceInfo xmlns:p15="http://schemas.microsoft.com/office/powerpoint/2012/main" userId="S-1-5-21-823518204-1326574676-839522115-1176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1" autoAdjust="0"/>
    <p:restoredTop sz="94608" autoAdjust="0"/>
  </p:normalViewPr>
  <p:slideViewPr>
    <p:cSldViewPr snapToGrid="0">
      <p:cViewPr varScale="1">
        <p:scale>
          <a:sx n="104" d="100"/>
          <a:sy n="104" d="100"/>
        </p:scale>
        <p:origin x="1980" y="10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font" Target="fonts/font1.fntdata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font" Target="fonts/font5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783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Sustainably Grown Standard</a:t>
            </a: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FBDCB16C-A6ED-4870-8D89-67B64CD46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878" y="5841093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To provide a framework and common set of requirements to demonstrate that agricultural crops have been produced in a sustainable manner</a:t>
            </a:r>
          </a:p>
          <a:p>
            <a:endParaRPr lang="en-US" dirty="0"/>
          </a:p>
          <a:p>
            <a:r>
              <a:rPr lang="en-US" dirty="0"/>
              <a:t>The producer must agree to a schedule of announced and unannounced audits completed by a third-party certification body.</a:t>
            </a:r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5DFEE15D-92F6-4854-AC61-25B3E6ADE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506" y="329342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875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 Framework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7B98D4-21B2-6747-A841-DEAED8BB3F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Environmental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307390-8C68-478A-8BD4-34F4B90A8DE7}"/>
              </a:ext>
            </a:extLst>
          </p:cNvPr>
          <p:cNvSpPr txBox="1"/>
          <p:nvPr/>
        </p:nvSpPr>
        <p:spPr>
          <a:xfrm>
            <a:off x="3335451" y="3816116"/>
            <a:ext cx="3613860" cy="2431435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Production System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selects crops and production systems that support soil and plant health.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Minimizes pest pressures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Sustains crop productivity and quality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7FD005-60B9-4E7E-BB40-FBCF252DF9BC}"/>
              </a:ext>
            </a:extLst>
          </p:cNvPr>
          <p:cNvSpPr txBox="1"/>
          <p:nvPr/>
        </p:nvSpPr>
        <p:spPr>
          <a:xfrm>
            <a:off x="348735" y="4789116"/>
            <a:ext cx="2829893" cy="1323439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Soil Resources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conserves soil.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Maintains or improves soil quality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565FCC-3F16-47AE-9C7B-1A1AF9758381}"/>
              </a:ext>
            </a:extLst>
          </p:cNvPr>
          <p:cNvSpPr txBox="1"/>
          <p:nvPr/>
        </p:nvSpPr>
        <p:spPr>
          <a:xfrm>
            <a:off x="4385000" y="2027021"/>
            <a:ext cx="3632895" cy="1661993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Water Resources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preserves water quality.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Prevents water resource depletion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01A395-C408-458C-B5C8-2A656968BA83}"/>
              </a:ext>
            </a:extLst>
          </p:cNvPr>
          <p:cNvSpPr txBox="1"/>
          <p:nvPr/>
        </p:nvSpPr>
        <p:spPr>
          <a:xfrm>
            <a:off x="332241" y="1602624"/>
            <a:ext cx="2846388" cy="2831544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Air Resources and Climate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protects air quality.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Prevents air resource degradation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Minimizes greenhouse gas emissions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DE126FF-442D-4127-8B12-8301E8268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732" y="4869497"/>
            <a:ext cx="1947636" cy="1796244"/>
          </a:xfrm>
          <a:prstGeom prst="rect">
            <a:avLst/>
          </a:prstGeom>
        </p:spPr>
      </p:pic>
      <p:pic>
        <p:nvPicPr>
          <p:cNvPr id="3074" name="Picture 1">
            <a:extLst>
              <a:ext uri="{FF2B5EF4-FFF2-40B4-BE49-F238E27FC236}">
                <a16:creationId xmlns:a16="http://schemas.microsoft.com/office/drawing/2014/main" id="{2F689E86-01D2-40DF-BF69-42B362EDC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420" y="329342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5252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 Framework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7B98D4-21B2-6747-A841-DEAED8BB3F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Environmental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D411BB-BC9D-4187-BDDE-02D074801CFD}"/>
              </a:ext>
            </a:extLst>
          </p:cNvPr>
          <p:cNvSpPr txBox="1"/>
          <p:nvPr/>
        </p:nvSpPr>
        <p:spPr>
          <a:xfrm>
            <a:off x="587632" y="1916056"/>
            <a:ext cx="2721625" cy="4524315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Ecosystem Protection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maintains or enhances species health and diversity.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Supports habitats within the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agro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-ecosystem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1314AA-ABDF-4655-A02A-839C2029A886}"/>
              </a:ext>
            </a:extLst>
          </p:cNvPr>
          <p:cNvSpPr txBox="1"/>
          <p:nvPr/>
        </p:nvSpPr>
        <p:spPr>
          <a:xfrm>
            <a:off x="3593872" y="1934607"/>
            <a:ext cx="2547454" cy="4308872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Energy Efficiency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takes steps to minimize net energy consumption per unit production.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09DC37-460A-40DB-A802-A1A5267905CA}"/>
              </a:ext>
            </a:extLst>
          </p:cNvPr>
          <p:cNvSpPr txBox="1"/>
          <p:nvPr/>
        </p:nvSpPr>
        <p:spPr>
          <a:xfrm>
            <a:off x="6362866" y="1934607"/>
            <a:ext cx="2547454" cy="4555093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Integrated Waste Management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manages waste to minimize environmental harm.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6636" lvl="1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3736" lvl="1"/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383FAF-46B4-4586-8B16-C1424E14C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68" y="4384901"/>
            <a:ext cx="2030751" cy="18585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DEFBF4-5782-43A6-ACE8-CC6387317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555" y="4866521"/>
            <a:ext cx="2339873" cy="13276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2FBBD0-58A2-4413-9FBF-C56D690EF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2867" y="4068495"/>
            <a:ext cx="2120947" cy="2174984"/>
          </a:xfrm>
          <a:prstGeom prst="rect">
            <a:avLst/>
          </a:prstGeom>
        </p:spPr>
      </p:pic>
      <p:pic>
        <p:nvPicPr>
          <p:cNvPr id="4098" name="Picture 1">
            <a:extLst>
              <a:ext uri="{FF2B5EF4-FFF2-40B4-BE49-F238E27FC236}">
                <a16:creationId xmlns:a16="http://schemas.microsoft.com/office/drawing/2014/main" id="{12A747F1-02F5-4726-835B-18EDB2BC7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992" y="368300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845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 Framework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Social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569949-F6B9-45A9-822D-9B2337807BB0}"/>
              </a:ext>
            </a:extLst>
          </p:cNvPr>
          <p:cNvSpPr txBox="1"/>
          <p:nvPr/>
        </p:nvSpPr>
        <p:spPr>
          <a:xfrm>
            <a:off x="493486" y="1891337"/>
            <a:ext cx="3207657" cy="1077218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Work Agreements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fosters long-term relationships with workers.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688815-4505-44F1-85B5-A61C39D0559D}"/>
              </a:ext>
            </a:extLst>
          </p:cNvPr>
          <p:cNvSpPr txBox="1"/>
          <p:nvPr/>
        </p:nvSpPr>
        <p:spPr>
          <a:xfrm>
            <a:off x="5847806" y="1891337"/>
            <a:ext cx="3052762" cy="1600438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Wages and Benefits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Workers are dealt with fairly and honestly regarding wages and benefits.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7990E0-F4DE-49EF-835E-5D71514D49F6}"/>
              </a:ext>
            </a:extLst>
          </p:cNvPr>
          <p:cNvSpPr txBox="1"/>
          <p:nvPr/>
        </p:nvSpPr>
        <p:spPr>
          <a:xfrm>
            <a:off x="5847806" y="3723418"/>
            <a:ext cx="3062514" cy="1754326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Working Hours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Expectations for working hours are clearly explained upon employment.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DD73F0-F044-4162-9D75-0620DE50B6CE}"/>
              </a:ext>
            </a:extLst>
          </p:cNvPr>
          <p:cNvSpPr txBox="1"/>
          <p:nvPr/>
        </p:nvSpPr>
        <p:spPr>
          <a:xfrm>
            <a:off x="1700485" y="3429000"/>
            <a:ext cx="3191419" cy="2308324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Child and Voluntary Label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The producer abides by child labor and forced labor prohibitions.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Assures that workers who are minors are protected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9D7406-F173-444E-BBE1-0E87FF4B5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668" y="2031356"/>
            <a:ext cx="1857375" cy="1381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362F04-26DC-4532-8DF2-C2AD23675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06" y="5477744"/>
            <a:ext cx="2011578" cy="1187997"/>
          </a:xfrm>
          <a:prstGeom prst="rect">
            <a:avLst/>
          </a:prstGeom>
        </p:spPr>
      </p:pic>
      <p:pic>
        <p:nvPicPr>
          <p:cNvPr id="5122" name="Picture 1">
            <a:extLst>
              <a:ext uri="{FF2B5EF4-FFF2-40B4-BE49-F238E27FC236}">
                <a16:creationId xmlns:a16="http://schemas.microsoft.com/office/drawing/2014/main" id="{CF72707F-968D-43AA-B0DA-7BAD6ABF5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449" y="329342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 Framework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Social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6794E9-49E0-40D8-8DBE-D174F7B1402C}"/>
              </a:ext>
            </a:extLst>
          </p:cNvPr>
          <p:cNvSpPr txBox="1"/>
          <p:nvPr/>
        </p:nvSpPr>
        <p:spPr>
          <a:xfrm>
            <a:off x="326768" y="1741714"/>
            <a:ext cx="2909918" cy="2092881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Non-Discrimination and Freedom of Association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promotes a work environment free of any type of discrimination.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A75052-4A1D-4036-9F07-7CCC76F176E7}"/>
              </a:ext>
            </a:extLst>
          </p:cNvPr>
          <p:cNvSpPr txBox="1"/>
          <p:nvPr/>
        </p:nvSpPr>
        <p:spPr>
          <a:xfrm>
            <a:off x="3393903" y="1698991"/>
            <a:ext cx="2909917" cy="2339102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Human Resource Management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has an established structure to carry out human resource management functions.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4EB6BF-8867-4C18-BC73-08214F951C43}"/>
              </a:ext>
            </a:extLst>
          </p:cNvPr>
          <p:cNvSpPr txBox="1"/>
          <p:nvPr/>
        </p:nvSpPr>
        <p:spPr>
          <a:xfrm>
            <a:off x="6364316" y="1741714"/>
            <a:ext cx="2192052" cy="2277547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Health and Safety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All workers should have a safe, clean and healthy work environment.</a:t>
            </a:r>
          </a:p>
          <a:p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09A164-1432-4C29-A0DB-7716E9A5CFA9}"/>
              </a:ext>
            </a:extLst>
          </p:cNvPr>
          <p:cNvSpPr txBox="1"/>
          <p:nvPr/>
        </p:nvSpPr>
        <p:spPr>
          <a:xfrm>
            <a:off x="326768" y="4196271"/>
            <a:ext cx="2909917" cy="2277547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Community Relations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The producer is a good neighbor and relates in positive ways to local and regional communities.</a:t>
            </a:r>
          </a:p>
          <a:p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AA57CA-CAD2-46CE-B23D-79F537D4D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353" y="4310084"/>
            <a:ext cx="3209925" cy="2124075"/>
          </a:xfrm>
          <a:prstGeom prst="rect">
            <a:avLst/>
          </a:prstGeom>
        </p:spPr>
      </p:pic>
      <p:pic>
        <p:nvPicPr>
          <p:cNvPr id="6146" name="Picture 1">
            <a:extLst>
              <a:ext uri="{FF2B5EF4-FFF2-40B4-BE49-F238E27FC236}">
                <a16:creationId xmlns:a16="http://schemas.microsoft.com/office/drawing/2014/main" id="{C15BFB4B-76C2-45E0-909B-6112D4E17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803" y="324783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68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Sustainability Framework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3" y="1305328"/>
            <a:ext cx="4778375" cy="594592"/>
          </a:xfrm>
        </p:spPr>
        <p:txBody>
          <a:bodyPr/>
          <a:lstStyle/>
          <a:p>
            <a:r>
              <a:rPr lang="en-US" dirty="0"/>
              <a:t>Economic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03E313-3F4B-4273-861B-B47B574FC775}"/>
              </a:ext>
            </a:extLst>
          </p:cNvPr>
          <p:cNvSpPr txBox="1"/>
          <p:nvPr/>
        </p:nvSpPr>
        <p:spPr>
          <a:xfrm>
            <a:off x="326767" y="1818067"/>
            <a:ext cx="3664661" cy="2092881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Business Accounting, Reporting and Planning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producer’s accounting, reporting and planning practices support the sustainability of operations.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418EC1-0B6B-4B14-83CF-A5D93D30E707}"/>
              </a:ext>
            </a:extLst>
          </p:cNvPr>
          <p:cNvSpPr txBox="1"/>
          <p:nvPr/>
        </p:nvSpPr>
        <p:spPr>
          <a:xfrm>
            <a:off x="5505901" y="1818067"/>
            <a:ext cx="2844800" cy="2339102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Continuity and Resilience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plans for continuity of operations and manages economic risks.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DF9651-38FD-4A6A-A602-CE455B7B56E3}"/>
              </a:ext>
            </a:extLst>
          </p:cNvPr>
          <p:cNvSpPr txBox="1"/>
          <p:nvPr/>
        </p:nvSpPr>
        <p:spPr>
          <a:xfrm>
            <a:off x="4656816" y="4934686"/>
            <a:ext cx="3788228" cy="1569660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Community Economic Engagement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producer contributes to local and regional social and economic development.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49364D-8E6D-4863-AF05-F9ABDE845185}"/>
              </a:ext>
            </a:extLst>
          </p:cNvPr>
          <p:cNvSpPr txBox="1"/>
          <p:nvPr/>
        </p:nvSpPr>
        <p:spPr>
          <a:xfrm>
            <a:off x="515452" y="4934686"/>
            <a:ext cx="3287290" cy="1077218"/>
          </a:xfrm>
          <a:prstGeom prst="rect">
            <a:avLst/>
          </a:prstGeom>
          <a:noFill/>
          <a:ln w="19050">
            <a:solidFill>
              <a:srgbClr val="004C9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Product Quality and Safety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product meets industry quality and safety expectations.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DCA965-613F-41E3-BDB7-FBA0208A4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640" y="3582508"/>
            <a:ext cx="2638491" cy="1352178"/>
          </a:xfrm>
          <a:prstGeom prst="rect">
            <a:avLst/>
          </a:prstGeom>
        </p:spPr>
      </p:pic>
      <p:pic>
        <p:nvPicPr>
          <p:cNvPr id="7170" name="Picture 1">
            <a:extLst>
              <a:ext uri="{FF2B5EF4-FFF2-40B4-BE49-F238E27FC236}">
                <a16:creationId xmlns:a16="http://schemas.microsoft.com/office/drawing/2014/main" id="{7D7A2011-FAB3-464F-8D83-185641D60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353654"/>
            <a:ext cx="11334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8E32C03934AC4FBC255F4B0AF54AF6" ma:contentTypeVersion="9" ma:contentTypeDescription="Create a new document." ma:contentTypeScope="" ma:versionID="e48cdc55171fc19b793190169a9475aa">
  <xsd:schema xmlns:xsd="http://www.w3.org/2001/XMLSchema" xmlns:xs="http://www.w3.org/2001/XMLSchema" xmlns:p="http://schemas.microsoft.com/office/2006/metadata/properties" xmlns:ns3="70aec708-5343-4747-b735-32aeb30ff4cd" targetNamespace="http://schemas.microsoft.com/office/2006/metadata/properties" ma:root="true" ma:fieldsID="6b3d062621a60c7da2f7f76187ed646a" ns3:_="">
    <xsd:import namespace="70aec708-5343-4747-b735-32aeb30ff4c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aec708-5343-4747-b735-32aeb30ff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77A53E-A8F8-4613-A362-6AAE3EF4D9B9}">
  <ds:schemaRefs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70aec708-5343-4747-b735-32aeb30ff4cd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87BAA0E6-13B0-4A5E-9F9F-B2B500492D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aec708-5343-4747-b735-32aeb30ff4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12044</TotalTime>
  <Words>368</Words>
  <Application>Microsoft Office PowerPoint</Application>
  <PresentationFormat>On-screen Show (4:3)</PresentationFormat>
  <Paragraphs>87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Wingdings</vt:lpstr>
      <vt:lpstr>Arial</vt:lpstr>
      <vt:lpstr>Georgia</vt:lpstr>
      <vt:lpstr>Verdana</vt:lpstr>
      <vt:lpstr>FFA Inservice Master</vt:lpstr>
      <vt:lpstr>PowerPoint Presentation</vt:lpstr>
      <vt:lpstr>Purpose</vt:lpstr>
      <vt:lpstr>Sustainability Framework </vt:lpstr>
      <vt:lpstr>Sustainability Framework </vt:lpstr>
      <vt:lpstr>Sustainability Framework</vt:lpstr>
      <vt:lpstr>Sustainability Framework</vt:lpstr>
      <vt:lpstr>Sustainability Framework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McGrady, Megan</cp:lastModifiedBy>
  <cp:revision>405</cp:revision>
  <dcterms:created xsi:type="dcterms:W3CDTF">2007-01-30T15:01:20Z</dcterms:created>
  <dcterms:modified xsi:type="dcterms:W3CDTF">2020-03-05T16:30:22Z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0x010100E58E32C03934AC4FBC255F4B0AF54AF6</vt:lpwstr>
  </property>
</Properties>
</file>