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6" r:id="rId4"/>
  </p:sldMasterIdLst>
  <p:notesMasterIdLst>
    <p:notesMasterId r:id="rId11"/>
  </p:notesMasterIdLst>
  <p:handoutMasterIdLst>
    <p:handoutMasterId r:id="rId12"/>
  </p:handoutMasterIdLst>
  <p:sldIdLst>
    <p:sldId id="256" r:id="rId5"/>
    <p:sldId id="268" r:id="rId6"/>
    <p:sldId id="269" r:id="rId7"/>
    <p:sldId id="270" r:id="rId8"/>
    <p:sldId id="271" r:id="rId9"/>
    <p:sldId id="272" r:id="rId10"/>
  </p:sldIdLst>
  <p:sldSz cx="9144000" cy="6858000" type="screen4x3"/>
  <p:notesSz cx="6858000" cy="9144000"/>
  <p:custDataLst>
    <p:tags r:id="rId13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gs" Target="tags/tag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fld id="{39DC05D1-B20E-4DD5-BBD9-38C161DBD982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fld id="{AB2EB947-12E5-404F-A3F9-36A183E42E70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E9F634D-5D37-4120-8EC4-98AA60606F21}" type="slidenum">
              <a:rPr lang="en-US"/>
              <a:pPr/>
              <a:t>1</a:t>
            </a:fld>
            <a:endParaRPr lang="en-US"/>
          </a:p>
        </p:txBody>
      </p:sp>
      <p:sp>
        <p:nvSpPr>
          <p:cNvPr id="78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13B8753-B86D-4450-9FCE-8D628B36168E}" type="slidenum">
              <a:rPr lang="en-US"/>
              <a:pPr/>
              <a:t>2</a:t>
            </a:fld>
            <a:endParaRPr lang="en-US"/>
          </a:p>
        </p:txBody>
      </p:sp>
      <p:sp>
        <p:nvSpPr>
          <p:cNvPr id="1044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51BFEDE-6B07-41C4-ADE4-285338557D85}" type="slidenum">
              <a:rPr lang="en-US"/>
              <a:pPr/>
              <a:t>3</a:t>
            </a:fld>
            <a:endParaRPr lang="en-US"/>
          </a:p>
        </p:txBody>
      </p:sp>
      <p:sp>
        <p:nvSpPr>
          <p:cNvPr id="139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9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A2CA086-A70C-41DD-B80D-A06F63CA8872}" type="slidenum">
              <a:rPr lang="en-US"/>
              <a:pPr/>
              <a:t>4</a:t>
            </a:fld>
            <a:endParaRPr lang="en-US"/>
          </a:p>
        </p:txBody>
      </p:sp>
      <p:sp>
        <p:nvSpPr>
          <p:cNvPr id="141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1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E5DAA5A-F1F2-44FD-8284-984D137055BB}" type="slidenum">
              <a:rPr lang="en-US"/>
              <a:pPr/>
              <a:t>5</a:t>
            </a:fld>
            <a:endParaRPr lang="en-US"/>
          </a:p>
        </p:txBody>
      </p:sp>
      <p:sp>
        <p:nvSpPr>
          <p:cNvPr id="143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630ADF7-752D-4D99-80DE-8CB19085707B}" type="slidenum">
              <a:rPr lang="en-US"/>
              <a:pPr/>
              <a:t>6</a:t>
            </a:fld>
            <a:endParaRPr lang="en-US"/>
          </a:p>
        </p:txBody>
      </p:sp>
      <p:sp>
        <p:nvSpPr>
          <p:cNvPr id="145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5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828800" y="685800"/>
            <a:ext cx="6629400" cy="2127250"/>
          </a:xfrm>
        </p:spPr>
        <p:txBody>
          <a:bodyPr/>
          <a:lstStyle>
            <a:lvl1pPr algn="ctr">
              <a:defRPr sz="5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270250"/>
            <a:ext cx="6400800" cy="22098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000"/>
            </a:lvl1pPr>
          </a:lstStyle>
          <a:p>
            <a:r>
              <a:rPr lang="en-US"/>
              <a:t>Click to edit Master subtitle style</a:t>
            </a:r>
          </a:p>
        </p:txBody>
      </p:sp>
      <p:grpSp>
        <p:nvGrpSpPr>
          <p:cNvPr id="76811" name="Group 11"/>
          <p:cNvGrpSpPr>
            <a:grpSpLocks/>
          </p:cNvGrpSpPr>
          <p:nvPr/>
        </p:nvGrpSpPr>
        <p:grpSpPr bwMode="auto">
          <a:xfrm rot="16200000">
            <a:off x="-3695700" y="2628900"/>
            <a:ext cx="8610600" cy="1219200"/>
            <a:chOff x="144" y="1820"/>
            <a:chExt cx="5424" cy="127"/>
          </a:xfrm>
        </p:grpSpPr>
        <p:sp>
          <p:nvSpPr>
            <p:cNvPr id="76808" name="Rectangle 8"/>
            <p:cNvSpPr>
              <a:spLocks noChangeArrowheads="1"/>
            </p:cNvSpPr>
            <p:nvPr/>
          </p:nvSpPr>
          <p:spPr bwMode="auto">
            <a:xfrm>
              <a:off x="144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bg2"/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09" name="Rectangle 9"/>
            <p:cNvSpPr>
              <a:spLocks noChangeArrowheads="1"/>
            </p:cNvSpPr>
            <p:nvPr/>
          </p:nvSpPr>
          <p:spPr bwMode="auto">
            <a:xfrm>
              <a:off x="1952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10" name="Rectangle 10"/>
            <p:cNvSpPr>
              <a:spLocks noChangeArrowheads="1"/>
            </p:cNvSpPr>
            <p:nvPr/>
          </p:nvSpPr>
          <p:spPr bwMode="auto">
            <a:xfrm>
              <a:off x="3760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accent2"/>
                </a:gs>
                <a:gs pos="100000">
                  <a:schemeClr val="tx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15150" y="277813"/>
            <a:ext cx="1771650" cy="5853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00200" y="277813"/>
            <a:ext cx="5162550" cy="5853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77813"/>
            <a:ext cx="7086600" cy="11398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600200" y="1600200"/>
            <a:ext cx="7086600" cy="2189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00200" y="3941763"/>
            <a:ext cx="7086600" cy="21891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581400" y="6400800"/>
            <a:ext cx="55626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00200" y="1600200"/>
            <a:ext cx="34671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19700" y="1600200"/>
            <a:ext cx="34671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600200" y="277813"/>
            <a:ext cx="7086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00200" y="1600200"/>
            <a:ext cx="7086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578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81400" y="6400800"/>
            <a:ext cx="5562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75784" name="Line 8"/>
          <p:cNvSpPr>
            <a:spLocks noChangeShapeType="1"/>
          </p:cNvSpPr>
          <p:nvPr/>
        </p:nvSpPr>
        <p:spPr bwMode="auto">
          <a:xfrm>
            <a:off x="457200" y="1447800"/>
            <a:ext cx="8077200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75787" name="Group 11"/>
          <p:cNvGrpSpPr>
            <a:grpSpLocks/>
          </p:cNvGrpSpPr>
          <p:nvPr/>
        </p:nvGrpSpPr>
        <p:grpSpPr bwMode="auto">
          <a:xfrm rot="5400000">
            <a:off x="-2905125" y="2886075"/>
            <a:ext cx="6877050" cy="1066800"/>
            <a:chOff x="144" y="1820"/>
            <a:chExt cx="5424" cy="127"/>
          </a:xfrm>
        </p:grpSpPr>
        <p:sp>
          <p:nvSpPr>
            <p:cNvPr id="75788" name="Rectangle 12"/>
            <p:cNvSpPr>
              <a:spLocks noChangeArrowheads="1"/>
            </p:cNvSpPr>
            <p:nvPr/>
          </p:nvSpPr>
          <p:spPr bwMode="auto">
            <a:xfrm>
              <a:off x="144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bg2"/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789" name="Rectangle 13"/>
            <p:cNvSpPr>
              <a:spLocks noChangeArrowheads="1"/>
            </p:cNvSpPr>
            <p:nvPr/>
          </p:nvSpPr>
          <p:spPr bwMode="auto">
            <a:xfrm>
              <a:off x="1952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790" name="Rectangle 14"/>
            <p:cNvSpPr>
              <a:spLocks noChangeArrowheads="1"/>
            </p:cNvSpPr>
            <p:nvPr/>
          </p:nvSpPr>
          <p:spPr bwMode="auto">
            <a:xfrm>
              <a:off x="3760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accent2"/>
                </a:gs>
                <a:gs pos="100000">
                  <a:schemeClr val="tx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  <p:sldLayoutId id="2147483668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p"/>
        <a:defRPr sz="28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n"/>
        <a:defRPr sz="2400">
          <a:solidFill>
            <a:schemeClr val="bg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p"/>
        <a:defRPr sz="2000">
          <a:solidFill>
            <a:schemeClr val="bg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>
          <a:solidFill>
            <a:schemeClr val="bg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bg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bg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bg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bg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bg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24000" y="685800"/>
            <a:ext cx="7086600" cy="2127250"/>
          </a:xfrm>
          <a:noFill/>
          <a:ln/>
        </p:spPr>
        <p:txBody>
          <a:bodyPr lIns="92075" tIns="46038" rIns="92075" bIns="46038"/>
          <a:lstStyle/>
          <a:p>
            <a:r>
              <a:rPr lang="en-US" b="1"/>
              <a:t>Demonstrating</a:t>
            </a:r>
            <a:br>
              <a:rPr lang="en-US" b="1"/>
            </a:br>
            <a:r>
              <a:rPr lang="en-US" b="1"/>
              <a:t> self-organization Skills</a:t>
            </a:r>
            <a:r>
              <a:rPr lang="en-US" b="1">
                <a:cs typeface="Times New Roman" pitchFamily="18" charset="0"/>
              </a:rPr>
              <a:t> 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86000" y="3200400"/>
            <a:ext cx="5867400" cy="1752600"/>
          </a:xfrm>
          <a:noFill/>
          <a:ln/>
        </p:spPr>
        <p:txBody>
          <a:bodyPr lIns="92075" tIns="46038" rIns="92075" bIns="46038" anchor="ctr"/>
          <a:lstStyle/>
          <a:p>
            <a:r>
              <a:rPr lang="en-US">
                <a:solidFill>
                  <a:srgbClr val="FF0000"/>
                </a:solidFill>
                <a:cs typeface="Times New Roman" pitchFamily="18" charset="0"/>
              </a:rPr>
              <a:t>What </a:t>
            </a:r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foundational skills</a:t>
            </a:r>
            <a:r>
              <a:rPr lang="en-US">
                <a:solidFill>
                  <a:srgbClr val="FF0000"/>
                </a:solidFill>
                <a:cs typeface="Times New Roman" pitchFamily="18" charset="0"/>
              </a:rPr>
              <a:t> do I </a:t>
            </a:r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need for leadership</a:t>
            </a:r>
            <a:r>
              <a:rPr lang="en-US">
                <a:solidFill>
                  <a:srgbClr val="FF0000"/>
                </a:solidFill>
                <a:cs typeface="Times New Roman" pitchFamily="18" charset="0"/>
              </a:rPr>
              <a:t>? </a:t>
            </a:r>
            <a:endParaRPr lang="en-US">
              <a:solidFill>
                <a:srgbClr val="FF0000"/>
              </a:solidFill>
            </a:endParaRPr>
          </a:p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0" y="6218238"/>
            <a:ext cx="1143000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n-US" sz="1200" b="1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Stage One of Development ME</a:t>
            </a:r>
            <a:r>
              <a:rPr lang="en-US" sz="1200" b="1">
                <a:solidFill>
                  <a:srgbClr val="000000"/>
                </a:solidFill>
                <a:latin typeface="Arial" charset="0"/>
              </a:rPr>
              <a:t> </a:t>
            </a:r>
          </a:p>
        </p:txBody>
      </p:sp>
      <p:sp>
        <p:nvSpPr>
          <p:cNvPr id="4103" name="Text Box 7"/>
          <p:cNvSpPr txBox="1">
            <a:spLocks noChangeArrowheads="1"/>
          </p:cNvSpPr>
          <p:nvPr/>
        </p:nvSpPr>
        <p:spPr bwMode="auto">
          <a:xfrm>
            <a:off x="304800" y="6019800"/>
            <a:ext cx="623888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12</a:t>
            </a:r>
          </a:p>
        </p:txBody>
      </p:sp>
      <p:pic>
        <p:nvPicPr>
          <p:cNvPr id="4104" name="Picture 8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29400" y="4879975"/>
            <a:ext cx="2514600" cy="19780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1169987"/>
          </a:xfrm>
          <a:noFill/>
          <a:ln/>
        </p:spPr>
        <p:txBody>
          <a:bodyPr lIns="92075" tIns="46038" rIns="92075" bIns="46038"/>
          <a:lstStyle/>
          <a:p>
            <a:pPr algn="ctr"/>
            <a:r>
              <a:rPr lang="en-US" sz="4800" b="1"/>
              <a:t>Benefits of developing Organizational Skills:</a:t>
            </a:r>
            <a:r>
              <a:rPr lang="en-US" b="1">
                <a:cs typeface="Times New Roman" pitchFamily="18" charset="0"/>
              </a:rPr>
              <a:t> </a:t>
            </a:r>
          </a:p>
        </p:txBody>
      </p:sp>
      <p:sp>
        <p:nvSpPr>
          <p:cNvPr id="10342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914400" y="1600200"/>
            <a:ext cx="6781800" cy="5105400"/>
          </a:xfrm>
          <a:noFill/>
          <a:ln/>
        </p:spPr>
        <p:txBody>
          <a:bodyPr lIns="92075" tIns="46038" rIns="92075" bIns="46038"/>
          <a:lstStyle/>
          <a:p>
            <a:pPr marL="457200" indent="-457200" algn="ctr">
              <a:lnSpc>
                <a:spcPct val="125000"/>
              </a:lnSpc>
              <a:buClr>
                <a:schemeClr val="tx2"/>
              </a:buClr>
              <a:buFont typeface="Wingdings" pitchFamily="2" charset="2"/>
              <a:buNone/>
            </a:pPr>
            <a:r>
              <a:rPr lang="en-US" sz="3600">
                <a:solidFill>
                  <a:srgbClr val="FFFF00"/>
                </a:solidFill>
                <a:cs typeface="Times New Roman" pitchFamily="18" charset="0"/>
              </a:rPr>
              <a:t>Get to </a:t>
            </a:r>
            <a:r>
              <a:rPr lang="en-US" sz="3600" b="1">
                <a:solidFill>
                  <a:srgbClr val="FFFF00"/>
                </a:solidFill>
                <a:cs typeface="Times New Roman" pitchFamily="18" charset="0"/>
              </a:rPr>
              <a:t>eat breakfast</a:t>
            </a:r>
            <a:r>
              <a:rPr lang="en-US" sz="3600">
                <a:solidFill>
                  <a:srgbClr val="FFFF00"/>
                </a:solidFill>
                <a:cs typeface="Times New Roman" pitchFamily="18" charset="0"/>
              </a:rPr>
              <a:t>!</a:t>
            </a:r>
            <a:endParaRPr lang="en-US" sz="3600">
              <a:solidFill>
                <a:srgbClr val="FFFF00"/>
              </a:solidFill>
            </a:endParaRPr>
          </a:p>
          <a:p>
            <a:pPr marL="457200" indent="-457200" algn="ctr">
              <a:lnSpc>
                <a:spcPct val="125000"/>
              </a:lnSpc>
              <a:buClr>
                <a:schemeClr val="tx2"/>
              </a:buClr>
              <a:buFont typeface="Wingdings" pitchFamily="2" charset="2"/>
              <a:buNone/>
            </a:pPr>
            <a:endParaRPr lang="en-US" sz="3600" b="1">
              <a:solidFill>
                <a:srgbClr val="FFFF00"/>
              </a:solidFill>
              <a:cs typeface="Times New Roman" pitchFamily="18" charset="0"/>
            </a:endParaRPr>
          </a:p>
          <a:p>
            <a:pPr marL="457200" indent="-457200" algn="ctr">
              <a:lnSpc>
                <a:spcPct val="125000"/>
              </a:lnSpc>
              <a:buClr>
                <a:schemeClr val="tx2"/>
              </a:buClr>
              <a:buFont typeface="Wingdings" pitchFamily="2" charset="2"/>
              <a:buNone/>
            </a:pPr>
            <a:r>
              <a:rPr lang="en-US" sz="3600" b="1">
                <a:solidFill>
                  <a:srgbClr val="FFFF00"/>
                </a:solidFill>
                <a:cs typeface="Times New Roman" pitchFamily="18" charset="0"/>
              </a:rPr>
              <a:t>Come prepared</a:t>
            </a:r>
            <a:r>
              <a:rPr lang="en-US" sz="3600">
                <a:solidFill>
                  <a:srgbClr val="FFFF00"/>
                </a:solidFill>
                <a:cs typeface="Times New Roman" pitchFamily="18" charset="0"/>
              </a:rPr>
              <a:t> for class!</a:t>
            </a:r>
            <a:endParaRPr lang="en-US" sz="3600">
              <a:solidFill>
                <a:srgbClr val="FFFF00"/>
              </a:solidFill>
            </a:endParaRPr>
          </a:p>
          <a:p>
            <a:pPr marL="457200" indent="-457200" algn="ctr">
              <a:lnSpc>
                <a:spcPct val="125000"/>
              </a:lnSpc>
              <a:buClr>
                <a:schemeClr val="tx2"/>
              </a:buClr>
              <a:buFont typeface="Wingdings" pitchFamily="2" charset="2"/>
              <a:buNone/>
            </a:pPr>
            <a:endParaRPr lang="en-US" sz="3600" b="1">
              <a:solidFill>
                <a:srgbClr val="FFFF00"/>
              </a:solidFill>
              <a:cs typeface="Times New Roman" pitchFamily="18" charset="0"/>
            </a:endParaRPr>
          </a:p>
          <a:p>
            <a:pPr marL="457200" indent="-457200" algn="ctr">
              <a:lnSpc>
                <a:spcPct val="125000"/>
              </a:lnSpc>
              <a:buClr>
                <a:schemeClr val="tx2"/>
              </a:buClr>
              <a:buFont typeface="Wingdings" pitchFamily="2" charset="2"/>
              <a:buNone/>
            </a:pPr>
            <a:r>
              <a:rPr lang="en-US" sz="3600" b="1">
                <a:solidFill>
                  <a:srgbClr val="FFFF00"/>
                </a:solidFill>
                <a:cs typeface="Times New Roman" pitchFamily="18" charset="0"/>
              </a:rPr>
              <a:t>Find belongings</a:t>
            </a:r>
            <a:r>
              <a:rPr lang="en-US" sz="3600">
                <a:solidFill>
                  <a:srgbClr val="FFFF00"/>
                </a:solidFill>
                <a:cs typeface="Times New Roman" pitchFamily="18" charset="0"/>
              </a:rPr>
              <a:t> easily!</a:t>
            </a:r>
            <a:endParaRPr lang="en-US" sz="3600">
              <a:solidFill>
                <a:srgbClr val="FFFF00"/>
              </a:solidFill>
            </a:endParaRPr>
          </a:p>
        </p:txBody>
      </p:sp>
      <p:sp>
        <p:nvSpPr>
          <p:cNvPr id="103428" name="Text Box 4"/>
          <p:cNvSpPr txBox="1">
            <a:spLocks noChangeArrowheads="1"/>
          </p:cNvSpPr>
          <p:nvPr/>
        </p:nvSpPr>
        <p:spPr bwMode="auto">
          <a:xfrm>
            <a:off x="0" y="6400800"/>
            <a:ext cx="10398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12 TM A</a:t>
            </a:r>
          </a:p>
        </p:txBody>
      </p:sp>
      <p:pic>
        <p:nvPicPr>
          <p:cNvPr id="103432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57800" y="5715000"/>
            <a:ext cx="1531938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138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1169987"/>
          </a:xfrm>
          <a:noFill/>
          <a:ln/>
        </p:spPr>
        <p:txBody>
          <a:bodyPr lIns="92075" tIns="46038" rIns="92075" bIns="46038"/>
          <a:lstStyle/>
          <a:p>
            <a:pPr algn="ctr"/>
            <a:r>
              <a:rPr lang="en-US" sz="4800" b="1"/>
              <a:t>Benefits of developing Organizational Skills:</a:t>
            </a:r>
            <a:r>
              <a:rPr lang="en-US" b="1">
                <a:cs typeface="Times New Roman" pitchFamily="18" charset="0"/>
              </a:rPr>
              <a:t> </a:t>
            </a:r>
          </a:p>
        </p:txBody>
      </p:sp>
      <p:sp>
        <p:nvSpPr>
          <p:cNvPr id="1382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914400" y="1600200"/>
            <a:ext cx="6781800" cy="5105400"/>
          </a:xfrm>
          <a:noFill/>
          <a:ln/>
        </p:spPr>
        <p:txBody>
          <a:bodyPr lIns="92075" tIns="46038" rIns="92075" bIns="46038"/>
          <a:lstStyle/>
          <a:p>
            <a:pPr marL="457200" indent="-457200" algn="ctr">
              <a:lnSpc>
                <a:spcPct val="125000"/>
              </a:lnSpc>
              <a:buClr>
                <a:schemeClr val="tx2"/>
              </a:buClr>
              <a:buFont typeface="Wingdings" pitchFamily="2" charset="2"/>
              <a:buNone/>
            </a:pPr>
            <a:r>
              <a:rPr lang="en-US" sz="3600">
                <a:solidFill>
                  <a:srgbClr val="FFFF00"/>
                </a:solidFill>
                <a:cs typeface="Times New Roman" pitchFamily="18" charset="0"/>
              </a:rPr>
              <a:t>Able to </a:t>
            </a:r>
            <a:r>
              <a:rPr lang="en-US" sz="3600" b="1">
                <a:solidFill>
                  <a:srgbClr val="FFFF00"/>
                </a:solidFill>
                <a:cs typeface="Times New Roman" pitchFamily="18" charset="0"/>
              </a:rPr>
              <a:t>spend more time</a:t>
            </a:r>
            <a:r>
              <a:rPr lang="en-US" sz="3600">
                <a:solidFill>
                  <a:srgbClr val="FFFF00"/>
                </a:solidFill>
                <a:cs typeface="Times New Roman" pitchFamily="18" charset="0"/>
              </a:rPr>
              <a:t> with </a:t>
            </a:r>
            <a:r>
              <a:rPr lang="en-US" sz="3600" b="1">
                <a:solidFill>
                  <a:srgbClr val="FFFF00"/>
                </a:solidFill>
                <a:cs typeface="Times New Roman" pitchFamily="18" charset="0"/>
              </a:rPr>
              <a:t>friends</a:t>
            </a:r>
            <a:r>
              <a:rPr lang="en-US" sz="3600">
                <a:solidFill>
                  <a:srgbClr val="FFFF00"/>
                </a:solidFill>
                <a:cs typeface="Times New Roman" pitchFamily="18" charset="0"/>
              </a:rPr>
              <a:t>!</a:t>
            </a:r>
          </a:p>
          <a:p>
            <a:pPr marL="457200" indent="-457200" algn="ctr">
              <a:lnSpc>
                <a:spcPct val="125000"/>
              </a:lnSpc>
              <a:buClr>
                <a:schemeClr val="tx2"/>
              </a:buClr>
              <a:buFont typeface="Wingdings" pitchFamily="2" charset="2"/>
              <a:buNone/>
            </a:pPr>
            <a:endParaRPr lang="en-US" sz="3600">
              <a:solidFill>
                <a:srgbClr val="FFFF00"/>
              </a:solidFill>
            </a:endParaRPr>
          </a:p>
          <a:p>
            <a:pPr marL="457200" indent="-457200" algn="ctr">
              <a:lnSpc>
                <a:spcPct val="125000"/>
              </a:lnSpc>
              <a:buClr>
                <a:schemeClr val="tx2"/>
              </a:buClr>
              <a:buFont typeface="Wingdings" pitchFamily="2" charset="2"/>
              <a:buNone/>
            </a:pPr>
            <a:r>
              <a:rPr lang="en-US" sz="3600" b="1">
                <a:solidFill>
                  <a:srgbClr val="FFFF00"/>
                </a:solidFill>
                <a:cs typeface="Times New Roman" pitchFamily="18" charset="0"/>
              </a:rPr>
              <a:t>Eliminates stress</a:t>
            </a:r>
            <a:r>
              <a:rPr lang="en-US" sz="3600">
                <a:solidFill>
                  <a:srgbClr val="FFFF00"/>
                </a:solidFill>
                <a:cs typeface="Times New Roman" pitchFamily="18" charset="0"/>
              </a:rPr>
              <a:t>!</a:t>
            </a:r>
            <a:r>
              <a:rPr lang="en-US" sz="2400">
                <a:solidFill>
                  <a:srgbClr val="FFFF00"/>
                </a:solidFill>
                <a:cs typeface="Times New Roman" pitchFamily="18" charset="0"/>
              </a:rPr>
              <a:t> </a:t>
            </a:r>
          </a:p>
        </p:txBody>
      </p:sp>
      <p:sp>
        <p:nvSpPr>
          <p:cNvPr id="138244" name="Text Box 4"/>
          <p:cNvSpPr txBox="1">
            <a:spLocks noChangeArrowheads="1"/>
          </p:cNvSpPr>
          <p:nvPr/>
        </p:nvSpPr>
        <p:spPr bwMode="auto">
          <a:xfrm>
            <a:off x="0" y="6400800"/>
            <a:ext cx="10398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12 TM A</a:t>
            </a:r>
          </a:p>
        </p:txBody>
      </p:sp>
      <p:pic>
        <p:nvPicPr>
          <p:cNvPr id="138246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76800" y="4724400"/>
            <a:ext cx="2328863" cy="195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140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1169987"/>
          </a:xfrm>
          <a:noFill/>
          <a:ln/>
        </p:spPr>
        <p:txBody>
          <a:bodyPr lIns="92075" tIns="46038" rIns="92075" bIns="46038"/>
          <a:lstStyle/>
          <a:p>
            <a:pPr algn="ctr"/>
            <a:r>
              <a:rPr lang="en-US" sz="4800" b="1"/>
              <a:t>Good Self-Organizational Skills</a:t>
            </a:r>
            <a:r>
              <a:rPr lang="en-US" b="1">
                <a:cs typeface="Times New Roman" pitchFamily="18" charset="0"/>
              </a:rPr>
              <a:t> </a:t>
            </a:r>
          </a:p>
        </p:txBody>
      </p:sp>
      <p:sp>
        <p:nvSpPr>
          <p:cNvPr id="140292" name="Text Box 4"/>
          <p:cNvSpPr txBox="1">
            <a:spLocks noChangeArrowheads="1"/>
          </p:cNvSpPr>
          <p:nvPr/>
        </p:nvSpPr>
        <p:spPr bwMode="auto">
          <a:xfrm>
            <a:off x="0" y="6400800"/>
            <a:ext cx="1039813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</p:txBody>
      </p:sp>
      <p:sp>
        <p:nvSpPr>
          <p:cNvPr id="140294" name="Rectangle 6"/>
          <p:cNvSpPr>
            <a:spLocks noGrp="1" noChangeArrowheads="1"/>
          </p:cNvSpPr>
          <p:nvPr>
            <p:ph type="body" sz="half" idx="1"/>
          </p:nvPr>
        </p:nvSpPr>
        <p:spPr>
          <a:xfrm>
            <a:off x="2819400" y="1600200"/>
            <a:ext cx="6324600" cy="27432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sz="3600" b="1" i="1">
                <a:solidFill>
                  <a:srgbClr val="FFFF00"/>
                </a:solidFill>
              </a:rPr>
              <a:t>  Organization</a:t>
            </a:r>
            <a:r>
              <a:rPr lang="en-US" sz="3600" b="1">
                <a:solidFill>
                  <a:srgbClr val="FFFF00"/>
                </a:solidFill>
              </a:rPr>
              <a:t>:</a:t>
            </a:r>
            <a:r>
              <a:rPr lang="en-US" sz="3600"/>
              <a:t> a process of putting into a system or order</a:t>
            </a:r>
            <a:br>
              <a:rPr lang="en-US" sz="3600"/>
            </a:br>
            <a:endParaRPr lang="en-US" sz="3600"/>
          </a:p>
        </p:txBody>
      </p:sp>
      <p:sp>
        <p:nvSpPr>
          <p:cNvPr id="140295" name="Rectangle 7"/>
          <p:cNvSpPr>
            <a:spLocks noChangeArrowheads="1"/>
          </p:cNvSpPr>
          <p:nvPr/>
        </p:nvSpPr>
        <p:spPr bwMode="auto">
          <a:xfrm>
            <a:off x="1295400" y="4648200"/>
            <a:ext cx="6880225" cy="137318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anchor="ctr">
            <a:spAutoFit/>
          </a:bodyPr>
          <a:lstStyle/>
          <a:p>
            <a:pPr eaLnBrk="1" hangingPunct="1"/>
            <a:r>
              <a:rPr kumimoji="1" lang="en-US" sz="2800" b="1" i="1">
                <a:solidFill>
                  <a:srgbClr val="FFFF00"/>
                </a:solidFill>
              </a:rPr>
              <a:t>Skill</a:t>
            </a:r>
            <a:r>
              <a:rPr kumimoji="1" lang="en-US" sz="2800" b="1">
                <a:solidFill>
                  <a:srgbClr val="FFFF00"/>
                </a:solidFill>
              </a:rPr>
              <a:t>:</a:t>
            </a:r>
            <a:r>
              <a:rPr kumimoji="1" lang="en-US" sz="2800" b="1">
                <a:solidFill>
                  <a:schemeClr val="bg1"/>
                </a:solidFill>
              </a:rPr>
              <a:t> the ability to do something well from talent, training, or practice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142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1169987"/>
          </a:xfrm>
          <a:noFill/>
          <a:ln/>
        </p:spPr>
        <p:txBody>
          <a:bodyPr lIns="92075" tIns="46038" rIns="92075" bIns="46038"/>
          <a:lstStyle/>
          <a:p>
            <a:pPr algn="ctr"/>
            <a:r>
              <a:rPr lang="en-US" sz="4800" b="1"/>
              <a:t>Good Self-Organizational Skills</a:t>
            </a:r>
            <a:r>
              <a:rPr lang="en-US" b="1">
                <a:cs typeface="Times New Roman" pitchFamily="18" charset="0"/>
              </a:rPr>
              <a:t> </a:t>
            </a:r>
          </a:p>
        </p:txBody>
      </p:sp>
      <p:sp>
        <p:nvSpPr>
          <p:cNvPr id="142339" name="Text Box 3"/>
          <p:cNvSpPr txBox="1">
            <a:spLocks noChangeArrowheads="1"/>
          </p:cNvSpPr>
          <p:nvPr/>
        </p:nvSpPr>
        <p:spPr bwMode="auto">
          <a:xfrm>
            <a:off x="0" y="6400800"/>
            <a:ext cx="1039813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</p:txBody>
      </p:sp>
      <p:sp>
        <p:nvSpPr>
          <p:cNvPr id="142342" name="Rectangle 6"/>
          <p:cNvSpPr>
            <a:spLocks noGrp="1" noChangeArrowheads="1"/>
          </p:cNvSpPr>
          <p:nvPr>
            <p:ph type="body" sz="half" idx="1"/>
          </p:nvPr>
        </p:nvSpPr>
        <p:spPr>
          <a:xfrm>
            <a:off x="1143000" y="1600200"/>
            <a:ext cx="8001000" cy="5105400"/>
          </a:xfrm>
        </p:spPr>
        <p:txBody>
          <a:bodyPr/>
          <a:lstStyle/>
          <a:p>
            <a:r>
              <a:rPr lang="en-US"/>
              <a:t>Get Plenty of Sleep</a:t>
            </a:r>
          </a:p>
          <a:p>
            <a:r>
              <a:rPr lang="en-US"/>
              <a:t>Allow Plenty of Time to get Ready for School</a:t>
            </a:r>
          </a:p>
          <a:p>
            <a:r>
              <a:rPr lang="en-US"/>
              <a:t>Keep a Clean Room</a:t>
            </a:r>
          </a:p>
          <a:p>
            <a:r>
              <a:rPr lang="en-US"/>
              <a:t>Have a Place for Study</a:t>
            </a:r>
          </a:p>
          <a:p>
            <a:r>
              <a:rPr lang="en-US"/>
              <a:t>Use a Book Bag</a:t>
            </a:r>
          </a:p>
          <a:p>
            <a:r>
              <a:rPr lang="en-US"/>
              <a:t>Use a Planner</a:t>
            </a:r>
          </a:p>
          <a:p>
            <a:r>
              <a:rPr lang="en-US"/>
              <a:t>Wear a Watch to keep Track of Time</a:t>
            </a:r>
          </a:p>
          <a:p>
            <a:r>
              <a:rPr lang="en-US"/>
              <a:t>Keep Locker Organized</a:t>
            </a:r>
          </a:p>
          <a:p>
            <a:r>
              <a:rPr lang="en-US"/>
              <a:t>Use a To-Do List</a:t>
            </a:r>
          </a:p>
        </p:txBody>
      </p:sp>
      <p:pic>
        <p:nvPicPr>
          <p:cNvPr id="142343" name="Picture 7" descr="MCj0335623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34025" y="2743200"/>
            <a:ext cx="3609975" cy="1981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144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1169987"/>
          </a:xfrm>
          <a:noFill/>
          <a:ln/>
        </p:spPr>
        <p:txBody>
          <a:bodyPr lIns="92075" tIns="46038" rIns="92075" bIns="46038"/>
          <a:lstStyle/>
          <a:p>
            <a:pPr algn="ctr"/>
            <a:r>
              <a:rPr lang="en-US" sz="4800" b="1"/>
              <a:t>Good Self-Organizational Skills</a:t>
            </a:r>
            <a:r>
              <a:rPr lang="en-US" b="1">
                <a:cs typeface="Times New Roman" pitchFamily="18" charset="0"/>
              </a:rPr>
              <a:t> </a:t>
            </a:r>
          </a:p>
        </p:txBody>
      </p:sp>
      <p:sp>
        <p:nvSpPr>
          <p:cNvPr id="144387" name="Text Box 3"/>
          <p:cNvSpPr txBox="1">
            <a:spLocks noChangeArrowheads="1"/>
          </p:cNvSpPr>
          <p:nvPr/>
        </p:nvSpPr>
        <p:spPr bwMode="auto">
          <a:xfrm>
            <a:off x="-76200" y="6400800"/>
            <a:ext cx="121920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MS.12.Assess</a:t>
            </a:r>
          </a:p>
        </p:txBody>
      </p:sp>
      <p:sp>
        <p:nvSpPr>
          <p:cNvPr id="144390" name="Rectangle 6"/>
          <p:cNvSpPr>
            <a:spLocks noGrp="1" noChangeArrowheads="1"/>
          </p:cNvSpPr>
          <p:nvPr>
            <p:ph type="body" sz="half" idx="1"/>
          </p:nvPr>
        </p:nvSpPr>
        <p:spPr>
          <a:xfrm>
            <a:off x="1066800" y="1600200"/>
            <a:ext cx="7620000" cy="5257800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Char char="§"/>
            </a:pPr>
            <a:r>
              <a:rPr lang="en-US" sz="2000">
                <a:solidFill>
                  <a:srgbClr val="FFFF00"/>
                </a:solidFill>
              </a:rPr>
              <a:t>     Use of a to-do list will _______.</a:t>
            </a:r>
            <a:r>
              <a:rPr lang="en-US" sz="2000"/>
              <a:t/>
            </a:r>
            <a:br>
              <a:rPr lang="en-US" sz="2000"/>
            </a:br>
            <a:r>
              <a:rPr lang="en-US" sz="2000"/>
              <a:t>      A. Take too much time</a:t>
            </a:r>
            <a:br>
              <a:rPr lang="en-US" sz="2000"/>
            </a:br>
            <a:r>
              <a:rPr lang="en-US" sz="2000"/>
              <a:t>      B. Prioritize activities</a:t>
            </a:r>
            <a:br>
              <a:rPr lang="en-US" sz="2000"/>
            </a:br>
            <a:r>
              <a:rPr lang="en-US" sz="2000"/>
              <a:t>      C. Get things done more quickly</a:t>
            </a:r>
            <a:br>
              <a:rPr lang="en-US" sz="2000"/>
            </a:br>
            <a:r>
              <a:rPr lang="en-US" sz="2000"/>
              <a:t>      D. None of the above</a:t>
            </a:r>
            <a:br>
              <a:rPr lang="en-US" sz="2000"/>
            </a:br>
            <a:r>
              <a:rPr lang="en-US" sz="2000"/>
              <a:t/>
            </a:r>
            <a:br>
              <a:rPr lang="en-US" sz="2000"/>
            </a:br>
            <a:endParaRPr lang="en-US" sz="2000"/>
          </a:p>
          <a:p>
            <a:pPr>
              <a:lnSpc>
                <a:spcPct val="80000"/>
              </a:lnSpc>
              <a:buFont typeface="Wingdings" pitchFamily="2" charset="2"/>
              <a:buChar char="§"/>
            </a:pPr>
            <a:r>
              <a:rPr lang="en-US" sz="2000">
                <a:solidFill>
                  <a:srgbClr val="FFFF00"/>
                </a:solidFill>
              </a:rPr>
              <a:t>     Use of a planner will _______.</a:t>
            </a:r>
            <a:r>
              <a:rPr lang="en-US" sz="2000"/>
              <a:t/>
            </a:r>
            <a:br>
              <a:rPr lang="en-US" sz="2000"/>
            </a:br>
            <a:r>
              <a:rPr lang="en-US" sz="2000"/>
              <a:t>      A. Keep track of assignments due</a:t>
            </a:r>
            <a:br>
              <a:rPr lang="en-US" sz="2000"/>
            </a:br>
            <a:r>
              <a:rPr lang="en-US" sz="2000"/>
              <a:t>      B. Get things done more quickly</a:t>
            </a:r>
            <a:br>
              <a:rPr lang="en-US" sz="2000"/>
            </a:br>
            <a:r>
              <a:rPr lang="en-US" sz="2000"/>
              <a:t>      C. Help schedule activities</a:t>
            </a:r>
            <a:br>
              <a:rPr lang="en-US" sz="2000"/>
            </a:br>
            <a:r>
              <a:rPr lang="en-US" sz="2000"/>
              <a:t>      D. Both A and C</a:t>
            </a:r>
            <a:br>
              <a:rPr lang="en-US" sz="2000"/>
            </a:br>
            <a:r>
              <a:rPr lang="en-US" sz="2000"/>
              <a:t/>
            </a:r>
            <a:br>
              <a:rPr lang="en-US" sz="2000"/>
            </a:br>
            <a:r>
              <a:rPr lang="en-US" sz="2000"/>
              <a:t>  </a:t>
            </a:r>
          </a:p>
          <a:p>
            <a:pPr>
              <a:lnSpc>
                <a:spcPct val="80000"/>
              </a:lnSpc>
              <a:buFont typeface="Wingdings" pitchFamily="2" charset="2"/>
              <a:buChar char="§"/>
            </a:pPr>
            <a:r>
              <a:rPr lang="en-US" sz="2000">
                <a:solidFill>
                  <a:srgbClr val="FFFF00"/>
                </a:solidFill>
              </a:rPr>
              <a:t>      Having a place for study will _______.</a:t>
            </a:r>
            <a:r>
              <a:rPr lang="en-US" sz="2000"/>
              <a:t/>
            </a:r>
            <a:br>
              <a:rPr lang="en-US" sz="2000"/>
            </a:br>
            <a:r>
              <a:rPr lang="en-US" sz="2000"/>
              <a:t>      A. Allow you to turn up your music</a:t>
            </a:r>
            <a:br>
              <a:rPr lang="en-US" sz="2000"/>
            </a:br>
            <a:r>
              <a:rPr lang="en-US" sz="2000"/>
              <a:t>      B. Let you chat on the computer and study</a:t>
            </a:r>
            <a:br>
              <a:rPr lang="en-US" sz="2000"/>
            </a:br>
            <a:r>
              <a:rPr lang="en-US" sz="2000"/>
              <a:t>      C. Keep you focused and organized in your studies</a:t>
            </a:r>
            <a:br>
              <a:rPr lang="en-US" sz="2000"/>
            </a:br>
            <a:r>
              <a:rPr lang="en-US" sz="2000"/>
              <a:t>      D. Reduce stress</a:t>
            </a:r>
            <a:br>
              <a:rPr lang="en-US" sz="2000"/>
            </a:br>
            <a:endParaRPr lang="en-US" sz="2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Level">
  <a:themeElements>
    <a:clrScheme name="Level 6">
      <a:dk1>
        <a:srgbClr val="000000"/>
      </a:dk1>
      <a:lt1>
        <a:srgbClr val="FFFFFF"/>
      </a:lt1>
      <a:dk2>
        <a:srgbClr val="666699"/>
      </a:dk2>
      <a:lt2>
        <a:srgbClr val="FFCC00"/>
      </a:lt2>
      <a:accent1>
        <a:srgbClr val="FF9900"/>
      </a:accent1>
      <a:accent2>
        <a:srgbClr val="FF0000"/>
      </a:accent2>
      <a:accent3>
        <a:srgbClr val="FFFFFF"/>
      </a:accent3>
      <a:accent4>
        <a:srgbClr val="000000"/>
      </a:accent4>
      <a:accent5>
        <a:srgbClr val="FFCAAA"/>
      </a:accent5>
      <a:accent6>
        <a:srgbClr val="E70000"/>
      </a:accent6>
      <a:hlink>
        <a:srgbClr val="666699"/>
      </a:hlink>
      <a:folHlink>
        <a:srgbClr val="999966"/>
      </a:folHlink>
    </a:clrScheme>
    <a:fontScheme name="Leve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Level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Props1.xml><?xml version="1.0" encoding="utf-8"?>
<ds:datastoreItem xmlns:ds="http://schemas.openxmlformats.org/officeDocument/2006/customXml" ds:itemID="{6F5BBED4-ACF6-48F5-B8BB-29BEB72DFD2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8BE6720-9A6E-4FB5-8B0E-E0EBD344B2E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79CFBB9-48B8-4160-B868-6D322916C2C4}">
  <ds:schemaRefs>
    <ds:schemaRef ds:uri="http://purl.org/dc/dcmitype/"/>
    <ds:schemaRef ds:uri="http://schemas.openxmlformats.org/package/2006/metadata/core-properties"/>
    <ds:schemaRef ds:uri="http://schemas.microsoft.com/office/2006/documentManagement/types"/>
    <ds:schemaRef ds:uri="http://purl.org/dc/terms/"/>
    <ds:schemaRef ds:uri="http://www.w3.org/XML/1998/namespace"/>
    <ds:schemaRef ds:uri="http://schemas.microsoft.com/office/2006/metadata/properties"/>
    <ds:schemaRef ds:uri="http://purl.org/dc/elements/1.1/"/>
    <ds:schemaRef ds:uri="http://schemas.microsoft.com/office/infopath/2007/PartnerControls"/>
    <ds:schemaRef ds:uri="7d75d6f9-8bd4-4602-97a0-53722360a9f2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8359</TotalTime>
  <Words>180</Words>
  <Application>Microsoft Office PowerPoint</Application>
  <PresentationFormat>On-screen Show (4:3)</PresentationFormat>
  <Paragraphs>49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Lucida Calligraphy</vt:lpstr>
      <vt:lpstr>Times New Roman</vt:lpstr>
      <vt:lpstr>Verdana</vt:lpstr>
      <vt:lpstr>Wingdings</vt:lpstr>
      <vt:lpstr>Level</vt:lpstr>
      <vt:lpstr>Demonstrating  self-organization Skills </vt:lpstr>
      <vt:lpstr>Benefits of developing Organizational Skills: </vt:lpstr>
      <vt:lpstr>Benefits of developing Organizational Skills: </vt:lpstr>
      <vt:lpstr>Good Self-Organizational Skills </vt:lpstr>
      <vt:lpstr>Good Self-Organizational Skills </vt:lpstr>
      <vt:lpstr>Good Self-Organizational Skills 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45</cp:revision>
  <cp:lastPrinted>1601-01-01T00:00:00Z</cp:lastPrinted>
  <dcterms:created xsi:type="dcterms:W3CDTF">2003-12-22T04:45:08Z</dcterms:created>
  <dcterms:modified xsi:type="dcterms:W3CDTF">2018-07-09T20:16:08Z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