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8" r:id="rId6"/>
    <p:sldId id="271" r:id="rId7"/>
    <p:sldId id="270" r:id="rId8"/>
    <p:sldId id="269" r:id="rId9"/>
    <p:sldId id="272" r:id="rId10"/>
    <p:sldId id="27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46BA1B7B-C57A-4E0D-9E2D-48C15AF95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7674615-99FF-4CD9-8AAA-6DF63D828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3B144-0307-460A-89D5-FBD68DFA74C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A96EBB-A6BE-4840-8BFE-4627B4BA7FC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CFA501E2-E526-4998-A01B-04AC7C1318CC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90792CE9-8361-4207-8ECC-904C10988CAA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BDBDBCA-98CA-4F73-B6BF-0A1D70D655E3}" type="slidenum">
              <a:rPr lang="en-US" sz="1200">
                <a:latin typeface="Times New Roman" pitchFamily="18" charset="0"/>
              </a:rPr>
              <a:pPr algn="r" eaLnBrk="0" hangingPunct="0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76B461B-EAB0-4C7E-8045-19A257DF03F5}" type="slidenum">
              <a:rPr lang="en-US" sz="1200">
                <a:latin typeface="Times New Roman" pitchFamily="18" charset="0"/>
              </a:rPr>
              <a:pPr algn="r" eaLnBrk="0" hangingPunct="0"/>
              <a:t>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014673F-D071-46D3-9ADA-03FF053853AB}" type="slidenum">
              <a:rPr lang="en-US" sz="1200">
                <a:latin typeface="Times New Roman" pitchFamily="18" charset="0"/>
              </a:rPr>
              <a:pPr algn="r" eaLnBrk="0" hangingPunct="0"/>
              <a:t>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2130425"/>
            <a:ext cx="66294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en-US" smtClean="0"/>
              <a:t>Click to edit Master subtitle style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248400" y="6619875"/>
            <a:ext cx="2895600" cy="476250"/>
          </a:xfrm>
        </p:spPr>
        <p:txBody>
          <a:bodyPr/>
          <a:lstStyle>
            <a:lvl1pPr algn="r" eaLnBrk="1" hangingPunct="1">
              <a:defRPr sz="1000"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23558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7813"/>
            <a:ext cx="73152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30" name="Group 11"/>
          <p:cNvGrpSpPr>
            <a:grpSpLocks/>
          </p:cNvGrpSpPr>
          <p:nvPr/>
        </p:nvGrpSpPr>
        <p:grpSpPr bwMode="auto">
          <a:xfrm rot="5400000">
            <a:off x="-2867025" y="2847975"/>
            <a:ext cx="6877050" cy="11430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  <p:sldLayoutId id="2147483659" r:id="rId11"/>
    <p:sldLayoutId id="214748365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52400"/>
            <a:ext cx="77724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6400" b="1" smtClean="0">
                <a:cs typeface="Times New Roman" pitchFamily="18" charset="0"/>
              </a:rPr>
              <a:t>Trying new ideas</a:t>
            </a:r>
            <a:r>
              <a:rPr lang="en-US" sz="6400" b="1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86000" y="2819400"/>
            <a:ext cx="5324475" cy="1752600"/>
          </a:xfrm>
        </p:spPr>
        <p:txBody>
          <a:bodyPr lIns="92075" tIns="46038" rIns="92075" bIns="46038" anchor="ctr"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sz="3000" b="1" smtClean="0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sz="3000" b="1" smtClean="0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 sz="3000" smtClean="0">
              <a:solidFill>
                <a:srgbClr val="FF0000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000" smtClean="0">
              <a:solidFill>
                <a:srgbClr val="FF0000"/>
              </a:solidFill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</a:t>
            </a:r>
          </a:p>
        </p:txBody>
      </p:sp>
      <p:pic>
        <p:nvPicPr>
          <p:cNvPr id="16389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519613"/>
            <a:ext cx="297180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5562600" cy="457200"/>
          </a:xfrm>
          <a:noFill/>
        </p:spPr>
        <p:txBody>
          <a:bodyPr/>
          <a:lstStyle/>
          <a:p>
            <a:r>
              <a:rPr lang="en-US" smtClean="0"/>
              <a:t> </a:t>
            </a:r>
            <a:r>
              <a:rPr lang="en-US" sz="1400" smtClean="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 smtClean="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 smtClean="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Comfort Zone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133600"/>
            <a:ext cx="6934200" cy="2209800"/>
          </a:xfrm>
        </p:spPr>
        <p:txBody>
          <a:bodyPr lIns="92075" tIns="46038" rIns="92075" bIns="46038"/>
          <a:lstStyle/>
          <a:p>
            <a:pPr marL="457200" indent="-457200" algn="ctr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>
                <a:cs typeface="Times New Roman" pitchFamily="18" charset="0"/>
              </a:rPr>
              <a:t>A place of being, either physical or mental, in which one feels safe or without worry	</a:t>
            </a:r>
            <a:r>
              <a:rPr lang="en-US" sz="3600" b="1" smtClean="0">
                <a:cs typeface="Times New Roman" pitchFamily="18" charset="0"/>
              </a:rPr>
              <a:t/>
            </a:r>
            <a:br>
              <a:rPr lang="en-US" sz="3600" b="1" smtClean="0">
                <a:cs typeface="Times New Roman" pitchFamily="18" charset="0"/>
              </a:rPr>
            </a:br>
            <a:r>
              <a:rPr lang="en-US" b="1" smtClean="0">
                <a:cs typeface="Times New Roman" pitchFamily="18" charset="0"/>
              </a:rPr>
              <a:t>	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Creativity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47800" y="2133600"/>
            <a:ext cx="6934200" cy="2209800"/>
          </a:xfrm>
        </p:spPr>
        <p:txBody>
          <a:bodyPr lIns="92075" tIns="46038" rIns="92075" bIns="46038"/>
          <a:lstStyle/>
          <a:p>
            <a:pPr marL="457200" indent="-457200" algn="ctr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>
                <a:cs typeface="Times New Roman" pitchFamily="18" charset="0"/>
              </a:rPr>
              <a:t>Having the ability and power to produce innovative thoughts and ideas</a:t>
            </a:r>
            <a:r>
              <a:rPr lang="en-US" b="1" smtClean="0">
                <a:cs typeface="Times New Roman" pitchFamily="18" charset="0"/>
              </a:rPr>
              <a:t>	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Disadvantages of </a:t>
            </a:r>
            <a:br>
              <a:rPr lang="en-US" sz="4800" b="1" smtClean="0">
                <a:cs typeface="Times New Roman" pitchFamily="18" charset="0"/>
              </a:rPr>
            </a:br>
            <a:r>
              <a:rPr lang="en-US" sz="4800" b="1" smtClean="0">
                <a:cs typeface="Times New Roman" pitchFamily="18" charset="0"/>
              </a:rPr>
              <a:t>Having a Closed Mind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47800" y="2133600"/>
            <a:ext cx="6934200" cy="45720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2400" b="1" smtClean="0">
                <a:cs typeface="Times New Roman" pitchFamily="18" charset="0"/>
              </a:rPr>
              <a:t>Disadvantages </a:t>
            </a:r>
            <a:r>
              <a:rPr lang="en-US" sz="2400" smtClean="0">
                <a:cs typeface="Times New Roman" pitchFamily="18" charset="0"/>
              </a:rPr>
              <a:t>of having a </a:t>
            </a:r>
            <a:r>
              <a:rPr lang="en-US" sz="2400" b="1" smtClean="0">
                <a:cs typeface="Times New Roman" pitchFamily="18" charset="0"/>
              </a:rPr>
              <a:t>closed mind</a:t>
            </a:r>
            <a:br>
              <a:rPr lang="en-US" sz="2400" b="1" smtClean="0">
                <a:cs typeface="Times New Roman" pitchFamily="18" charset="0"/>
              </a:rPr>
            </a:br>
            <a:r>
              <a:rPr lang="en-US" sz="2400" smtClean="0">
                <a:cs typeface="Times New Roman" pitchFamily="18" charset="0"/>
              </a:rPr>
              <a:t>	</a:t>
            </a:r>
            <a:endParaRPr lang="en-US" sz="24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AutoNum type="alphaUcPeriod"/>
            </a:pPr>
            <a:r>
              <a:rPr lang="en-US" sz="2000" b="1" smtClean="0">
                <a:solidFill>
                  <a:srgbClr val="FF0000"/>
                </a:solidFill>
                <a:cs typeface="Times New Roman" pitchFamily="18" charset="0"/>
              </a:rPr>
              <a:t>Do not become a better person</a:t>
            </a:r>
            <a:r>
              <a:rPr lang="en-US" sz="2000" smtClean="0">
                <a:cs typeface="Times New Roman" pitchFamily="18" charset="0"/>
              </a:rPr>
              <a:t> on the inside</a:t>
            </a:r>
            <a:br>
              <a:rPr lang="en-US" sz="2000" smtClean="0">
                <a:cs typeface="Times New Roman" pitchFamily="18" charset="0"/>
              </a:rPr>
            </a:br>
            <a:endParaRPr lang="en-US" sz="2000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20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2000" b="1" smtClean="0">
                <a:solidFill>
                  <a:srgbClr val="FF0000"/>
                </a:solidFill>
                <a:cs typeface="Times New Roman" pitchFamily="18" charset="0"/>
              </a:rPr>
              <a:t>B.</a:t>
            </a:r>
            <a:r>
              <a:rPr lang="en-US" sz="2000" b="1" smtClean="0">
                <a:cs typeface="Times New Roman" pitchFamily="18" charset="0"/>
              </a:rPr>
              <a:t>  Affects the people around you</a:t>
            </a:r>
            <a:r>
              <a:rPr lang="en-US" sz="1800" b="1" smtClean="0">
                <a:cs typeface="Times New Roman" pitchFamily="18" charset="0"/>
              </a:rPr>
              <a:t> 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mtClean="0">
                <a:cs typeface="Times New Roman" pitchFamily="18" charset="0"/>
              </a:rPr>
              <a:t>Your </a:t>
            </a: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actions and attitude trickle down</a:t>
            </a:r>
            <a:r>
              <a:rPr lang="en-US" smtClean="0">
                <a:cs typeface="Times New Roman" pitchFamily="18" charset="0"/>
              </a:rPr>
              <a:t> to everyone around you.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Others are less willing</a:t>
            </a:r>
            <a:r>
              <a:rPr lang="en-US" smtClean="0">
                <a:cs typeface="Times New Roman" pitchFamily="18" charset="0"/>
              </a:rPr>
              <a:t> to work with you.</a:t>
            </a:r>
            <a:br>
              <a:rPr lang="en-US" smtClean="0">
                <a:cs typeface="Times New Roman" pitchFamily="18" charset="0"/>
              </a:rPr>
            </a:br>
            <a:r>
              <a:rPr lang="en-US" sz="1600" smtClean="0">
                <a:cs typeface="Times New Roman" pitchFamily="18" charset="0"/>
              </a:rPr>
              <a:t>	</a:t>
            </a:r>
            <a:endParaRPr lang="en-US" sz="1600" b="1" smtClean="0">
              <a:cs typeface="Times New Roman" pitchFamily="18" charset="0"/>
            </a:endParaRP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Disadvantages of </a:t>
            </a:r>
            <a:br>
              <a:rPr lang="en-US" sz="4800" b="1" smtClean="0">
                <a:cs typeface="Times New Roman" pitchFamily="18" charset="0"/>
              </a:rPr>
            </a:br>
            <a:r>
              <a:rPr lang="en-US" sz="4800" b="1" smtClean="0">
                <a:cs typeface="Times New Roman" pitchFamily="18" charset="0"/>
              </a:rPr>
              <a:t>Having a Closed Mind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6800" y="1828800"/>
            <a:ext cx="7315200" cy="48768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b="1" smtClean="0">
                <a:cs typeface="Times New Roman" pitchFamily="18" charset="0"/>
              </a:rPr>
              <a:t>Disadvantages </a:t>
            </a:r>
            <a:r>
              <a:rPr lang="en-US" smtClean="0">
                <a:cs typeface="Times New Roman" pitchFamily="18" charset="0"/>
              </a:rPr>
              <a:t>of having a </a:t>
            </a:r>
            <a:r>
              <a:rPr lang="en-US" b="1" smtClean="0">
                <a:cs typeface="Times New Roman" pitchFamily="18" charset="0"/>
              </a:rPr>
              <a:t>closed mind</a:t>
            </a:r>
            <a:br>
              <a:rPr lang="en-US" b="1" smtClean="0">
                <a:cs typeface="Times New Roman" pitchFamily="18" charset="0"/>
              </a:rPr>
            </a:br>
            <a:r>
              <a:rPr lang="en-US" smtClean="0">
                <a:cs typeface="Times New Roman" pitchFamily="18" charset="0"/>
              </a:rPr>
              <a:t>	</a:t>
            </a:r>
            <a:endParaRPr lang="en-US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20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AutoNum type="alphaUcPeriod" startAt="3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Your highest potential</a:t>
            </a:r>
            <a:r>
              <a:rPr lang="en-US" b="1" smtClean="0">
                <a:cs typeface="Times New Roman" pitchFamily="18" charset="0"/>
              </a:rPr>
              <a:t> is never attained.</a:t>
            </a:r>
            <a:endParaRPr lang="en-US" sz="2000" b="1" smtClean="0">
              <a:cs typeface="Times New Roman" pitchFamily="18" charset="0"/>
            </a:endParaRP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z="2400" smtClean="0">
                <a:cs typeface="Times New Roman" pitchFamily="18" charset="0"/>
              </a:rPr>
              <a:t>Your willingness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try new ideas</a:t>
            </a:r>
            <a:r>
              <a:rPr lang="en-US" sz="2400" smtClean="0">
                <a:cs typeface="Times New Roman" pitchFamily="18" charset="0"/>
              </a:rPr>
              <a:t> builds upon itself and allows you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recognize your talents</a:t>
            </a:r>
            <a:r>
              <a:rPr lang="en-US" sz="2400" smtClean="0">
                <a:cs typeface="Times New Roman" pitchFamily="18" charset="0"/>
              </a:rPr>
              <a:t>. 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z="2400" smtClean="0">
                <a:cs typeface="Times New Roman" pitchFamily="18" charset="0"/>
              </a:rPr>
              <a:t>Everyone can stay in the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safe zone</a:t>
            </a:r>
            <a:r>
              <a:rPr lang="en-US" sz="2400" smtClean="0">
                <a:cs typeface="Times New Roman" pitchFamily="18" charset="0"/>
              </a:rPr>
              <a:t>; it takes a leader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try something new</a:t>
            </a: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r>
              <a:rPr lang="en-US" smtClean="0"/>
              <a:t> 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0175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cs typeface="Times New Roman" pitchFamily="18" charset="0"/>
              </a:rPr>
              <a:t>True or False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600200"/>
            <a:ext cx="77724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Everyone has his or her own form of creativity. 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Creativity stops when a new idea is discovered.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Generating and trying new ideas create better results even if you disagree.</a:t>
            </a:r>
            <a:br>
              <a:rPr lang="en-US" sz="3200" b="1" smtClean="0"/>
            </a:b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0175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cs typeface="Times New Roman" pitchFamily="18" charset="0"/>
              </a:rPr>
              <a:t>True or False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600200"/>
            <a:ext cx="77724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An individual willing to take some risk is stuck in his or her “comfort zone.”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Your highest ability can be attained even if you do not try new ideas.</a:t>
            </a:r>
            <a:br>
              <a:rPr lang="en-US" sz="3200" b="1" smtClean="0"/>
            </a:br>
            <a:endParaRPr lang="en-US" sz="3200" b="1" smtClean="0"/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B5FB1-ECB5-45A3-94A9-E2141EB929A0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7d75d6f9-8bd4-4602-97a0-53722360a9f2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E5C7131-3909-4018-8D7B-4EF29CC062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88BB1D-39B4-46E6-B777-908EC69BA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8402</TotalTime>
  <Words>184</Words>
  <Application>Microsoft Office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Lucida Calligraphy</vt:lpstr>
      <vt:lpstr>Times New Roman</vt:lpstr>
      <vt:lpstr>Verdana</vt:lpstr>
      <vt:lpstr>Wingdings</vt:lpstr>
      <vt:lpstr>Level</vt:lpstr>
      <vt:lpstr>Trying new ideas </vt:lpstr>
      <vt:lpstr>Comfort Zone</vt:lpstr>
      <vt:lpstr>Creativity</vt:lpstr>
      <vt:lpstr>Disadvantages of  Having a Closed Mind</vt:lpstr>
      <vt:lpstr>Disadvantages of  Having a Closed Mind</vt:lpstr>
      <vt:lpstr>True or False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50</cp:revision>
  <cp:lastPrinted>1601-01-01T00:00:00Z</cp:lastPrinted>
  <dcterms:created xsi:type="dcterms:W3CDTF">2003-12-22T04:45:08Z</dcterms:created>
  <dcterms:modified xsi:type="dcterms:W3CDTF">2018-07-09T20:16:32Z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