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9"/>
  </p:notesMasterIdLst>
  <p:handoutMasterIdLst>
    <p:handoutMasterId r:id="rId10"/>
  </p:handoutMasterIdLst>
  <p:sldIdLst>
    <p:sldId id="256" r:id="rId5"/>
    <p:sldId id="268" r:id="rId6"/>
    <p:sldId id="269" r:id="rId7"/>
    <p:sldId id="270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5C843091-FE6C-422A-B6E6-12A30F9A42F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9EE213E0-5614-4D1A-AA7B-B04114DF547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E7F8F3-AFFF-4A6F-AFC9-966950BFC7D5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B31796-7AC9-443E-AC8F-35D2EA923B5B}" type="slidenum">
              <a:rPr lang="en-US"/>
              <a:pPr/>
              <a:t>2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23923D-0C69-464D-A788-82952D84F70F}" type="slidenum">
              <a:rPr lang="en-US"/>
              <a:pPr/>
              <a:t>3</a:t>
            </a:fld>
            <a:endParaRPr lang="en-US"/>
          </a:p>
        </p:txBody>
      </p:sp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E2A02A-BB75-4C2D-B084-8D2D53CDA0D6}" type="slidenum">
              <a:rPr lang="en-US"/>
              <a:pPr/>
              <a:t>4</a:t>
            </a:fld>
            <a:endParaRPr lang="en-US"/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685800"/>
            <a:ext cx="71628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 rot="5400000">
            <a:off x="-3695700" y="2781300"/>
            <a:ext cx="8610600" cy="1219200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277813"/>
            <a:ext cx="17907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7813"/>
            <a:ext cx="52197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77813"/>
            <a:ext cx="71628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828800" y="1600200"/>
            <a:ext cx="68580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8800" y="3941763"/>
            <a:ext cx="68580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581400" y="6400800"/>
            <a:ext cx="5562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0" y="1600200"/>
            <a:ext cx="3352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0" y="1600200"/>
            <a:ext cx="3352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77813"/>
            <a:ext cx="71628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800" y="1600200"/>
            <a:ext cx="68580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008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87" name="Group 11"/>
          <p:cNvGrpSpPr>
            <a:grpSpLocks/>
          </p:cNvGrpSpPr>
          <p:nvPr/>
        </p:nvGrpSpPr>
        <p:grpSpPr bwMode="auto">
          <a:xfrm rot="5400000">
            <a:off x="-2828925" y="2809875"/>
            <a:ext cx="6877050" cy="1219200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7000" b="1">
                <a:cs typeface="Times New Roman" pitchFamily="18" charset="0"/>
              </a:rPr>
              <a:t>Developing Goals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2004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What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foundational skills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 do I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need for leadership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? </a:t>
            </a:r>
            <a:endParaRPr lang="en-US">
              <a:solidFill>
                <a:srgbClr val="FF0000"/>
              </a:solidFill>
            </a:endParaRPr>
          </a:p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0" y="6218238"/>
            <a:ext cx="1143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Stage One of Development ME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228600" y="5943600"/>
            <a:ext cx="623888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14</a:t>
            </a:r>
          </a:p>
        </p:txBody>
      </p:sp>
      <p:pic>
        <p:nvPicPr>
          <p:cNvPr id="4104" name="Picture 8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4879975"/>
            <a:ext cx="2514600" cy="1978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Developing Goals 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1981200"/>
            <a:ext cx="6400800" cy="472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4000" b="1">
                <a:cs typeface="Times New Roman" pitchFamily="18" charset="0"/>
              </a:rPr>
              <a:t>Something someone </a:t>
            </a:r>
            <a:br>
              <a:rPr lang="en-US" sz="4000" b="1">
                <a:cs typeface="Times New Roman" pitchFamily="18" charset="0"/>
              </a:rPr>
            </a:br>
            <a:r>
              <a:rPr lang="en-US" sz="4000" b="1">
                <a:cs typeface="Times New Roman" pitchFamily="18" charset="0"/>
              </a:rPr>
              <a:t>wants to achieve </a:t>
            </a: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0" y="64008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14 TM 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77813"/>
            <a:ext cx="74676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Time Frames 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1600200"/>
            <a:ext cx="5105400" cy="5105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Short- term: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goals that can be accomplished in less than one year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endParaRPr lang="en-US">
              <a:cs typeface="Times New Roman" pitchFamily="18" charset="0"/>
            </a:endParaRP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Intermediate: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goals that can be accomplished in one to three years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endParaRPr lang="en-US">
              <a:cs typeface="Times New Roman" pitchFamily="18" charset="0"/>
            </a:endParaRP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Long- term: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goals that can be accomplished in over three years</a:t>
            </a:r>
            <a:r>
              <a:rPr lang="en-US" b="1">
                <a:cs typeface="Times New Roman" pitchFamily="18" charset="0"/>
              </a:rPr>
              <a:t> </a:t>
            </a:r>
          </a:p>
        </p:txBody>
      </p:sp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0" y="6400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14 TM B1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3" grpId="0" uiExpand="1" build="p" bldLvl="5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77813"/>
            <a:ext cx="74676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4800" b="1">
                <a:cs typeface="Times New Roman" pitchFamily="18" charset="0"/>
              </a:rPr>
              <a:t>Life Areas and Examples 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600200"/>
            <a:ext cx="70866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 sz="2400" b="1">
                <a:solidFill>
                  <a:srgbClr val="FF0000"/>
                </a:solidFill>
                <a:cs typeface="Times New Roman" pitchFamily="18" charset="0"/>
              </a:rPr>
              <a:t>Physical Examples:</a:t>
            </a:r>
          </a:p>
          <a:p>
            <a:pPr marL="838200" lvl="1" indent="-381000">
              <a:lnSpc>
                <a:spcPct val="90000"/>
              </a:lnSpc>
              <a:buFont typeface="Wingdings" pitchFamily="2" charset="2"/>
              <a:buNone/>
            </a:pPr>
            <a:r>
              <a:rPr lang="en-US" sz="2000">
                <a:cs typeface="Times New Roman" pitchFamily="18" charset="0"/>
              </a:rPr>
              <a:t>body image, health, personal hygiene</a:t>
            </a:r>
          </a:p>
          <a:p>
            <a:pPr marL="838200" lvl="1" indent="-381000">
              <a:lnSpc>
                <a:spcPct val="90000"/>
              </a:lnSpc>
              <a:buFont typeface="Wingdings" pitchFamily="2" charset="2"/>
              <a:buNone/>
            </a:pPr>
            <a:endParaRPr lang="en-US" sz="2000" b="1"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 sz="2400" b="1">
                <a:solidFill>
                  <a:srgbClr val="FF0000"/>
                </a:solidFill>
                <a:cs typeface="Times New Roman" pitchFamily="18" charset="0"/>
              </a:rPr>
              <a:t>Spiritual Examples:</a:t>
            </a:r>
          </a:p>
          <a:p>
            <a:pPr marL="838200" lvl="1" indent="-381000">
              <a:lnSpc>
                <a:spcPct val="90000"/>
              </a:lnSpc>
              <a:buFont typeface="Wingdings" pitchFamily="2" charset="2"/>
              <a:buNone/>
            </a:pPr>
            <a:r>
              <a:rPr lang="en-US" sz="2000">
                <a:cs typeface="Times New Roman" pitchFamily="18" charset="0"/>
              </a:rPr>
              <a:t>reflection, religious expression, morals, faith</a:t>
            </a:r>
          </a:p>
          <a:p>
            <a:pPr marL="838200" lvl="1" indent="-381000">
              <a:lnSpc>
                <a:spcPct val="90000"/>
              </a:lnSpc>
              <a:buFont typeface="Wingdings" pitchFamily="2" charset="2"/>
              <a:buNone/>
            </a:pPr>
            <a:endParaRPr lang="en-US" sz="2000" b="1"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 sz="2400" b="1">
                <a:solidFill>
                  <a:srgbClr val="FF0000"/>
                </a:solidFill>
                <a:cs typeface="Times New Roman" pitchFamily="18" charset="0"/>
              </a:rPr>
              <a:t>Job/Career Examples:</a:t>
            </a:r>
            <a:r>
              <a:rPr lang="en-US" sz="2400">
                <a:cs typeface="Times New Roman" pitchFamily="18" charset="0"/>
              </a:rPr>
              <a:t> </a:t>
            </a:r>
          </a:p>
          <a:p>
            <a:pPr marL="838200" lvl="1" indent="-381000">
              <a:lnSpc>
                <a:spcPct val="90000"/>
              </a:lnSpc>
              <a:buFont typeface="Wingdings" pitchFamily="2" charset="2"/>
              <a:buNone/>
            </a:pPr>
            <a:r>
              <a:rPr lang="en-US" sz="2000">
                <a:cs typeface="Times New Roman" pitchFamily="18" charset="0"/>
              </a:rPr>
              <a:t>SAE, summer jobs, long-term career plans</a:t>
            </a:r>
          </a:p>
          <a:p>
            <a:pPr marL="838200" lvl="1" indent="-381000">
              <a:lnSpc>
                <a:spcPct val="90000"/>
              </a:lnSpc>
              <a:buFont typeface="Wingdings" pitchFamily="2" charset="2"/>
              <a:buNone/>
            </a:pPr>
            <a:endParaRPr lang="en-US" sz="2000"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 sz="2400" b="1">
                <a:solidFill>
                  <a:srgbClr val="FF0000"/>
                </a:solidFill>
                <a:cs typeface="Times New Roman" pitchFamily="18" charset="0"/>
              </a:rPr>
              <a:t>Family/Friends Examples:</a:t>
            </a:r>
          </a:p>
          <a:p>
            <a:pPr marL="838200" lvl="1" indent="-381000">
              <a:lnSpc>
                <a:spcPct val="90000"/>
              </a:lnSpc>
              <a:buFont typeface="Wingdings" pitchFamily="2" charset="2"/>
              <a:buNone/>
            </a:pPr>
            <a:r>
              <a:rPr lang="en-US" sz="2000">
                <a:cs typeface="Times New Roman" pitchFamily="18" charset="0"/>
              </a:rPr>
              <a:t>relationships, friendships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838200" lvl="1" indent="-381000">
              <a:lnSpc>
                <a:spcPct val="90000"/>
              </a:lnSpc>
              <a:buFont typeface="Wingdings" pitchFamily="2" charset="2"/>
              <a:buNone/>
            </a:pPr>
            <a:endParaRPr lang="en-US" sz="2000" b="1"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 sz="2400" b="1">
                <a:solidFill>
                  <a:srgbClr val="FF0000"/>
                </a:solidFill>
                <a:cs typeface="Times New Roman" pitchFamily="18" charset="0"/>
              </a:rPr>
              <a:t>Education Examples:</a:t>
            </a:r>
          </a:p>
          <a:p>
            <a:pPr marL="838200" lvl="1" indent="-381000">
              <a:lnSpc>
                <a:spcPct val="90000"/>
              </a:lnSpc>
              <a:buFont typeface="Wingdings" pitchFamily="2" charset="2"/>
              <a:buNone/>
            </a:pPr>
            <a:r>
              <a:rPr lang="en-US" sz="2000">
                <a:cs typeface="Times New Roman" pitchFamily="18" charset="0"/>
              </a:rPr>
              <a:t>grades, academic honors</a:t>
            </a:r>
            <a:r>
              <a:rPr lang="en-US" sz="2000" b="1">
                <a:cs typeface="Times New Roman" pitchFamily="18" charset="0"/>
              </a:rPr>
              <a:t> </a:t>
            </a:r>
          </a:p>
        </p:txBody>
      </p:sp>
      <p:sp>
        <p:nvSpPr>
          <p:cNvPr id="140292" name="Text Box 4"/>
          <p:cNvSpPr txBox="1">
            <a:spLocks noChangeArrowheads="1"/>
          </p:cNvSpPr>
          <p:nvPr/>
        </p:nvSpPr>
        <p:spPr bwMode="auto">
          <a:xfrm>
            <a:off x="0" y="6400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14 TM B2</a:t>
            </a:r>
          </a:p>
        </p:txBody>
      </p:sp>
      <p:pic>
        <p:nvPicPr>
          <p:cNvPr id="140294" name="Picture 6" descr="MCj0089000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4267200"/>
            <a:ext cx="22098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3AC70538-E0D1-4B23-AAD5-15810CC881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444890F-4248-450A-9322-722B60FB40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5ADF32-A1CC-46FE-A4FF-B6ED46364F75}">
  <ds:schemaRefs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7d75d6f9-8bd4-4602-97a0-53722360a9f2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8378</TotalTime>
  <Words>141</Words>
  <Application>Microsoft Office PowerPoint</Application>
  <PresentationFormat>On-screen Show (4:3)</PresentationFormat>
  <Paragraphs>43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Lucida Calligraphy</vt:lpstr>
      <vt:lpstr>Times New Roman</vt:lpstr>
      <vt:lpstr>Verdana</vt:lpstr>
      <vt:lpstr>Wingdings</vt:lpstr>
      <vt:lpstr>Level</vt:lpstr>
      <vt:lpstr>Developing Goals </vt:lpstr>
      <vt:lpstr>Developing Goals </vt:lpstr>
      <vt:lpstr>Time Frames </vt:lpstr>
      <vt:lpstr>Life Areas and Examples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56</cp:revision>
  <cp:lastPrinted>1601-01-01T00:00:00Z</cp:lastPrinted>
  <dcterms:created xsi:type="dcterms:W3CDTF">2003-12-22T04:45:08Z</dcterms:created>
  <dcterms:modified xsi:type="dcterms:W3CDTF">2018-07-09T20:16:57Z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