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7"/>
  </p:notesMasterIdLst>
  <p:handoutMasterIdLst>
    <p:handoutMasterId r:id="rId18"/>
  </p:handoutMasterIdLst>
  <p:sldIdLst>
    <p:sldId id="256" r:id="rId5"/>
    <p:sldId id="268" r:id="rId6"/>
    <p:sldId id="275" r:id="rId7"/>
    <p:sldId id="271" r:id="rId8"/>
    <p:sldId id="276" r:id="rId9"/>
    <p:sldId id="272" r:id="rId10"/>
    <p:sldId id="277" r:id="rId11"/>
    <p:sldId id="273" r:id="rId12"/>
    <p:sldId id="278" r:id="rId13"/>
    <p:sldId id="274" r:id="rId14"/>
    <p:sldId id="279" r:id="rId15"/>
    <p:sldId id="269" r:id="rId16"/>
  </p:sldIdLst>
  <p:sldSz cx="9144000" cy="6858000" type="screen4x3"/>
  <p:notesSz cx="6858000" cy="91440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1177E8B0-8D84-4477-8DF1-52D93192836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C143E3E4-2B29-4A7B-8594-64EF1F7683B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C364C3-5AB1-49FA-AAA3-C5D76F7B3148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D63E12-21BD-4521-A013-9D9080C74CAD}" type="slidenum">
              <a:rPr lang="en-US"/>
              <a:pPr/>
              <a:t>10</a:t>
            </a:fld>
            <a:endParaRPr lang="en-US"/>
          </a:p>
        </p:txBody>
      </p:sp>
      <p:sp>
        <p:nvSpPr>
          <p:cNvPr id="149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C2F851-2E77-47C8-9317-9A4DA6EDC9E6}" type="slidenum">
              <a:rPr lang="en-US"/>
              <a:pPr/>
              <a:t>11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42E05FB-21EA-4E77-8C6E-F758CFEDC579}" type="slidenum">
              <a:rPr lang="en-US"/>
              <a:pPr/>
              <a:t>12</a:t>
            </a:fld>
            <a:endParaRPr lang="en-US"/>
          </a:p>
        </p:txBody>
      </p:sp>
      <p:sp>
        <p:nvSpPr>
          <p:cNvPr id="139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81F9CC-F756-4306-8359-862A15F7045D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DCDE185-4CD9-443B-9D69-44DFFA4E1AF3}" type="slidenum">
              <a:rPr lang="en-US"/>
              <a:pPr/>
              <a:t>3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D845D9-69A4-4E97-BF76-BB52583D64B3}" type="slidenum">
              <a:rPr lang="en-US"/>
              <a:pPr/>
              <a:t>4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8DEAFF-6927-4A49-88B6-43FEA6411373}" type="slidenum">
              <a:rPr lang="en-US"/>
              <a:pPr/>
              <a:t>5</a:t>
            </a:fld>
            <a:endParaRPr lang="en-US"/>
          </a:p>
        </p:txBody>
      </p:sp>
      <p:sp>
        <p:nvSpPr>
          <p:cNvPr id="15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2329F1E-B0C2-46D8-A15C-B252C78BDC7B}" type="slidenum">
              <a:rPr lang="en-US"/>
              <a:pPr/>
              <a:t>6</a:t>
            </a:fld>
            <a:endParaRPr lang="en-US"/>
          </a:p>
        </p:txBody>
      </p:sp>
      <p:sp>
        <p:nvSpPr>
          <p:cNvPr id="145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7A0612-A373-40AB-9F25-1B491640CA17}" type="slidenum">
              <a:rPr lang="en-US"/>
              <a:pPr/>
              <a:t>7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958781-479C-4995-8D92-4BA8FDE4B0F1}" type="slidenum">
              <a:rPr lang="en-US"/>
              <a:pPr/>
              <a:t>8</a:t>
            </a:fld>
            <a:endParaRPr lang="en-US"/>
          </a:p>
        </p:txBody>
      </p:sp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9EB7D4-9A01-4C72-AF87-1BEC6EC47C28}" type="slidenum">
              <a:rPr lang="en-US"/>
              <a:pPr/>
              <a:t>9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685800"/>
            <a:ext cx="69342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95700" y="2476500"/>
            <a:ext cx="8610600" cy="12192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277813"/>
            <a:ext cx="18097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7813"/>
            <a:ext cx="52768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7813"/>
            <a:ext cx="7239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57400" y="1600200"/>
            <a:ext cx="6629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57400" y="3941763"/>
            <a:ext cx="6629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5532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57400" y="1600200"/>
            <a:ext cx="3238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0"/>
            <a:ext cx="3238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7813"/>
            <a:ext cx="7239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057400" y="1600200"/>
            <a:ext cx="6629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5532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0" y="685800"/>
            <a:ext cx="6934200" cy="1676400"/>
          </a:xfrm>
          <a:noFill/>
          <a:ln/>
        </p:spPr>
        <p:txBody>
          <a:bodyPr lIns="92075" tIns="46038" rIns="92075" bIns="46038"/>
          <a:lstStyle/>
          <a:p>
            <a:r>
              <a:rPr lang="en-US" sz="7600" b="1">
                <a:cs typeface="Times New Roman" pitchFamily="18" charset="0"/>
              </a:rPr>
              <a:t>Setting Goals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1242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0" y="62182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04800" y="5943600"/>
            <a:ext cx="623888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4579938"/>
            <a:ext cx="2895600" cy="22780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S.M.A.R.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6000" b="1">
                <a:cs typeface="Times New Roman" pitchFamily="18" charset="0"/>
              </a:rPr>
              <a:t>. Goals </a:t>
            </a:r>
          </a:p>
        </p:txBody>
      </p:sp>
      <p:sp>
        <p:nvSpPr>
          <p:cNvPr id="148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2390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Time-stamped:</a:t>
            </a:r>
            <a:r>
              <a:rPr lang="en-US" sz="3600" b="1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established within a time frame.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Goals have to have a time stamp.  By setting and writing your deadlines down, you will start to live your goals.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48484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8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8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483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S.M.A.R.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en-US" sz="6000" b="1">
                <a:cs typeface="Times New Roman" pitchFamily="18" charset="0"/>
              </a:rPr>
              <a:t>. Goals 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2390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Example:</a:t>
            </a:r>
            <a:r>
              <a:rPr lang="en-US" sz="3200">
                <a:cs typeface="Times New Roman" pitchFamily="18" charset="0"/>
              </a:rPr>
              <a:t> I will visit my grandmother versus I will visit my grandmother by the end of the week.</a:t>
            </a:r>
            <a:r>
              <a:rPr lang="en-US" sz="3200" b="1">
                <a:cs typeface="Times New Roman" pitchFamily="18" charset="0"/>
              </a:rPr>
              <a:t> </a:t>
            </a:r>
          </a:p>
        </p:txBody>
      </p:sp>
      <p:sp>
        <p:nvSpPr>
          <p:cNvPr id="158724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8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8723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Reasons people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Do Not</a:t>
            </a:r>
            <a:r>
              <a:rPr lang="en-US" sz="4800" b="1">
                <a:cs typeface="Times New Roman" pitchFamily="18" charset="0"/>
              </a:rPr>
              <a:t> achieve their goals </a:t>
            </a:r>
          </a:p>
        </p:txBody>
      </p:sp>
      <p:sp>
        <p:nvSpPr>
          <p:cNvPr id="138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752600"/>
            <a:ext cx="64008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They set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goals</a:t>
            </a:r>
            <a:r>
              <a:rPr lang="en-US">
                <a:cs typeface="Times New Roman" pitchFamily="18" charset="0"/>
              </a:rPr>
              <a:t> that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too big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>
              <a:solidFill>
                <a:srgbClr val="FFFF00"/>
              </a:solidFill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Goals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not written down</a:t>
            </a:r>
            <a:r>
              <a:rPr lang="en-US">
                <a:cs typeface="Times New Roman" pitchFamily="18" charset="0"/>
              </a:rPr>
              <a:t> or planned.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Their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fear of failure</a:t>
            </a:r>
            <a:r>
              <a:rPr lang="en-US">
                <a:cs typeface="Times New Roman" pitchFamily="18" charset="0"/>
              </a:rPr>
              <a:t> leads to a fear to start.</a:t>
            </a: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endParaRPr lang="en-US">
              <a:cs typeface="Times New Roman" pitchFamily="18" charset="0"/>
            </a:endParaRPr>
          </a:p>
          <a:p>
            <a:pPr marL="457200" indent="-457200"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>
                <a:cs typeface="Times New Roman" pitchFamily="18" charset="0"/>
              </a:rPr>
              <a:t>They go it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alone</a:t>
            </a:r>
            <a:r>
              <a:rPr lang="en-US">
                <a:solidFill>
                  <a:srgbClr val="FFFF00"/>
                </a:solidFill>
                <a:cs typeface="Times New Roman" pitchFamily="18" charset="0"/>
              </a:rPr>
              <a:t>.</a:t>
            </a:r>
            <a:r>
              <a:rPr lang="en-US" b="1">
                <a:cs typeface="Times New Roman" pitchFamily="18" charset="0"/>
              </a:rPr>
              <a:t> </a:t>
            </a:r>
          </a:p>
        </p:txBody>
      </p:sp>
      <p:sp>
        <p:nvSpPr>
          <p:cNvPr id="13824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8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8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8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8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4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S.</a:t>
            </a:r>
            <a:r>
              <a:rPr lang="en-US" sz="4800" b="1">
                <a:cs typeface="Times New Roman" pitchFamily="18" charset="0"/>
              </a:rPr>
              <a:t>M.A.R.T. Goals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3152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600" b="1">
                <a:solidFill>
                  <a:srgbClr val="FF0000"/>
                </a:solidFill>
                <a:cs typeface="Times New Roman" pitchFamily="18" charset="0"/>
              </a:rPr>
              <a:t>Specific: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3200">
                <a:cs typeface="Times New Roman" pitchFamily="18" charset="0"/>
              </a:rPr>
              <a:t>explicitly set forth; definite.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Goals must be specific. If goals are set and are not specific, it is impossible to judge whether we reach them or not.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3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3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3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7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4800" b="1">
                <a:solidFill>
                  <a:srgbClr val="FF0000"/>
                </a:solidFill>
                <a:cs typeface="Times New Roman" pitchFamily="18" charset="0"/>
              </a:rPr>
              <a:t>S</a:t>
            </a:r>
            <a:r>
              <a:rPr lang="en-US" sz="4800" b="1">
                <a:cs typeface="Times New Roman" pitchFamily="18" charset="0"/>
              </a:rPr>
              <a:t>.M.A.R.T. Goals 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3152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6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 of unspecific goal</a:t>
            </a:r>
            <a:r>
              <a:rPr lang="en-US" sz="3200" b="1">
                <a:cs typeface="Times New Roman" pitchFamily="18" charset="0"/>
              </a:rPr>
              <a:t>:</a:t>
            </a:r>
            <a:r>
              <a:rPr lang="en-US" sz="3200">
                <a:cs typeface="Times New Roman" pitchFamily="18" charset="0"/>
              </a:rPr>
              <a:t> I will exercise more.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 of specific goal:</a:t>
            </a:r>
            <a:r>
              <a:rPr lang="en-US" sz="3200">
                <a:cs typeface="Times New Roman" pitchFamily="18" charset="0"/>
              </a:rPr>
              <a:t> I will exercise 20 minutes three times </a:t>
            </a:r>
            <a:br>
              <a:rPr lang="en-US" sz="3200">
                <a:cs typeface="Times New Roman" pitchFamily="18" charset="0"/>
              </a:rPr>
            </a:br>
            <a:r>
              <a:rPr lang="en-US" sz="3200">
                <a:cs typeface="Times New Roman" pitchFamily="18" charset="0"/>
              </a:rPr>
              <a:t>a week.</a:t>
            </a:r>
            <a:r>
              <a:rPr lang="en-US" sz="2800">
                <a:cs typeface="Times New Roman" pitchFamily="18" charset="0"/>
              </a:rPr>
              <a:t> 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0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31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lang="en-US" sz="6000" b="1">
                <a:cs typeface="Times New Roman" pitchFamily="18" charset="0"/>
              </a:rPr>
              <a:t>.A.R.T. Goals 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4008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Measurable: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can be measured or calculated.</a:t>
            </a:r>
            <a:r>
              <a:rPr lang="en-US" sz="2800" i="1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	Goals must be measurable.  Measurable goals will help you evaluate your progress and measure your success.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2339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2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M</a:t>
            </a:r>
            <a:r>
              <a:rPr lang="en-US" sz="6000" b="1">
                <a:cs typeface="Times New Roman" pitchFamily="18" charset="0"/>
              </a:rPr>
              <a:t>.A.R.T. Goals </a:t>
            </a:r>
          </a:p>
        </p:txBody>
      </p:sp>
      <p:sp>
        <p:nvSpPr>
          <p:cNvPr id="152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8580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Example of an immeasurable goal</a:t>
            </a:r>
            <a:r>
              <a:rPr lang="en-US" sz="2800" b="1">
                <a:cs typeface="Times New Roman" pitchFamily="18" charset="0"/>
              </a:rPr>
              <a:t>:</a:t>
            </a:r>
            <a:r>
              <a:rPr lang="en-US" sz="2800">
                <a:cs typeface="Times New Roman" pitchFamily="18" charset="0"/>
              </a:rPr>
              <a:t> I will meet new people.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Example of a measurable goal:</a:t>
            </a:r>
            <a:r>
              <a:rPr lang="en-US" sz="2800">
                <a:cs typeface="Times New Roman" pitchFamily="18" charset="0"/>
              </a:rPr>
              <a:t> I will attend four activities each month and connect with one new person.</a:t>
            </a:r>
            <a:r>
              <a:rPr lang="en-US" sz="2800" b="1">
                <a:cs typeface="Times New Roman" pitchFamily="18" charset="0"/>
              </a:rPr>
              <a:t> </a:t>
            </a:r>
          </a:p>
        </p:txBody>
      </p:sp>
      <p:sp>
        <p:nvSpPr>
          <p:cNvPr id="152580" name="Text Box 4"/>
          <p:cNvSpPr txBox="1">
            <a:spLocks noChangeArrowheads="1"/>
          </p:cNvSpPr>
          <p:nvPr/>
        </p:nvSpPr>
        <p:spPr bwMode="auto">
          <a:xfrm>
            <a:off x="152400" y="64008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9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en-US" sz="6000" b="1">
                <a:cs typeface="Times New Roman" pitchFamily="18" charset="0"/>
              </a:rPr>
              <a:t>.R.T. Goals 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0866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Approved by you: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considered and consented to by you.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Your goals must be set and approved by you. If you set you own goals, your chance of success will increase.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4438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4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4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4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7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en-US" sz="6000" b="1">
                <a:cs typeface="Times New Roman" pitchFamily="18" charset="0"/>
              </a:rPr>
              <a:t>.R.T. Goals 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600200"/>
            <a:ext cx="71628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Example:</a:t>
            </a:r>
            <a:r>
              <a:rPr lang="en-US" sz="3200">
                <a:cs typeface="Times New Roman" pitchFamily="18" charset="0"/>
              </a:rPr>
              <a:t> You’re wanting to improve your test scores versus your teachers wanting you to improve your test scores.</a:t>
            </a:r>
            <a:r>
              <a:rPr lang="en-US" sz="3600">
                <a:cs typeface="Times New Roman" pitchFamily="18" charset="0"/>
              </a:rPr>
              <a:t> </a:t>
            </a:r>
          </a:p>
        </p:txBody>
      </p:sp>
      <p:sp>
        <p:nvSpPr>
          <p:cNvPr id="15462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627" grpId="0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R</a:t>
            </a:r>
            <a:r>
              <a:rPr lang="en-US" sz="6000" b="1">
                <a:cs typeface="Times New Roman" pitchFamily="18" charset="0"/>
              </a:rPr>
              <a:t>.T. Goals </a:t>
            </a:r>
          </a:p>
        </p:txBody>
      </p:sp>
      <p:sp>
        <p:nvSpPr>
          <p:cNvPr id="146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6629400" cy="5257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Realistic:</a:t>
            </a:r>
            <a:r>
              <a:rPr lang="en-US" sz="3200" b="1" i="1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tending to or expressing an awareness of things as they really are.</a:t>
            </a:r>
            <a:r>
              <a:rPr lang="en-US" sz="2800" i="1">
                <a:cs typeface="Times New Roman" pitchFamily="18" charset="0"/>
              </a:rPr>
              <a:t>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 i="1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Goals must be realistic. Setting goals you have the potential to achieve will help you follow through. 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cs typeface="Times New Roman" pitchFamily="18" charset="0"/>
            </a:endParaRPr>
          </a:p>
        </p:txBody>
      </p:sp>
      <p:sp>
        <p:nvSpPr>
          <p:cNvPr id="14643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S.M.A.</a:t>
            </a:r>
            <a:r>
              <a:rPr lang="en-US" sz="6000" b="1">
                <a:solidFill>
                  <a:srgbClr val="FF0000"/>
                </a:solidFill>
                <a:cs typeface="Times New Roman" pitchFamily="18" charset="0"/>
              </a:rPr>
              <a:t>R</a:t>
            </a:r>
            <a:r>
              <a:rPr lang="en-US" sz="6000" b="1">
                <a:cs typeface="Times New Roman" pitchFamily="18" charset="0"/>
              </a:rPr>
              <a:t>.T. Goals 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1600200"/>
            <a:ext cx="7010400" cy="5257800"/>
          </a:xfrm>
          <a:noFill/>
          <a:ln/>
        </p:spPr>
        <p:txBody>
          <a:bodyPr lIns="92075" tIns="46038" rIns="92075" bIns="46038"/>
          <a:lstStyle/>
          <a:p>
            <a:pPr marL="838200" lvl="1" indent="-381000">
              <a:buFont typeface="Wingdings" pitchFamily="2" charset="2"/>
              <a:buNone/>
            </a:pPr>
            <a:endParaRPr lang="en-US" sz="4000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 sz="3200" b="1">
                <a:solidFill>
                  <a:srgbClr val="FFFF00"/>
                </a:solidFill>
                <a:cs typeface="Times New Roman" pitchFamily="18" charset="0"/>
              </a:rPr>
              <a:t>Example:</a:t>
            </a:r>
            <a:r>
              <a:rPr lang="en-US" sz="3200">
                <a:cs typeface="Times New Roman" pitchFamily="18" charset="0"/>
              </a:rPr>
              <a:t> I will run a marathon next week with no training versus I will run a marathon after six months of vigorous training.</a:t>
            </a:r>
            <a:r>
              <a:rPr lang="en-US" sz="3200" b="1">
                <a:cs typeface="Times New Roman" pitchFamily="18" charset="0"/>
              </a:rPr>
              <a:t> </a:t>
            </a:r>
          </a:p>
        </p:txBody>
      </p:sp>
      <p:sp>
        <p:nvSpPr>
          <p:cNvPr id="156676" name="Text Box 4"/>
          <p:cNvSpPr txBox="1">
            <a:spLocks noChangeArrowheads="1"/>
          </p:cNvSpPr>
          <p:nvPr/>
        </p:nvSpPr>
        <p:spPr bwMode="auto">
          <a:xfrm>
            <a:off x="1524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15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6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675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B7AE539F-5050-47AA-8266-46CA37C9EC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20D63AE-C310-457F-9458-452E8B43493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7DBDB6-1CBC-4FEC-983E-3B8CD07B2EE4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7d75d6f9-8bd4-4602-97a0-53722360a9f2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8396</TotalTime>
  <Words>455</Words>
  <Application>Microsoft Office PowerPoint</Application>
  <PresentationFormat>On-screen Show (4:3)</PresentationFormat>
  <Paragraphs>104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Lucida Calligraphy</vt:lpstr>
      <vt:lpstr>Times New Roman</vt:lpstr>
      <vt:lpstr>Verdana</vt:lpstr>
      <vt:lpstr>Wingdings</vt:lpstr>
      <vt:lpstr>Level</vt:lpstr>
      <vt:lpstr>Setting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S.M.A.R.T. Goals </vt:lpstr>
      <vt:lpstr>Reasons people  Do Not achieve their goals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58</cp:revision>
  <cp:lastPrinted>1601-01-01T00:00:00Z</cp:lastPrinted>
  <dcterms:created xsi:type="dcterms:W3CDTF">2003-12-22T04:45:08Z</dcterms:created>
  <dcterms:modified xsi:type="dcterms:W3CDTF">2018-07-09T20:17:23Z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