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4"/>
  </p:sldMasterIdLst>
  <p:notesMasterIdLst>
    <p:notesMasterId r:id="rId19"/>
  </p:notesMasterIdLst>
  <p:handoutMasterIdLst>
    <p:handoutMasterId r:id="rId20"/>
  </p:handoutMasterIdLst>
  <p:sldIdLst>
    <p:sldId id="256" r:id="rId5"/>
    <p:sldId id="268" r:id="rId6"/>
    <p:sldId id="275" r:id="rId7"/>
    <p:sldId id="276" r:id="rId8"/>
    <p:sldId id="277" r:id="rId9"/>
    <p:sldId id="278" r:id="rId10"/>
    <p:sldId id="279" r:id="rId11"/>
    <p:sldId id="283" r:id="rId12"/>
    <p:sldId id="280" r:id="rId13"/>
    <p:sldId id="284" r:id="rId14"/>
    <p:sldId id="271" r:id="rId15"/>
    <p:sldId id="281" r:id="rId16"/>
    <p:sldId id="282" r:id="rId17"/>
    <p:sldId id="272" r:id="rId18"/>
  </p:sldIdLst>
  <p:sldSz cx="9144000" cy="6858000" type="screen4x3"/>
  <p:notesSz cx="6858000" cy="9144000"/>
  <p:custDataLst>
    <p:tags r:id="rId21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2233" autoAdjust="0"/>
  </p:normalViewPr>
  <p:slideViewPr>
    <p:cSldViewPr>
      <p:cViewPr varScale="1">
        <p:scale>
          <a:sx n="95" d="100"/>
          <a:sy n="95" d="100"/>
        </p:scale>
        <p:origin x="858" y="5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tags" Target="tags/tag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fld id="{DFBB5FA1-97A5-4986-92DE-A8FED4BFDE84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77FC7BB4-6B7E-4E10-8002-F7538C604DD7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B47F034-AEDC-430C-BA91-8366D6D671C2}" type="slidenum">
              <a:rPr lang="en-US"/>
              <a:pPr/>
              <a:t>1</a:t>
            </a:fld>
            <a:endParaRPr lang="en-US"/>
          </a:p>
        </p:txBody>
      </p:sp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5A63682-EEC8-4233-9F2C-27E5062ACF6E}" type="slidenum">
              <a:rPr lang="en-US"/>
              <a:pPr/>
              <a:t>10</a:t>
            </a:fld>
            <a:endParaRPr lang="en-US"/>
          </a:p>
        </p:txBody>
      </p:sp>
      <p:sp>
        <p:nvSpPr>
          <p:cNvPr id="172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2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F7E89EB-8B8A-482B-91BC-BACD9F12787A}" type="slidenum">
              <a:rPr lang="en-US"/>
              <a:pPr/>
              <a:t>11</a:t>
            </a:fld>
            <a:endParaRPr lang="en-US"/>
          </a:p>
        </p:txBody>
      </p:sp>
      <p:sp>
        <p:nvSpPr>
          <p:cNvPr id="143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843CF61-8289-428B-BA14-E59872919C0A}" type="slidenum">
              <a:rPr lang="en-US"/>
              <a:pPr/>
              <a:t>12</a:t>
            </a:fld>
            <a:endParaRPr lang="en-US"/>
          </a:p>
        </p:txBody>
      </p:sp>
      <p:sp>
        <p:nvSpPr>
          <p:cNvPr id="163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376DD27-67A5-4F7F-9FD4-C628080E0110}" type="slidenum">
              <a:rPr lang="en-US"/>
              <a:pPr/>
              <a:t>13</a:t>
            </a:fld>
            <a:endParaRPr lang="en-US"/>
          </a:p>
        </p:txBody>
      </p:sp>
      <p:sp>
        <p:nvSpPr>
          <p:cNvPr id="165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4EE43AC-75A4-4E3E-BA00-78C025785FD3}" type="slidenum">
              <a:rPr lang="en-US"/>
              <a:pPr/>
              <a:t>14</a:t>
            </a:fld>
            <a:endParaRPr lang="en-US"/>
          </a:p>
        </p:txBody>
      </p:sp>
      <p:sp>
        <p:nvSpPr>
          <p:cNvPr id="145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2C53772-B072-4C38-B4E5-1227875D41A0}" type="slidenum">
              <a:rPr lang="en-US"/>
              <a:pPr/>
              <a:t>2</a:t>
            </a:fld>
            <a:endParaRPr lang="en-US"/>
          </a:p>
        </p:txBody>
      </p:sp>
      <p:sp>
        <p:nvSpPr>
          <p:cNvPr id="104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8190018-2D67-4128-B0FA-E5E03F664660}" type="slidenum">
              <a:rPr lang="en-US"/>
              <a:pPr/>
              <a:t>3</a:t>
            </a:fld>
            <a:endParaRPr lang="en-US"/>
          </a:p>
        </p:txBody>
      </p:sp>
      <p:sp>
        <p:nvSpPr>
          <p:cNvPr id="151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B7CB473-7E38-439A-9130-6189C63ED98E}" type="slidenum">
              <a:rPr lang="en-US"/>
              <a:pPr/>
              <a:t>4</a:t>
            </a:fld>
            <a:endParaRPr lang="en-US"/>
          </a:p>
        </p:txBody>
      </p:sp>
      <p:sp>
        <p:nvSpPr>
          <p:cNvPr id="153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1BE7721-9064-4CD7-8F62-9E5F8A0E58C1}" type="slidenum">
              <a:rPr lang="en-US"/>
              <a:pPr/>
              <a:t>5</a:t>
            </a:fld>
            <a:endParaRPr lang="en-US"/>
          </a:p>
        </p:txBody>
      </p:sp>
      <p:sp>
        <p:nvSpPr>
          <p:cNvPr id="155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5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F91537B-F5BD-40A3-B168-4C9B956C0C63}" type="slidenum">
              <a:rPr lang="en-US"/>
              <a:pPr/>
              <a:t>6</a:t>
            </a:fld>
            <a:endParaRPr lang="en-US"/>
          </a:p>
        </p:txBody>
      </p:sp>
      <p:sp>
        <p:nvSpPr>
          <p:cNvPr id="157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7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DCB9CFB-126C-4C7F-8E6A-DCE7C2682BCB}" type="slidenum">
              <a:rPr lang="en-US"/>
              <a:pPr/>
              <a:t>7</a:t>
            </a:fld>
            <a:endParaRPr lang="en-US"/>
          </a:p>
        </p:txBody>
      </p:sp>
      <p:sp>
        <p:nvSpPr>
          <p:cNvPr id="159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9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EFD01B6-2C2D-4FDF-9C85-D3D142B0BB24}" type="slidenum">
              <a:rPr lang="en-US"/>
              <a:pPr/>
              <a:t>8</a:t>
            </a:fld>
            <a:endParaRPr lang="en-US"/>
          </a:p>
        </p:txBody>
      </p:sp>
      <p:sp>
        <p:nvSpPr>
          <p:cNvPr id="169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9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FA0C400-CC28-496F-928A-4D331978953C}" type="slidenum">
              <a:rPr lang="en-US"/>
              <a:pPr/>
              <a:t>9</a:t>
            </a:fld>
            <a:endParaRPr lang="en-US"/>
          </a:p>
        </p:txBody>
      </p:sp>
      <p:sp>
        <p:nvSpPr>
          <p:cNvPr id="161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1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057400" y="685800"/>
            <a:ext cx="6400800" cy="2127250"/>
          </a:xfrm>
        </p:spPr>
        <p:txBody>
          <a:bodyPr/>
          <a:lstStyle>
            <a:lvl1pPr algn="ctr">
              <a:defRPr sz="5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270250"/>
            <a:ext cx="5943600" cy="2209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en-US"/>
              <a:t>Click to edit Master subtitle style</a:t>
            </a:r>
          </a:p>
        </p:txBody>
      </p:sp>
      <p:grpSp>
        <p:nvGrpSpPr>
          <p:cNvPr id="76811" name="Group 11"/>
          <p:cNvGrpSpPr>
            <a:grpSpLocks/>
          </p:cNvGrpSpPr>
          <p:nvPr/>
        </p:nvGrpSpPr>
        <p:grpSpPr bwMode="auto">
          <a:xfrm rot="5400000">
            <a:off x="-3543300" y="2247900"/>
            <a:ext cx="8610600" cy="1524000"/>
            <a:chOff x="144" y="1820"/>
            <a:chExt cx="5424" cy="127"/>
          </a:xfrm>
        </p:grpSpPr>
        <p:sp>
          <p:nvSpPr>
            <p:cNvPr id="76808" name="Rectangle 8"/>
            <p:cNvSpPr>
              <a:spLocks noChangeArrowheads="1"/>
            </p:cNvSpPr>
            <p:nvPr/>
          </p:nvSpPr>
          <p:spPr bwMode="auto">
            <a:xfrm>
              <a:off x="144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09" name="Rectangle 9"/>
            <p:cNvSpPr>
              <a:spLocks noChangeArrowheads="1"/>
            </p:cNvSpPr>
            <p:nvPr/>
          </p:nvSpPr>
          <p:spPr bwMode="auto">
            <a:xfrm>
              <a:off x="1952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10" name="Rectangle 10"/>
            <p:cNvSpPr>
              <a:spLocks noChangeArrowheads="1"/>
            </p:cNvSpPr>
            <p:nvPr/>
          </p:nvSpPr>
          <p:spPr bwMode="auto">
            <a:xfrm>
              <a:off x="3760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tx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15150" y="277813"/>
            <a:ext cx="177165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277813"/>
            <a:ext cx="516255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77813"/>
            <a:ext cx="7086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600200"/>
            <a:ext cx="70866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3941763"/>
            <a:ext cx="70866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581400" y="6553200"/>
            <a:ext cx="5562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4671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19700" y="1600200"/>
            <a:ext cx="34671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77813"/>
            <a:ext cx="7086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086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57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1400" y="6553200"/>
            <a:ext cx="556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75784" name="Line 8"/>
          <p:cNvSpPr>
            <a:spLocks noChangeShapeType="1"/>
          </p:cNvSpPr>
          <p:nvPr/>
        </p:nvSpPr>
        <p:spPr bwMode="auto">
          <a:xfrm>
            <a:off x="457200" y="1447800"/>
            <a:ext cx="80772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75787" name="Group 11"/>
          <p:cNvGrpSpPr>
            <a:grpSpLocks/>
          </p:cNvGrpSpPr>
          <p:nvPr/>
        </p:nvGrpSpPr>
        <p:grpSpPr bwMode="auto">
          <a:xfrm rot="5400000">
            <a:off x="-2790825" y="2771775"/>
            <a:ext cx="6877050" cy="1295400"/>
            <a:chOff x="144" y="1820"/>
            <a:chExt cx="5424" cy="127"/>
          </a:xfrm>
        </p:grpSpPr>
        <p:sp>
          <p:nvSpPr>
            <p:cNvPr id="75788" name="Rectangle 12"/>
            <p:cNvSpPr>
              <a:spLocks noChangeArrowheads="1"/>
            </p:cNvSpPr>
            <p:nvPr/>
          </p:nvSpPr>
          <p:spPr bwMode="auto">
            <a:xfrm>
              <a:off x="144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789" name="Rectangle 13"/>
            <p:cNvSpPr>
              <a:spLocks noChangeArrowheads="1"/>
            </p:cNvSpPr>
            <p:nvPr/>
          </p:nvSpPr>
          <p:spPr bwMode="auto">
            <a:xfrm>
              <a:off x="1952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790" name="Rectangle 14"/>
            <p:cNvSpPr>
              <a:spLocks noChangeArrowheads="1"/>
            </p:cNvSpPr>
            <p:nvPr/>
          </p:nvSpPr>
          <p:spPr bwMode="auto">
            <a:xfrm>
              <a:off x="3760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tx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p"/>
        <a:defRPr sz="28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400">
          <a:solidFill>
            <a:schemeClr val="bg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p"/>
        <a:defRPr sz="2000">
          <a:solidFill>
            <a:schemeClr val="bg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>
          <a:solidFill>
            <a:schemeClr val="bg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bg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bg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bg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bg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4" Type="http://schemas.openxmlformats.org/officeDocument/2006/relationships/image" Target="http://www.pueblo.gsa.gov/cic_text/food/food-pyramid/pyramid.gif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w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057400" y="457200"/>
            <a:ext cx="6705600" cy="2355850"/>
          </a:xfrm>
          <a:noFill/>
          <a:ln/>
        </p:spPr>
        <p:txBody>
          <a:bodyPr lIns="92075" tIns="46038" rIns="92075" bIns="46038"/>
          <a:lstStyle/>
          <a:p>
            <a:r>
              <a:rPr lang="en-US" sz="5900" b="1">
                <a:cs typeface="Times New Roman" pitchFamily="18" charset="0"/>
              </a:rPr>
              <a:t>Understanding Healthy Eating Habits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590800" y="3124200"/>
            <a:ext cx="5867400" cy="1752600"/>
          </a:xfrm>
          <a:noFill/>
          <a:ln/>
        </p:spPr>
        <p:txBody>
          <a:bodyPr lIns="92075" tIns="46038" rIns="92075" bIns="46038" anchor="ctr"/>
          <a:lstStyle/>
          <a:p>
            <a:r>
              <a:rPr lang="en-US">
                <a:solidFill>
                  <a:srgbClr val="FF0000"/>
                </a:solidFill>
                <a:cs typeface="Times New Roman" pitchFamily="18" charset="0"/>
              </a:rPr>
              <a:t>What </a:t>
            </a: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foundational skills</a:t>
            </a:r>
            <a:r>
              <a:rPr lang="en-US">
                <a:solidFill>
                  <a:srgbClr val="FF0000"/>
                </a:solidFill>
                <a:cs typeface="Times New Roman" pitchFamily="18" charset="0"/>
              </a:rPr>
              <a:t> do I </a:t>
            </a: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need for leadership</a:t>
            </a:r>
            <a:r>
              <a:rPr lang="en-US">
                <a:solidFill>
                  <a:srgbClr val="FF0000"/>
                </a:solidFill>
                <a:cs typeface="Times New Roman" pitchFamily="18" charset="0"/>
              </a:rPr>
              <a:t>? </a:t>
            </a:r>
            <a:endParaRPr lang="en-US">
              <a:solidFill>
                <a:srgbClr val="FF0000"/>
              </a:solidFill>
            </a:endParaRPr>
          </a:p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142038"/>
            <a:ext cx="11430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2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Stage One of Development ME</a:t>
            </a:r>
            <a:r>
              <a:rPr lang="en-US" sz="1200" b="1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442913" y="5943600"/>
            <a:ext cx="623887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16</a:t>
            </a:r>
          </a:p>
        </p:txBody>
      </p:sp>
      <p:pic>
        <p:nvPicPr>
          <p:cNvPr id="4104" name="Picture 8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00800" y="4700588"/>
            <a:ext cx="2743200" cy="21574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71010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277813"/>
            <a:ext cx="76200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>
                <a:cs typeface="Times New Roman" pitchFamily="18" charset="0"/>
              </a:rPr>
              <a:t>The Number of </a:t>
            </a:r>
            <a:br>
              <a:rPr lang="en-US">
                <a:cs typeface="Times New Roman" pitchFamily="18" charset="0"/>
              </a:rPr>
            </a:br>
            <a:r>
              <a:rPr lang="en-US">
                <a:cs typeface="Times New Roman" pitchFamily="18" charset="0"/>
              </a:rPr>
              <a:t>Calories You Need Each Day </a:t>
            </a:r>
          </a:p>
        </p:txBody>
      </p:sp>
      <p:sp>
        <p:nvSpPr>
          <p:cNvPr id="1710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447800" y="2286000"/>
            <a:ext cx="7391400" cy="45720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Clr>
                <a:srgbClr val="FFFF00"/>
              </a:buClr>
              <a:buFont typeface="Wingdings" pitchFamily="2" charset="2"/>
              <a:buNone/>
            </a:pPr>
            <a:r>
              <a:rPr lang="en-US">
                <a:solidFill>
                  <a:srgbClr val="FFFF00"/>
                </a:solidFill>
                <a:cs typeface="Times New Roman" pitchFamily="18" charset="0"/>
              </a:rPr>
              <a:t>3.</a:t>
            </a:r>
            <a:r>
              <a:rPr lang="en-US" sz="3400">
                <a:cs typeface="Times New Roman" pitchFamily="18" charset="0"/>
              </a:rPr>
              <a:t>  If you get very little exercise, multiply your weight by 13 instead of 15.  </a:t>
            </a:r>
          </a:p>
          <a:p>
            <a:pPr marL="457200" indent="-457200">
              <a:buClr>
                <a:srgbClr val="FFFF00"/>
              </a:buClr>
            </a:pPr>
            <a:endParaRPr lang="en-US" sz="3400">
              <a:cs typeface="Times New Roman" pitchFamily="18" charset="0"/>
            </a:endParaRPr>
          </a:p>
          <a:p>
            <a:pPr marL="457200" indent="-457200">
              <a:buClr>
                <a:srgbClr val="FFFF00"/>
              </a:buClr>
              <a:buFont typeface="Wingdings" pitchFamily="2" charset="2"/>
              <a:buNone/>
            </a:pPr>
            <a:r>
              <a:rPr lang="en-US">
                <a:solidFill>
                  <a:srgbClr val="FFFF00"/>
                </a:solidFill>
                <a:cs typeface="Times New Roman" pitchFamily="18" charset="0"/>
              </a:rPr>
              <a:t>4.</a:t>
            </a:r>
            <a:r>
              <a:rPr lang="en-US" sz="3400">
                <a:cs typeface="Times New Roman" pitchFamily="18" charset="0"/>
              </a:rPr>
              <a:t>  Less active people burn fewer calories. </a:t>
            </a:r>
          </a:p>
        </p:txBody>
      </p:sp>
      <p:sp>
        <p:nvSpPr>
          <p:cNvPr id="171012" name="Text Box 4"/>
          <p:cNvSpPr txBox="1">
            <a:spLocks noChangeArrowheads="1"/>
          </p:cNvSpPr>
          <p:nvPr/>
        </p:nvSpPr>
        <p:spPr bwMode="auto">
          <a:xfrm>
            <a:off x="228600" y="6324600"/>
            <a:ext cx="1039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16 TM 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42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277813"/>
            <a:ext cx="7315200" cy="1169987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b="1">
                <a:cs typeface="Times New Roman" pitchFamily="18" charset="0"/>
              </a:rPr>
              <a:t>Maintaining a Healthy Weight </a:t>
            </a:r>
          </a:p>
        </p:txBody>
      </p:sp>
      <p:sp>
        <p:nvSpPr>
          <p:cNvPr id="1423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447800" y="1600200"/>
            <a:ext cx="7391400" cy="35052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Clr>
                <a:srgbClr val="FF0000"/>
              </a:buClr>
              <a:buFont typeface="Wingdings" pitchFamily="2" charset="2"/>
              <a:buNone/>
            </a:pPr>
            <a:r>
              <a:rPr lang="en-US">
                <a:solidFill>
                  <a:srgbClr val="FFFF00"/>
                </a:solidFill>
                <a:cs typeface="Times New Roman" pitchFamily="18" charset="0"/>
              </a:rPr>
              <a:t>Maintaining a healthful weight throughout life is a key to personal success.</a:t>
            </a:r>
            <a:r>
              <a:rPr lang="en-US" sz="1800">
                <a:cs typeface="Times New Roman" pitchFamily="18" charset="0"/>
              </a:rPr>
              <a:t>  </a:t>
            </a:r>
          </a:p>
          <a:p>
            <a:pPr marL="457200" indent="-457200">
              <a:buClr>
                <a:srgbClr val="FF0000"/>
              </a:buClr>
              <a:buFont typeface="Wingdings" pitchFamily="2" charset="2"/>
              <a:buNone/>
            </a:pPr>
            <a:endParaRPr lang="en-US" sz="1800">
              <a:cs typeface="Times New Roman" pitchFamily="18" charset="0"/>
            </a:endParaRPr>
          </a:p>
          <a:p>
            <a:pPr marL="457200" indent="-457200">
              <a:buClr>
                <a:srgbClr val="FF0000"/>
              </a:buClr>
              <a:buFont typeface="Wingdings" pitchFamily="2" charset="2"/>
              <a:buNone/>
            </a:pPr>
            <a:endParaRPr lang="en-US" sz="1800">
              <a:cs typeface="Times New Roman" pitchFamily="18" charset="0"/>
            </a:endParaRPr>
          </a:p>
          <a:p>
            <a:pPr marL="838200" lvl="1" indent="-381000">
              <a:buClr>
                <a:srgbClr val="FF0000"/>
              </a:buClr>
              <a:buFont typeface="Wingdings" pitchFamily="2" charset="2"/>
              <a:buAutoNum type="alphaUcPeriod"/>
            </a:pPr>
            <a:r>
              <a:rPr lang="en-US">
                <a:cs typeface="Times New Roman" pitchFamily="18" charset="0"/>
              </a:rPr>
              <a:t>Most women can lose an average of one to two pounds a week by consuming 1,200-1,500 calories a day.</a:t>
            </a:r>
          </a:p>
        </p:txBody>
      </p:sp>
      <p:sp>
        <p:nvSpPr>
          <p:cNvPr id="142340" name="Text Box 4"/>
          <p:cNvSpPr txBox="1">
            <a:spLocks noChangeArrowheads="1"/>
          </p:cNvSpPr>
          <p:nvPr/>
        </p:nvSpPr>
        <p:spPr bwMode="auto">
          <a:xfrm>
            <a:off x="0" y="63246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16 TM D1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62818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277813"/>
            <a:ext cx="7391400" cy="1169987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b="1">
                <a:cs typeface="Times New Roman" pitchFamily="18" charset="0"/>
              </a:rPr>
              <a:t>Maintaining a Healthy Weight </a:t>
            </a:r>
          </a:p>
        </p:txBody>
      </p:sp>
      <p:sp>
        <p:nvSpPr>
          <p:cNvPr id="1628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828800" y="1600200"/>
            <a:ext cx="7010400" cy="10668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Clr>
                <a:schemeClr val="tx2"/>
              </a:buClr>
              <a:buFont typeface="Wingdings" pitchFamily="2" charset="2"/>
              <a:buNone/>
            </a:pPr>
            <a:r>
              <a:rPr lang="en-US">
                <a:solidFill>
                  <a:srgbClr val="FFFF00"/>
                </a:solidFill>
                <a:cs typeface="Times New Roman" pitchFamily="18" charset="0"/>
              </a:rPr>
              <a:t>Maintaining a healthful weight throughout life is a key to personal success.</a:t>
            </a:r>
            <a:r>
              <a:rPr lang="en-US" sz="1800">
                <a:cs typeface="Times New Roman" pitchFamily="18" charset="0"/>
              </a:rPr>
              <a:t>  </a:t>
            </a:r>
          </a:p>
        </p:txBody>
      </p:sp>
      <p:sp>
        <p:nvSpPr>
          <p:cNvPr id="162820" name="Text Box 4"/>
          <p:cNvSpPr txBox="1">
            <a:spLocks noChangeArrowheads="1"/>
          </p:cNvSpPr>
          <p:nvPr/>
        </p:nvSpPr>
        <p:spPr bwMode="auto">
          <a:xfrm>
            <a:off x="0" y="63246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16 TM D2</a:t>
            </a:r>
          </a:p>
        </p:txBody>
      </p:sp>
      <p:sp>
        <p:nvSpPr>
          <p:cNvPr id="162821" name="Rectangle 5"/>
          <p:cNvSpPr>
            <a:spLocks noChangeArrowheads="1"/>
          </p:cNvSpPr>
          <p:nvPr/>
        </p:nvSpPr>
        <p:spPr bwMode="auto">
          <a:xfrm>
            <a:off x="1600200" y="3124200"/>
            <a:ext cx="70866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 eaLnBrk="1" hangingPunct="1">
              <a:spcBef>
                <a:spcPct val="20000"/>
              </a:spcBef>
              <a:buClr>
                <a:srgbClr val="FF0000"/>
              </a:buClr>
              <a:buSzPct val="75000"/>
              <a:buFont typeface="Wingdings" pitchFamily="2" charset="2"/>
              <a:buNone/>
            </a:pPr>
            <a:endParaRPr lang="en-US">
              <a:solidFill>
                <a:schemeClr val="bg1"/>
              </a:solidFill>
              <a:latin typeface="Arial" charset="0"/>
              <a:cs typeface="Times New Roman" pitchFamily="18" charset="0"/>
            </a:endParaRPr>
          </a:p>
          <a:p>
            <a:pPr marL="914400" lvl="1" indent="-457200" eaLnBrk="1" hangingPunct="1">
              <a:spcBef>
                <a:spcPct val="20000"/>
              </a:spcBef>
              <a:buClr>
                <a:srgbClr val="FF0000"/>
              </a:buClr>
              <a:buSzPct val="75000"/>
              <a:buFont typeface="Wingdings" pitchFamily="2" charset="2"/>
              <a:buAutoNum type="alphaUcPeriod" startAt="2"/>
            </a:pPr>
            <a:r>
              <a:rPr lang="en-US" sz="24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Most men can lose an average of one to two pounds per week by consuming 1,500-1,800 calories a day. A weight loss of no more than one to two pounds a week is the ideal.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28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2821" grpId="0" build="p" bldLvl="5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64866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277813"/>
            <a:ext cx="7391400" cy="1169987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b="1">
                <a:cs typeface="Times New Roman" pitchFamily="18" charset="0"/>
              </a:rPr>
              <a:t>Maintaining a Healthy Weight </a:t>
            </a:r>
          </a:p>
        </p:txBody>
      </p:sp>
      <p:sp>
        <p:nvSpPr>
          <p:cNvPr id="164868" name="Text Box 4"/>
          <p:cNvSpPr txBox="1">
            <a:spLocks noChangeArrowheads="1"/>
          </p:cNvSpPr>
          <p:nvPr/>
        </p:nvSpPr>
        <p:spPr bwMode="auto">
          <a:xfrm>
            <a:off x="0" y="64008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16 TM D3</a:t>
            </a:r>
          </a:p>
        </p:txBody>
      </p:sp>
      <p:sp>
        <p:nvSpPr>
          <p:cNvPr id="164869" name="Rectangle 5"/>
          <p:cNvSpPr>
            <a:spLocks noChangeArrowheads="1"/>
          </p:cNvSpPr>
          <p:nvPr/>
        </p:nvSpPr>
        <p:spPr bwMode="auto">
          <a:xfrm>
            <a:off x="1143000" y="1752600"/>
            <a:ext cx="80010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 eaLnBrk="1" hangingPunct="1">
              <a:spcBef>
                <a:spcPct val="20000"/>
              </a:spcBef>
              <a:buClr>
                <a:srgbClr val="FF0000"/>
              </a:buClr>
              <a:buSzPct val="75000"/>
              <a:buFont typeface="Wingdings" pitchFamily="2" charset="2"/>
              <a:buNone/>
            </a:pPr>
            <a:endParaRPr lang="en-US">
              <a:solidFill>
                <a:schemeClr val="bg1"/>
              </a:solidFill>
              <a:latin typeface="Arial" charset="0"/>
              <a:cs typeface="Times New Roman" pitchFamily="18" charset="0"/>
            </a:endParaRPr>
          </a:p>
          <a:p>
            <a:pPr marL="914400" lvl="1" indent="-457200" eaLnBrk="1" hangingPunct="1">
              <a:spcBef>
                <a:spcPct val="20000"/>
              </a:spcBef>
              <a:buClr>
                <a:srgbClr val="FF0000"/>
              </a:buClr>
              <a:buSzPct val="75000"/>
              <a:buFont typeface="Wingdings" pitchFamily="2" charset="2"/>
              <a:buAutoNum type="alphaUcPeriod" startAt="3"/>
            </a:pPr>
            <a:r>
              <a:rPr lang="en-US" sz="240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Losing weight requires a combination of reducing calories and increasing physical activity. </a:t>
            </a:r>
          </a:p>
          <a:p>
            <a:pPr marL="914400" lvl="1" indent="-457200" eaLnBrk="1" hangingPunct="1">
              <a:spcBef>
                <a:spcPct val="20000"/>
              </a:spcBef>
              <a:buClr>
                <a:srgbClr val="FF0000"/>
              </a:buClr>
              <a:buSzPct val="75000"/>
              <a:buFont typeface="Wingdings" pitchFamily="2" charset="2"/>
              <a:buNone/>
            </a:pPr>
            <a:endParaRPr lang="en-US" sz="2400">
              <a:solidFill>
                <a:srgbClr val="FFFF00"/>
              </a:solidFill>
              <a:latin typeface="Arial" charset="0"/>
              <a:cs typeface="Times New Roman" pitchFamily="18" charset="0"/>
            </a:endParaRPr>
          </a:p>
          <a:p>
            <a:pPr marL="1371600" lvl="2" indent="-457200" eaLnBrk="1" hangingPunct="1">
              <a:spcBef>
                <a:spcPct val="20000"/>
              </a:spcBef>
              <a:buClr>
                <a:srgbClr val="FF0000"/>
              </a:buClr>
              <a:buSzPct val="75000"/>
              <a:buFont typeface="Wingdings" pitchFamily="2" charset="2"/>
              <a:buAutoNum type="arabicPeriod"/>
            </a:pPr>
            <a:r>
              <a:rPr lang="en-US" sz="20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To lose one pound, a person needs to burn 3,500 calories more than is taken in, or run a calorie deficit. </a:t>
            </a:r>
            <a:br>
              <a:rPr lang="en-US" sz="20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</a:br>
            <a:r>
              <a:rPr lang="en-US" sz="20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 </a:t>
            </a:r>
          </a:p>
          <a:p>
            <a:pPr marL="1371600" lvl="2" indent="-457200" eaLnBrk="1" hangingPunct="1">
              <a:spcBef>
                <a:spcPct val="20000"/>
              </a:spcBef>
              <a:buClr>
                <a:srgbClr val="FF0000"/>
              </a:buClr>
              <a:buSzPct val="75000"/>
              <a:buFont typeface="Wingdings" pitchFamily="2" charset="2"/>
              <a:buAutoNum type="arabicPeriod"/>
            </a:pPr>
            <a:r>
              <a:rPr lang="en-US" sz="20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Reducing caloric intake by 500 calories per day—seven days times 500 calories equals 3,500 calories equals one pound.</a:t>
            </a:r>
            <a:r>
              <a:rPr lang="en-US" sz="24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44388" name="Text Box 4"/>
          <p:cNvSpPr txBox="1">
            <a:spLocks noChangeArrowheads="1"/>
          </p:cNvSpPr>
          <p:nvPr/>
        </p:nvSpPr>
        <p:spPr bwMode="auto">
          <a:xfrm>
            <a:off x="152400" y="6324600"/>
            <a:ext cx="10318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16 TM E</a:t>
            </a:r>
          </a:p>
        </p:txBody>
      </p:sp>
      <p:pic>
        <p:nvPicPr>
          <p:cNvPr id="144390" name="Picture 6" descr="{Food Guide Pyramid}"/>
          <p:cNvPicPr>
            <a:picLocks noChangeAspect="1" noChangeArrowheads="1"/>
          </p:cNvPicPr>
          <p:nvPr/>
        </p:nvPicPr>
        <p:blipFill>
          <a:blip r:embed="rId3" r:link="rId4"/>
          <a:srcRect/>
          <a:stretch>
            <a:fillRect/>
          </a:stretch>
        </p:blipFill>
        <p:spPr bwMode="auto">
          <a:xfrm>
            <a:off x="1295400" y="0"/>
            <a:ext cx="7848600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277813"/>
            <a:ext cx="73914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 sz="6000" b="1">
                <a:cs typeface="Times New Roman" pitchFamily="18" charset="0"/>
              </a:rPr>
              <a:t>Healthy Eating 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71600" y="1600200"/>
            <a:ext cx="7467600" cy="52578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Clr>
                <a:schemeClr val="tx2"/>
              </a:buClr>
              <a:buFont typeface="Wingdings" pitchFamily="2" charset="2"/>
              <a:buNone/>
            </a:pPr>
            <a:r>
              <a:rPr lang="en-US">
                <a:cs typeface="Times New Roman" pitchFamily="18" charset="0"/>
              </a:rPr>
              <a:t>Watch what you eat, avoid fats and salt, and do not overdo sweets.</a:t>
            </a:r>
          </a:p>
          <a:p>
            <a:pPr marL="457200" indent="-457200">
              <a:buClr>
                <a:schemeClr val="tx2"/>
              </a:buClr>
              <a:buFont typeface="Wingdings" pitchFamily="2" charset="2"/>
              <a:buNone/>
            </a:pPr>
            <a:endParaRPr lang="en-US">
              <a:cs typeface="Times New Roman" pitchFamily="18" charset="0"/>
            </a:endParaRPr>
          </a:p>
          <a:p>
            <a:pPr marL="838200" lvl="1" indent="-381000">
              <a:buClr>
                <a:srgbClr val="FFFF00"/>
              </a:buClr>
              <a:buSzTx/>
              <a:buFont typeface="Wingdings" pitchFamily="2" charset="2"/>
              <a:buAutoNum type="alphaUcPeriod"/>
            </a:pPr>
            <a:r>
              <a:rPr lang="en-US">
                <a:solidFill>
                  <a:srgbClr val="FFFF00"/>
                </a:solidFill>
                <a:cs typeface="Times New Roman" pitchFamily="18" charset="0"/>
              </a:rPr>
              <a:t>Eat 2 to 3 servings of meat, poultry, and fish per day.</a:t>
            </a:r>
          </a:p>
          <a:p>
            <a:pPr marL="838200" lvl="1" indent="-381000">
              <a:buClr>
                <a:srgbClr val="FFFF00"/>
              </a:buClr>
              <a:buSzTx/>
              <a:buFont typeface="Wingdings" pitchFamily="2" charset="2"/>
              <a:buAutoNum type="alphaUcPeriod"/>
            </a:pPr>
            <a:endParaRPr lang="en-US">
              <a:solidFill>
                <a:srgbClr val="FFFF00"/>
              </a:solidFill>
              <a:cs typeface="Times New Roman" pitchFamily="18" charset="0"/>
            </a:endParaRPr>
          </a:p>
          <a:p>
            <a:pPr marL="1257300" lvl="2" indent="-342900">
              <a:buClr>
                <a:srgbClr val="FFFF00"/>
              </a:buClr>
              <a:buSzTx/>
              <a:buFont typeface="Wingdings" pitchFamily="2" charset="2"/>
              <a:buAutoNum type="arabicPeriod"/>
            </a:pPr>
            <a:r>
              <a:rPr lang="en-US">
                <a:cs typeface="Times New Roman" pitchFamily="18" charset="0"/>
              </a:rPr>
              <a:t>Include fat-free and low-fat milk products, fish, legumes (beans), skinless poultry, and lean meats.</a:t>
            </a:r>
          </a:p>
          <a:p>
            <a:pPr marL="1257300" lvl="2" indent="-342900">
              <a:buClr>
                <a:srgbClr val="FFFF00"/>
              </a:buClr>
              <a:buSzTx/>
              <a:buFont typeface="Wingdings" pitchFamily="2" charset="2"/>
              <a:buAutoNum type="arabicPeriod"/>
            </a:pPr>
            <a:endParaRPr lang="en-US">
              <a:cs typeface="Times New Roman" pitchFamily="18" charset="0"/>
            </a:endParaRPr>
          </a:p>
          <a:p>
            <a:pPr marL="1257300" lvl="2" indent="-342900">
              <a:buClr>
                <a:srgbClr val="FFFF00"/>
              </a:buClr>
              <a:buSzTx/>
              <a:buFont typeface="Wingdings" pitchFamily="2" charset="2"/>
              <a:buAutoNum type="arabicPeriod"/>
            </a:pPr>
            <a:r>
              <a:rPr lang="en-US">
                <a:cs typeface="Times New Roman" pitchFamily="18" charset="0"/>
              </a:rPr>
              <a:t>Trim away all the fat you see, and remove the skin from poultry.</a:t>
            </a:r>
          </a:p>
          <a:p>
            <a:pPr marL="1257300" lvl="2" indent="-342900">
              <a:buClr>
                <a:srgbClr val="FFFF00"/>
              </a:buClr>
              <a:buSzTx/>
              <a:buFont typeface="Wingdings" pitchFamily="2" charset="2"/>
              <a:buAutoNum type="arabicPeriod"/>
            </a:pPr>
            <a:endParaRPr lang="en-US">
              <a:cs typeface="Times New Roman" pitchFamily="18" charset="0"/>
            </a:endParaRPr>
          </a:p>
          <a:p>
            <a:pPr marL="1257300" lvl="2" indent="-342900">
              <a:buClr>
                <a:srgbClr val="FFFF00"/>
              </a:buClr>
              <a:buSzTx/>
              <a:buFont typeface="Wingdings" pitchFamily="2" charset="2"/>
              <a:buAutoNum type="arabicPeriod"/>
            </a:pPr>
            <a:r>
              <a:rPr lang="en-US">
                <a:cs typeface="Times New Roman" pitchFamily="18" charset="0"/>
              </a:rPr>
              <a:t>Avoid frying meat.</a:t>
            </a:r>
            <a:endParaRPr lang="en-US" b="1">
              <a:cs typeface="Times New Roman" pitchFamily="18" charset="0"/>
            </a:endParaRPr>
          </a:p>
        </p:txBody>
      </p:sp>
      <p:sp>
        <p:nvSpPr>
          <p:cNvPr id="103428" name="Text Box 4"/>
          <p:cNvSpPr txBox="1">
            <a:spLocks noChangeArrowheads="1"/>
          </p:cNvSpPr>
          <p:nvPr/>
        </p:nvSpPr>
        <p:spPr bwMode="auto">
          <a:xfrm>
            <a:off x="0" y="64008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16 TM A1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50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277813"/>
            <a:ext cx="73152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 sz="6000" b="1">
                <a:cs typeface="Times New Roman" pitchFamily="18" charset="0"/>
              </a:rPr>
              <a:t>Healthy Eating </a:t>
            </a:r>
          </a:p>
        </p:txBody>
      </p:sp>
      <p:sp>
        <p:nvSpPr>
          <p:cNvPr id="1505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828800" y="1905000"/>
            <a:ext cx="7010400" cy="9144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lnSpc>
                <a:spcPct val="90000"/>
              </a:lnSpc>
              <a:buClr>
                <a:schemeClr val="tx2"/>
              </a:buClr>
              <a:buFont typeface="Wingdings" pitchFamily="2" charset="2"/>
              <a:buNone/>
            </a:pPr>
            <a:r>
              <a:rPr lang="en-US">
                <a:cs typeface="Times New Roman" pitchFamily="18" charset="0"/>
              </a:rPr>
              <a:t>Watch what you eat, avoid fats and salt, and do not overdo sweets.</a:t>
            </a:r>
          </a:p>
        </p:txBody>
      </p:sp>
      <p:sp>
        <p:nvSpPr>
          <p:cNvPr id="150532" name="Text Box 4"/>
          <p:cNvSpPr txBox="1">
            <a:spLocks noChangeArrowheads="1"/>
          </p:cNvSpPr>
          <p:nvPr/>
        </p:nvSpPr>
        <p:spPr bwMode="auto">
          <a:xfrm>
            <a:off x="0" y="62484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16 TM A2</a:t>
            </a:r>
          </a:p>
        </p:txBody>
      </p:sp>
      <p:sp>
        <p:nvSpPr>
          <p:cNvPr id="150534" name="Rectangle 6"/>
          <p:cNvSpPr>
            <a:spLocks noChangeArrowheads="1"/>
          </p:cNvSpPr>
          <p:nvPr/>
        </p:nvSpPr>
        <p:spPr bwMode="auto">
          <a:xfrm>
            <a:off x="1676400" y="3429000"/>
            <a:ext cx="70104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FF00"/>
              </a:buClr>
              <a:buSzPct val="75000"/>
              <a:buFont typeface="Wingdings" pitchFamily="2" charset="2"/>
              <a:buNone/>
            </a:pPr>
            <a:endParaRPr lang="en-US" sz="2800">
              <a:solidFill>
                <a:schemeClr val="bg1"/>
              </a:solidFill>
              <a:latin typeface="Arial" charset="0"/>
              <a:cs typeface="Times New Roman" pitchFamily="18" charset="0"/>
            </a:endParaRPr>
          </a:p>
          <a:p>
            <a:pPr marL="914400" lvl="1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FF00"/>
              </a:buClr>
              <a:buSzPct val="75000"/>
              <a:buFont typeface="Wingdings" pitchFamily="2" charset="2"/>
              <a:buAutoNum type="alphaUcPeriod" startAt="2"/>
            </a:pPr>
            <a:r>
              <a:rPr lang="en-US" sz="240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Eat a variety of 2 to 4 servings of fruits and 3 to 5 servings of vegetables per day.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52578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277813"/>
            <a:ext cx="73914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 sz="6000" b="1">
                <a:cs typeface="Times New Roman" pitchFamily="18" charset="0"/>
              </a:rPr>
              <a:t>Healthy Eating </a:t>
            </a:r>
          </a:p>
        </p:txBody>
      </p:sp>
      <p:sp>
        <p:nvSpPr>
          <p:cNvPr id="1525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828800" y="1600200"/>
            <a:ext cx="7010400" cy="9144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lnSpc>
                <a:spcPct val="90000"/>
              </a:lnSpc>
              <a:buClr>
                <a:schemeClr val="tx2"/>
              </a:buClr>
              <a:buFont typeface="Wingdings" pitchFamily="2" charset="2"/>
              <a:buNone/>
            </a:pPr>
            <a:r>
              <a:rPr lang="en-US">
                <a:cs typeface="Times New Roman" pitchFamily="18" charset="0"/>
              </a:rPr>
              <a:t>Watch what you eat, avoid fats and salt, and do not overdo sweets.</a:t>
            </a:r>
          </a:p>
        </p:txBody>
      </p:sp>
      <p:sp>
        <p:nvSpPr>
          <p:cNvPr id="152580" name="Text Box 4"/>
          <p:cNvSpPr txBox="1">
            <a:spLocks noChangeArrowheads="1"/>
          </p:cNvSpPr>
          <p:nvPr/>
        </p:nvSpPr>
        <p:spPr bwMode="auto">
          <a:xfrm>
            <a:off x="0" y="63246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16 TM A3</a:t>
            </a:r>
          </a:p>
        </p:txBody>
      </p:sp>
      <p:sp>
        <p:nvSpPr>
          <p:cNvPr id="152581" name="Rectangle 5"/>
          <p:cNvSpPr>
            <a:spLocks noChangeArrowheads="1"/>
          </p:cNvSpPr>
          <p:nvPr/>
        </p:nvSpPr>
        <p:spPr bwMode="auto">
          <a:xfrm>
            <a:off x="990600" y="2819400"/>
            <a:ext cx="65532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FF00"/>
              </a:buClr>
              <a:buSzPct val="75000"/>
              <a:buFont typeface="Wingdings" pitchFamily="2" charset="2"/>
              <a:buAutoNum type="alphaUcPeriod" startAt="3"/>
            </a:pPr>
            <a:endParaRPr lang="en-US" sz="2800">
              <a:solidFill>
                <a:srgbClr val="FFFF00"/>
              </a:solidFill>
              <a:latin typeface="Arial" charset="0"/>
              <a:cs typeface="Times New Roman" pitchFamily="18" charset="0"/>
            </a:endParaRPr>
          </a:p>
          <a:p>
            <a:pPr marL="914400" lvl="1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FF00"/>
              </a:buClr>
              <a:buSzPct val="75000"/>
              <a:buFont typeface="Wingdings" pitchFamily="2" charset="2"/>
              <a:buAutoNum type="alphaUcPeriod" startAt="3"/>
            </a:pPr>
            <a:r>
              <a:rPr lang="en-US" sz="240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Eat a variety of grain products, including whole grains, for 6 to 11 servings per day. </a:t>
            </a:r>
          </a:p>
        </p:txBody>
      </p:sp>
      <p:pic>
        <p:nvPicPr>
          <p:cNvPr id="152582" name="Picture 6" descr="MCj0410455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8200" y="4191000"/>
            <a:ext cx="3276600" cy="23018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54626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277813"/>
            <a:ext cx="73914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 sz="6000" b="1">
                <a:cs typeface="Times New Roman" pitchFamily="18" charset="0"/>
              </a:rPr>
              <a:t>Healthy Eating </a:t>
            </a:r>
          </a:p>
        </p:txBody>
      </p:sp>
      <p:sp>
        <p:nvSpPr>
          <p:cNvPr id="1546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828800" y="1600200"/>
            <a:ext cx="7010400" cy="9144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lnSpc>
                <a:spcPct val="90000"/>
              </a:lnSpc>
              <a:buClr>
                <a:schemeClr val="tx2"/>
              </a:buClr>
              <a:buFont typeface="Wingdings" pitchFamily="2" charset="2"/>
              <a:buNone/>
            </a:pPr>
            <a:r>
              <a:rPr lang="en-US">
                <a:cs typeface="Times New Roman" pitchFamily="18" charset="0"/>
              </a:rPr>
              <a:t>Watch what you eat, avoid fats and salt, and do not overdo sweets.</a:t>
            </a:r>
          </a:p>
        </p:txBody>
      </p:sp>
      <p:sp>
        <p:nvSpPr>
          <p:cNvPr id="154628" name="Text Box 4"/>
          <p:cNvSpPr txBox="1">
            <a:spLocks noChangeArrowheads="1"/>
          </p:cNvSpPr>
          <p:nvPr/>
        </p:nvSpPr>
        <p:spPr bwMode="auto">
          <a:xfrm>
            <a:off x="152400" y="64008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16 TM A4</a:t>
            </a:r>
          </a:p>
        </p:txBody>
      </p:sp>
      <p:sp>
        <p:nvSpPr>
          <p:cNvPr id="154629" name="Rectangle 5"/>
          <p:cNvSpPr>
            <a:spLocks noChangeArrowheads="1"/>
          </p:cNvSpPr>
          <p:nvPr/>
        </p:nvSpPr>
        <p:spPr bwMode="auto">
          <a:xfrm>
            <a:off x="1676400" y="2590800"/>
            <a:ext cx="63246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FF00"/>
              </a:buClr>
              <a:buSzPct val="75000"/>
              <a:buFont typeface="Wingdings" pitchFamily="2" charset="2"/>
              <a:buAutoNum type="alphaUcPeriod" startAt="4"/>
            </a:pPr>
            <a:endParaRPr lang="en-US" sz="2800">
              <a:solidFill>
                <a:srgbClr val="FFFF00"/>
              </a:solidFill>
              <a:latin typeface="Arial" charset="0"/>
              <a:cs typeface="Times New Roman" pitchFamily="18" charset="0"/>
            </a:endParaRPr>
          </a:p>
          <a:p>
            <a:pPr marL="914400" lvl="1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FF00"/>
              </a:buClr>
              <a:buSzPct val="75000"/>
              <a:buFont typeface="Wingdings" pitchFamily="2" charset="2"/>
              <a:buAutoNum type="alphaUcPeriod" startAt="4"/>
            </a:pPr>
            <a:r>
              <a:rPr lang="en-US" sz="240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Choose fats and oils with 2 grams or less saturated fat per tablespoon, such as liquid and tub margarines, canola oil, and olive oil.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56674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277813"/>
            <a:ext cx="73914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 sz="6000" b="1">
                <a:cs typeface="Times New Roman" pitchFamily="18" charset="0"/>
              </a:rPr>
              <a:t>Healthy Eating </a:t>
            </a:r>
          </a:p>
        </p:txBody>
      </p:sp>
      <p:sp>
        <p:nvSpPr>
          <p:cNvPr id="1566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828800" y="1600200"/>
            <a:ext cx="7010400" cy="9144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lnSpc>
                <a:spcPct val="90000"/>
              </a:lnSpc>
              <a:buClr>
                <a:schemeClr val="tx2"/>
              </a:buClr>
              <a:buFont typeface="Wingdings" pitchFamily="2" charset="2"/>
              <a:buNone/>
            </a:pPr>
            <a:r>
              <a:rPr lang="en-US">
                <a:cs typeface="Times New Roman" pitchFamily="18" charset="0"/>
              </a:rPr>
              <a:t>Watch what you eat, avoid fats and salt, and do not overdo sweets.</a:t>
            </a:r>
          </a:p>
        </p:txBody>
      </p:sp>
      <p:sp>
        <p:nvSpPr>
          <p:cNvPr id="156676" name="Text Box 4"/>
          <p:cNvSpPr txBox="1">
            <a:spLocks noChangeArrowheads="1"/>
          </p:cNvSpPr>
          <p:nvPr/>
        </p:nvSpPr>
        <p:spPr bwMode="auto">
          <a:xfrm>
            <a:off x="0" y="62484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16 TM A5</a:t>
            </a:r>
          </a:p>
        </p:txBody>
      </p:sp>
      <p:sp>
        <p:nvSpPr>
          <p:cNvPr id="156677" name="Rectangle 5"/>
          <p:cNvSpPr>
            <a:spLocks noChangeArrowheads="1"/>
          </p:cNvSpPr>
          <p:nvPr/>
        </p:nvSpPr>
        <p:spPr bwMode="auto">
          <a:xfrm>
            <a:off x="2209800" y="4114800"/>
            <a:ext cx="51816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FF00"/>
              </a:buClr>
              <a:buSzPct val="75000"/>
              <a:buFont typeface="Wingdings" pitchFamily="2" charset="2"/>
              <a:buAutoNum type="alphaUcPeriod" startAt="5"/>
            </a:pPr>
            <a:endParaRPr lang="en-US" sz="2800">
              <a:solidFill>
                <a:srgbClr val="FFFF00"/>
              </a:solidFill>
              <a:latin typeface="Arial" charset="0"/>
              <a:cs typeface="Times New Roman" pitchFamily="18" charset="0"/>
            </a:endParaRPr>
          </a:p>
          <a:p>
            <a:pPr marL="914400" lvl="1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FF00"/>
              </a:buClr>
              <a:buSzPct val="75000"/>
              <a:buFont typeface="Wingdings" pitchFamily="2" charset="2"/>
              <a:buAutoNum type="alphaUcPeriod" startAt="5"/>
            </a:pPr>
            <a:r>
              <a:rPr lang="en-US" sz="240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Eat 2 to 3 servings of milk, cheese, or yogurt per day. </a:t>
            </a:r>
          </a:p>
        </p:txBody>
      </p:sp>
      <p:pic>
        <p:nvPicPr>
          <p:cNvPr id="156679" name="Picture 7" descr="MCj0232579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95400" y="2438400"/>
            <a:ext cx="2373313" cy="1795463"/>
          </a:xfrm>
          <a:prstGeom prst="rect">
            <a:avLst/>
          </a:prstGeom>
          <a:noFill/>
        </p:spPr>
      </p:pic>
      <p:pic>
        <p:nvPicPr>
          <p:cNvPr id="156680" name="Picture 8" descr="MCj02507670000[1]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07263" y="4038600"/>
            <a:ext cx="1836737" cy="22320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58722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277813"/>
            <a:ext cx="73914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 sz="6000" b="1">
                <a:cs typeface="Times New Roman" pitchFamily="18" charset="0"/>
              </a:rPr>
              <a:t>Healthy Living </a:t>
            </a:r>
          </a:p>
        </p:txBody>
      </p:sp>
      <p:sp>
        <p:nvSpPr>
          <p:cNvPr id="1587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0" y="1600200"/>
            <a:ext cx="6477000" cy="52578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Clr>
                <a:srgbClr val="FFFF00"/>
              </a:buClr>
              <a:buFont typeface="Wingdings" pitchFamily="2" charset="2"/>
              <a:buAutoNum type="alphaUcPeriod" startAt="6"/>
            </a:pPr>
            <a:r>
              <a:rPr lang="en-US" sz="2600" b="1">
                <a:solidFill>
                  <a:srgbClr val="FFFF00"/>
                </a:solidFill>
                <a:cs typeface="Times New Roman" pitchFamily="18" charset="0"/>
              </a:rPr>
              <a:t>Balance</a:t>
            </a:r>
            <a:r>
              <a:rPr lang="en-US" sz="2600" b="1">
                <a:cs typeface="Times New Roman" pitchFamily="18" charset="0"/>
              </a:rPr>
              <a:t> </a:t>
            </a:r>
            <a:r>
              <a:rPr lang="en-US" sz="2600">
                <a:cs typeface="Times New Roman" pitchFamily="18" charset="0"/>
              </a:rPr>
              <a:t>the number of </a:t>
            </a:r>
            <a:r>
              <a:rPr lang="en-US" sz="2600" b="1">
                <a:solidFill>
                  <a:srgbClr val="FFFF00"/>
                </a:solidFill>
                <a:cs typeface="Times New Roman" pitchFamily="18" charset="0"/>
              </a:rPr>
              <a:t>calories</a:t>
            </a:r>
            <a:r>
              <a:rPr lang="en-US" sz="2600">
                <a:cs typeface="Times New Roman" pitchFamily="18" charset="0"/>
              </a:rPr>
              <a:t> you eat with the number you use each day.</a:t>
            </a:r>
          </a:p>
          <a:p>
            <a:pPr marL="457200" indent="-457200">
              <a:buClr>
                <a:srgbClr val="FFFF00"/>
              </a:buClr>
              <a:buFont typeface="Wingdings" pitchFamily="2" charset="2"/>
              <a:buAutoNum type="alphaUcPeriod" startAt="6"/>
            </a:pPr>
            <a:endParaRPr lang="en-US" sz="2600">
              <a:cs typeface="Times New Roman" pitchFamily="18" charset="0"/>
            </a:endParaRPr>
          </a:p>
          <a:p>
            <a:pPr marL="457200" indent="-457200">
              <a:buClr>
                <a:srgbClr val="FFFF00"/>
              </a:buClr>
              <a:buFont typeface="Wingdings" pitchFamily="2" charset="2"/>
              <a:buAutoNum type="alphaUcPeriod" startAt="6"/>
            </a:pPr>
            <a:r>
              <a:rPr lang="en-US" sz="2600" b="1">
                <a:solidFill>
                  <a:srgbClr val="FFFF00"/>
                </a:solidFill>
                <a:cs typeface="Times New Roman" pitchFamily="18" charset="0"/>
              </a:rPr>
              <a:t>Maintain</a:t>
            </a:r>
            <a:r>
              <a:rPr lang="en-US" sz="2600">
                <a:cs typeface="Times New Roman" pitchFamily="18" charset="0"/>
              </a:rPr>
              <a:t> a level of </a:t>
            </a:r>
            <a:r>
              <a:rPr lang="en-US" sz="2600" b="1">
                <a:solidFill>
                  <a:srgbClr val="FFFF00"/>
                </a:solidFill>
                <a:cs typeface="Times New Roman" pitchFamily="18" charset="0"/>
              </a:rPr>
              <a:t>physical activity</a:t>
            </a:r>
            <a:r>
              <a:rPr lang="en-US" sz="2600">
                <a:cs typeface="Times New Roman" pitchFamily="18" charset="0"/>
              </a:rPr>
              <a:t> that keeps you fit and matches the number of calories you eat.</a:t>
            </a:r>
          </a:p>
          <a:p>
            <a:pPr marL="457200" indent="-457200">
              <a:buClr>
                <a:srgbClr val="FFFF00"/>
              </a:buClr>
              <a:buFont typeface="Wingdings" pitchFamily="2" charset="2"/>
              <a:buAutoNum type="alphaUcPeriod" startAt="6"/>
            </a:pPr>
            <a:endParaRPr lang="en-US" sz="2600">
              <a:cs typeface="Times New Roman" pitchFamily="18" charset="0"/>
            </a:endParaRPr>
          </a:p>
          <a:p>
            <a:pPr marL="457200" indent="-457200">
              <a:buClr>
                <a:srgbClr val="FFFF00"/>
              </a:buClr>
              <a:buFont typeface="Wingdings" pitchFamily="2" charset="2"/>
              <a:buAutoNum type="alphaUcPeriod" startAt="6"/>
            </a:pPr>
            <a:r>
              <a:rPr lang="en-US" sz="2600" b="1">
                <a:solidFill>
                  <a:srgbClr val="FFFF00"/>
                </a:solidFill>
                <a:cs typeface="Times New Roman" pitchFamily="18" charset="0"/>
              </a:rPr>
              <a:t>Limit</a:t>
            </a:r>
            <a:r>
              <a:rPr lang="en-US" sz="2600">
                <a:cs typeface="Times New Roman" pitchFamily="18" charset="0"/>
              </a:rPr>
              <a:t> your intake of foods </a:t>
            </a:r>
            <a:r>
              <a:rPr lang="en-US" sz="2600" b="1">
                <a:solidFill>
                  <a:srgbClr val="FFFF00"/>
                </a:solidFill>
                <a:cs typeface="Times New Roman" pitchFamily="18" charset="0"/>
              </a:rPr>
              <a:t>high in calories</a:t>
            </a:r>
            <a:r>
              <a:rPr lang="en-US" sz="2600">
                <a:cs typeface="Times New Roman" pitchFamily="18" charset="0"/>
              </a:rPr>
              <a:t> or low in nutrition, including soft drinks and candy.</a:t>
            </a:r>
          </a:p>
        </p:txBody>
      </p:sp>
      <p:sp>
        <p:nvSpPr>
          <p:cNvPr id="158724" name="Text Box 4"/>
          <p:cNvSpPr txBox="1">
            <a:spLocks noChangeArrowheads="1"/>
          </p:cNvSpPr>
          <p:nvPr/>
        </p:nvSpPr>
        <p:spPr bwMode="auto">
          <a:xfrm>
            <a:off x="152400" y="6324600"/>
            <a:ext cx="1039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16 TM 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723" grpId="0" uiExpand="1" build="p" bldLvl="5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68962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277813"/>
            <a:ext cx="73914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 sz="6000" b="1">
                <a:cs typeface="Times New Roman" pitchFamily="18" charset="0"/>
              </a:rPr>
              <a:t>Healthy Living </a:t>
            </a:r>
          </a:p>
        </p:txBody>
      </p:sp>
      <p:sp>
        <p:nvSpPr>
          <p:cNvPr id="1689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0" y="1600200"/>
            <a:ext cx="7086600" cy="52578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Clr>
                <a:srgbClr val="FFFF00"/>
              </a:buClr>
              <a:buFont typeface="Wingdings" pitchFamily="2" charset="2"/>
              <a:buNone/>
            </a:pPr>
            <a:endParaRPr lang="en-US" sz="2600">
              <a:cs typeface="Times New Roman" pitchFamily="18" charset="0"/>
            </a:endParaRPr>
          </a:p>
          <a:p>
            <a:pPr marL="457200" indent="-457200">
              <a:buClr>
                <a:srgbClr val="FFFF00"/>
              </a:buClr>
              <a:buFont typeface="Wingdings" pitchFamily="2" charset="2"/>
              <a:buNone/>
            </a:pPr>
            <a:r>
              <a:rPr lang="en-US" sz="2000" b="1">
                <a:solidFill>
                  <a:srgbClr val="FFFF00"/>
                </a:solidFill>
                <a:cs typeface="Times New Roman" pitchFamily="18" charset="0"/>
              </a:rPr>
              <a:t>I.</a:t>
            </a:r>
            <a:r>
              <a:rPr lang="en-US" sz="2600" b="1">
                <a:cs typeface="Times New Roman" pitchFamily="18" charset="0"/>
              </a:rPr>
              <a:t>   </a:t>
            </a:r>
            <a:r>
              <a:rPr lang="en-US" sz="2600" b="1">
                <a:solidFill>
                  <a:srgbClr val="FFFF00"/>
                </a:solidFill>
                <a:cs typeface="Times New Roman" pitchFamily="18" charset="0"/>
              </a:rPr>
              <a:t>Limit </a:t>
            </a:r>
            <a:r>
              <a:rPr lang="en-US" sz="2600">
                <a:cs typeface="Times New Roman" pitchFamily="18" charset="0"/>
              </a:rPr>
              <a:t>foods </a:t>
            </a:r>
            <a:r>
              <a:rPr lang="en-US" sz="2600" b="1">
                <a:solidFill>
                  <a:srgbClr val="FFFF00"/>
                </a:solidFill>
                <a:cs typeface="Times New Roman" pitchFamily="18" charset="0"/>
              </a:rPr>
              <a:t>high in</a:t>
            </a:r>
            <a:r>
              <a:rPr lang="en-US" sz="2600">
                <a:solidFill>
                  <a:srgbClr val="FFFF00"/>
                </a:solidFill>
                <a:cs typeface="Times New Roman" pitchFamily="18" charset="0"/>
              </a:rPr>
              <a:t> </a:t>
            </a:r>
            <a:r>
              <a:rPr lang="en-US" sz="2600" b="1">
                <a:solidFill>
                  <a:srgbClr val="FFFF00"/>
                </a:solidFill>
                <a:cs typeface="Times New Roman" pitchFamily="18" charset="0"/>
              </a:rPr>
              <a:t>saturated fat</a:t>
            </a:r>
            <a:r>
              <a:rPr lang="en-US" sz="2600">
                <a:solidFill>
                  <a:srgbClr val="FFFF00"/>
                </a:solidFill>
                <a:cs typeface="Times New Roman" pitchFamily="18" charset="0"/>
              </a:rPr>
              <a:t>, </a:t>
            </a:r>
            <a:r>
              <a:rPr lang="en-US" sz="2600" b="1">
                <a:solidFill>
                  <a:srgbClr val="FFFF00"/>
                </a:solidFill>
                <a:cs typeface="Times New Roman" pitchFamily="18" charset="0"/>
              </a:rPr>
              <a:t>trans fat</a:t>
            </a:r>
            <a:r>
              <a:rPr lang="en-US" sz="2600">
                <a:solidFill>
                  <a:srgbClr val="FFFF00"/>
                </a:solidFill>
                <a:cs typeface="Times New Roman" pitchFamily="18" charset="0"/>
              </a:rPr>
              <a:t>, and </a:t>
            </a:r>
            <a:r>
              <a:rPr lang="en-US" sz="2600" b="1">
                <a:solidFill>
                  <a:srgbClr val="FFFF00"/>
                </a:solidFill>
                <a:cs typeface="Times New Roman" pitchFamily="18" charset="0"/>
              </a:rPr>
              <a:t>cholesterol</a:t>
            </a:r>
            <a:r>
              <a:rPr lang="en-US" sz="2600">
                <a:cs typeface="Times New Roman" pitchFamily="18" charset="0"/>
              </a:rPr>
              <a:t>, such as full-fat milk products, fatty meats, tropical oils, partially hydrogenated vegetable oils, and egg yolks.</a:t>
            </a:r>
          </a:p>
          <a:p>
            <a:pPr marL="457200" indent="-457200">
              <a:buClr>
                <a:srgbClr val="FFFF00"/>
              </a:buClr>
              <a:buFont typeface="Wingdings" pitchFamily="2" charset="2"/>
              <a:buNone/>
            </a:pPr>
            <a:endParaRPr lang="en-US" sz="2600">
              <a:cs typeface="Times New Roman" pitchFamily="18" charset="0"/>
            </a:endParaRPr>
          </a:p>
          <a:p>
            <a:pPr marL="457200" indent="-457200">
              <a:buClr>
                <a:srgbClr val="FFFF00"/>
              </a:buClr>
              <a:buFont typeface="Wingdings" pitchFamily="2" charset="2"/>
              <a:buNone/>
            </a:pPr>
            <a:r>
              <a:rPr lang="en-US" sz="2000" b="1">
                <a:solidFill>
                  <a:srgbClr val="FFFF00"/>
                </a:solidFill>
                <a:cs typeface="Times New Roman" pitchFamily="18" charset="0"/>
              </a:rPr>
              <a:t>j.</a:t>
            </a:r>
            <a:r>
              <a:rPr lang="en-US" sz="2600" b="1">
                <a:cs typeface="Times New Roman" pitchFamily="18" charset="0"/>
              </a:rPr>
              <a:t>    </a:t>
            </a:r>
            <a:r>
              <a:rPr lang="en-US" sz="2600" b="1">
                <a:solidFill>
                  <a:srgbClr val="FFFF00"/>
                </a:solidFill>
                <a:cs typeface="Times New Roman" pitchFamily="18" charset="0"/>
              </a:rPr>
              <a:t>Eat less</a:t>
            </a:r>
            <a:r>
              <a:rPr lang="en-US" sz="2600">
                <a:cs typeface="Times New Roman" pitchFamily="18" charset="0"/>
              </a:rPr>
              <a:t> than </a:t>
            </a:r>
            <a:r>
              <a:rPr lang="en-US" sz="2600" b="1">
                <a:solidFill>
                  <a:srgbClr val="FFFF00"/>
                </a:solidFill>
                <a:cs typeface="Times New Roman" pitchFamily="18" charset="0"/>
              </a:rPr>
              <a:t>6 grams</a:t>
            </a:r>
            <a:r>
              <a:rPr lang="en-US" sz="2600">
                <a:cs typeface="Times New Roman" pitchFamily="18" charset="0"/>
              </a:rPr>
              <a:t> of </a:t>
            </a:r>
            <a:r>
              <a:rPr lang="en-US" sz="2600" b="1">
                <a:solidFill>
                  <a:srgbClr val="FFFF00"/>
                </a:solidFill>
                <a:cs typeface="Times New Roman" pitchFamily="18" charset="0"/>
              </a:rPr>
              <a:t>salt</a:t>
            </a:r>
            <a:r>
              <a:rPr lang="en-US" sz="2600" b="1">
                <a:cs typeface="Times New Roman" pitchFamily="18" charset="0"/>
              </a:rPr>
              <a:t> </a:t>
            </a:r>
            <a:r>
              <a:rPr lang="en-US" sz="2600">
                <a:cs typeface="Times New Roman" pitchFamily="18" charset="0"/>
              </a:rPr>
              <a:t>per day</a:t>
            </a:r>
            <a:r>
              <a:rPr lang="en-US">
                <a:cs typeface="Times New Roman" pitchFamily="18" charset="0"/>
              </a:rPr>
              <a:t>  </a:t>
            </a:r>
          </a:p>
        </p:txBody>
      </p:sp>
      <p:sp>
        <p:nvSpPr>
          <p:cNvPr id="168964" name="Text Box 4"/>
          <p:cNvSpPr txBox="1">
            <a:spLocks noChangeArrowheads="1"/>
          </p:cNvSpPr>
          <p:nvPr/>
        </p:nvSpPr>
        <p:spPr bwMode="auto">
          <a:xfrm>
            <a:off x="152400" y="6324600"/>
            <a:ext cx="1039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16 TM B</a:t>
            </a:r>
          </a:p>
        </p:txBody>
      </p:sp>
      <p:pic>
        <p:nvPicPr>
          <p:cNvPr id="168965" name="Picture 5" descr="MCj0232248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14800" y="5257800"/>
            <a:ext cx="1730375" cy="14795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8963" grpId="0" build="p" bldLvl="5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60770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277813"/>
            <a:ext cx="76200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>
                <a:cs typeface="Times New Roman" pitchFamily="18" charset="0"/>
              </a:rPr>
              <a:t>The Number of </a:t>
            </a:r>
            <a:br>
              <a:rPr lang="en-US">
                <a:cs typeface="Times New Roman" pitchFamily="18" charset="0"/>
              </a:rPr>
            </a:br>
            <a:r>
              <a:rPr lang="en-US">
                <a:cs typeface="Times New Roman" pitchFamily="18" charset="0"/>
              </a:rPr>
              <a:t>Calories You Need Each Day </a:t>
            </a:r>
          </a:p>
        </p:txBody>
      </p:sp>
      <p:sp>
        <p:nvSpPr>
          <p:cNvPr id="1607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76400" y="1752600"/>
            <a:ext cx="6934200" cy="51054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Clr>
                <a:srgbClr val="FFFF00"/>
              </a:buClr>
              <a:buFont typeface="Wingdings" pitchFamily="2" charset="2"/>
              <a:buAutoNum type="arabicPeriod"/>
            </a:pPr>
            <a:r>
              <a:rPr lang="en-US" sz="2600">
                <a:cs typeface="Times New Roman" pitchFamily="18" charset="0"/>
              </a:rPr>
              <a:t>To find the number of calories, multiply the number of pounds you weigh now by 15 calories.</a:t>
            </a:r>
          </a:p>
          <a:p>
            <a:pPr marL="457200" indent="-457200">
              <a:buClr>
                <a:srgbClr val="FFFF00"/>
              </a:buClr>
              <a:buFont typeface="Wingdings" pitchFamily="2" charset="2"/>
              <a:buNone/>
            </a:pPr>
            <a:endParaRPr lang="en-US" sz="2600">
              <a:cs typeface="Times New Roman" pitchFamily="18" charset="0"/>
            </a:endParaRPr>
          </a:p>
          <a:p>
            <a:pPr marL="457200" indent="-457200">
              <a:buClr>
                <a:srgbClr val="FFFF00"/>
              </a:buClr>
              <a:buFont typeface="Wingdings" pitchFamily="2" charset="2"/>
              <a:buNone/>
            </a:pPr>
            <a:endParaRPr lang="en-US" sz="2600">
              <a:cs typeface="Times New Roman" pitchFamily="18" charset="0"/>
            </a:endParaRPr>
          </a:p>
          <a:p>
            <a:pPr marL="457200" indent="-457200">
              <a:buClr>
                <a:srgbClr val="FFFF00"/>
              </a:buClr>
              <a:buFont typeface="Wingdings" pitchFamily="2" charset="2"/>
              <a:buNone/>
            </a:pPr>
            <a:r>
              <a:rPr lang="en-US" sz="2000">
                <a:solidFill>
                  <a:srgbClr val="FFFF00"/>
                </a:solidFill>
                <a:cs typeface="Times New Roman" pitchFamily="18" charset="0"/>
              </a:rPr>
              <a:t>2.</a:t>
            </a:r>
            <a:r>
              <a:rPr lang="en-US" sz="2600">
                <a:cs typeface="Times New Roman" pitchFamily="18" charset="0"/>
              </a:rPr>
              <a:t>  This represents the average number of calories used in one day if you are moderately active. </a:t>
            </a:r>
          </a:p>
          <a:p>
            <a:pPr marL="457200" indent="-457200">
              <a:buClr>
                <a:srgbClr val="FFFF00"/>
              </a:buClr>
              <a:buFont typeface="Wingdings" pitchFamily="2" charset="2"/>
              <a:buAutoNum type="arabicPeriod"/>
            </a:pPr>
            <a:endParaRPr lang="en-US" sz="2600">
              <a:cs typeface="Times New Roman" pitchFamily="18" charset="0"/>
            </a:endParaRPr>
          </a:p>
          <a:p>
            <a:pPr marL="457200" indent="-457200">
              <a:buClr>
                <a:srgbClr val="FFFF00"/>
              </a:buClr>
              <a:buFont typeface="Wingdings" pitchFamily="2" charset="2"/>
              <a:buNone/>
            </a:pPr>
            <a:endParaRPr lang="en-US" sz="2600">
              <a:cs typeface="Times New Roman" pitchFamily="18" charset="0"/>
            </a:endParaRPr>
          </a:p>
        </p:txBody>
      </p:sp>
      <p:sp>
        <p:nvSpPr>
          <p:cNvPr id="160772" name="Text Box 4"/>
          <p:cNvSpPr txBox="1">
            <a:spLocks noChangeArrowheads="1"/>
          </p:cNvSpPr>
          <p:nvPr/>
        </p:nvSpPr>
        <p:spPr bwMode="auto">
          <a:xfrm>
            <a:off x="228600" y="6324600"/>
            <a:ext cx="1039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16 TM 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evel">
  <a:themeElements>
    <a:clrScheme name="Level 6">
      <a:dk1>
        <a:srgbClr val="000000"/>
      </a:dk1>
      <a:lt1>
        <a:srgbClr val="FFFFFF"/>
      </a:lt1>
      <a:dk2>
        <a:srgbClr val="666699"/>
      </a:dk2>
      <a:lt2>
        <a:srgbClr val="FFCC00"/>
      </a:lt2>
      <a:accent1>
        <a:srgbClr val="FF9900"/>
      </a:accent1>
      <a:accent2>
        <a:srgbClr val="FF0000"/>
      </a:accent2>
      <a:accent3>
        <a:srgbClr val="FFFFFF"/>
      </a:accent3>
      <a:accent4>
        <a:srgbClr val="000000"/>
      </a:accent4>
      <a:accent5>
        <a:srgbClr val="FFCAAA"/>
      </a:accent5>
      <a:accent6>
        <a:srgbClr val="E70000"/>
      </a:accent6>
      <a:hlink>
        <a:srgbClr val="666699"/>
      </a:hlink>
      <a:folHlink>
        <a:srgbClr val="999966"/>
      </a:folHlink>
    </a:clrScheme>
    <a:fontScheme name="Leve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Level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F421668-BDDA-490C-91EC-BF27BD194562}">
  <ds:schemaRefs>
    <ds:schemaRef ds:uri="http://www.w3.org/XML/1998/namespace"/>
    <ds:schemaRef ds:uri="http://purl.org/dc/elements/1.1/"/>
    <ds:schemaRef ds:uri="http://schemas.microsoft.com/office/2006/documentManagement/types"/>
    <ds:schemaRef ds:uri="7d75d6f9-8bd4-4602-97a0-53722360a9f2"/>
    <ds:schemaRef ds:uri="http://schemas.microsoft.com/office/infopath/2007/PartnerControls"/>
    <ds:schemaRef ds:uri="http://purl.org/dc/terms/"/>
    <ds:schemaRef ds:uri="http://schemas.microsoft.com/office/2006/metadata/properties"/>
    <ds:schemaRef ds:uri="http://schemas.openxmlformats.org/package/2006/metadata/core-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A290CBFD-0944-4803-8E32-0573541F4E6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7D6297A-B8AD-4705-8BBB-399A2672745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8447</TotalTime>
  <Words>684</Words>
  <Application>Microsoft Office PowerPoint</Application>
  <PresentationFormat>On-screen Show (4:3)</PresentationFormat>
  <Paragraphs>118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Lucida Calligraphy</vt:lpstr>
      <vt:lpstr>Times New Roman</vt:lpstr>
      <vt:lpstr>Verdana</vt:lpstr>
      <vt:lpstr>Wingdings</vt:lpstr>
      <vt:lpstr>Level</vt:lpstr>
      <vt:lpstr>Understanding Healthy Eating Habits </vt:lpstr>
      <vt:lpstr>Healthy Eating </vt:lpstr>
      <vt:lpstr>Healthy Eating </vt:lpstr>
      <vt:lpstr>Healthy Eating </vt:lpstr>
      <vt:lpstr>Healthy Eating </vt:lpstr>
      <vt:lpstr>Healthy Eating </vt:lpstr>
      <vt:lpstr>Healthy Living </vt:lpstr>
      <vt:lpstr>Healthy Living </vt:lpstr>
      <vt:lpstr>The Number of  Calories You Need Each Day </vt:lpstr>
      <vt:lpstr>The Number of  Calories You Need Each Day </vt:lpstr>
      <vt:lpstr>Maintaining a Healthy Weight </vt:lpstr>
      <vt:lpstr>Maintaining a Healthy Weight </vt:lpstr>
      <vt:lpstr>Maintaining a Healthy Weight </vt:lpstr>
      <vt:lpstr>PowerPoint Presentation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69</cp:revision>
  <cp:lastPrinted>1601-01-01T00:00:00Z</cp:lastPrinted>
  <dcterms:created xsi:type="dcterms:W3CDTF">2003-12-22T04:45:08Z</dcterms:created>
  <dcterms:modified xsi:type="dcterms:W3CDTF">2018-07-09T20:17:57Z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