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8" r:id="rId7"/>
    <p:sldId id="269" r:id="rId8"/>
    <p:sldId id="261" r:id="rId9"/>
    <p:sldId id="270" r:id="rId10"/>
    <p:sldId id="271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EF65AB62-34B4-427A-815D-6026D1C1002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E447252B-2F42-45C9-BD79-15D4CEA9EC1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A45BCF-A581-442E-A2AD-5147851C6346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4F715-66FD-4BBC-BE23-BCB03886ED53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4B64D6-3860-4A9C-A1CD-DC8ADB22E7BE}" type="slidenum">
              <a:rPr lang="en-US"/>
              <a:pPr/>
              <a:t>3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0EF3AC-60AA-41F1-A76C-EF7AE7CF06D1}" type="slidenum">
              <a:rPr lang="en-US"/>
              <a:pPr/>
              <a:t>4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AD88EA-8F0A-47BB-A360-0C397A80C5B0}" type="slidenum">
              <a:rPr lang="en-US"/>
              <a:pPr/>
              <a:t>5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4CBB30-BF50-4370-97A9-E1CA198E3440}" type="slidenum">
              <a:rPr lang="en-US"/>
              <a:pPr/>
              <a:t>6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98B800-58A3-4D69-9446-3190A8548A1B}" type="slidenum">
              <a:rPr lang="en-US"/>
              <a:pPr/>
              <a:t>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53200" y="64008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3331368" y="3312318"/>
            <a:ext cx="6877050" cy="214313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5791" name="Rectangle 15"/>
          <p:cNvSpPr>
            <a:spLocks noChangeArrowheads="1"/>
          </p:cNvSpPr>
          <p:nvPr/>
        </p:nvSpPr>
        <p:spPr bwMode="auto">
          <a:xfrm>
            <a:off x="6553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rgbClr val="000099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rgbClr val="000099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rgbClr val="000099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Defining Personal Growth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Introduction </a:t>
            </a:r>
            <a:endParaRPr lang="en-US"/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2286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Introduction to Leadership, Personal Growth, and Career Success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990600" y="5943600"/>
            <a:ext cx="5826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Characteristics of Career Success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001000" cy="52578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Personal growth—the positive evolution of the whole person.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 TM A1</a:t>
            </a:r>
          </a:p>
        </p:txBody>
      </p:sp>
      <p:sp>
        <p:nvSpPr>
          <p:cNvPr id="5210" name="AutoShape 90"/>
          <p:cNvSpPr>
            <a:spLocks noChangeArrowheads="1"/>
          </p:cNvSpPr>
          <p:nvPr/>
        </p:nvSpPr>
        <p:spPr bwMode="auto">
          <a:xfrm>
            <a:off x="1524000" y="2667000"/>
            <a:ext cx="6172200" cy="35052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1" name="Rectangle 91"/>
          <p:cNvSpPr>
            <a:spLocks noChangeArrowheads="1"/>
          </p:cNvSpPr>
          <p:nvPr/>
        </p:nvSpPr>
        <p:spPr bwMode="auto">
          <a:xfrm>
            <a:off x="3276600" y="3124200"/>
            <a:ext cx="3124200" cy="2225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indent="457200" eaLnBrk="1" hangingPunct="1">
              <a:buFontTx/>
              <a:buAutoNum type="alphaUcPeriod"/>
            </a:pPr>
            <a:r>
              <a:rPr kumimoji="1" lang="en-US" sz="2000" b="1">
                <a:solidFill>
                  <a:srgbClr val="000099"/>
                </a:solidFill>
                <a:latin typeface="Arial" charset="0"/>
                <a:cs typeface="Arial" charset="0"/>
              </a:rPr>
              <a:t>Components:</a:t>
            </a:r>
            <a:endParaRPr kumimoji="1" lang="en-US" sz="1200" b="1">
              <a:solidFill>
                <a:srgbClr val="000099"/>
              </a:solidFill>
              <a:cs typeface="Times New Roman" pitchFamily="18" charset="0"/>
            </a:endParaRPr>
          </a:p>
          <a:p>
            <a:pPr marL="914400" lvl="1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kumimoji="1" lang="en-US" sz="2000">
                <a:solidFill>
                  <a:srgbClr val="000099"/>
                </a:solidFill>
                <a:latin typeface="Arial" charset="0"/>
                <a:cs typeface="Arial" charset="0"/>
              </a:rPr>
              <a:t>emotional</a:t>
            </a:r>
            <a:endParaRPr kumimoji="1" lang="en-US" sz="1200">
              <a:solidFill>
                <a:srgbClr val="000099"/>
              </a:solidFill>
              <a:cs typeface="Times New Roman" pitchFamily="18" charset="0"/>
            </a:endParaRPr>
          </a:p>
          <a:p>
            <a:pPr marL="914400" lvl="1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kumimoji="1" lang="en-US" sz="2000">
                <a:solidFill>
                  <a:srgbClr val="000099"/>
                </a:solidFill>
                <a:latin typeface="Arial" charset="0"/>
                <a:cs typeface="Arial" charset="0"/>
              </a:rPr>
              <a:t>mental</a:t>
            </a:r>
            <a:endParaRPr kumimoji="1" lang="en-US" sz="1200">
              <a:solidFill>
                <a:srgbClr val="000099"/>
              </a:solidFill>
              <a:cs typeface="Times New Roman" pitchFamily="18" charset="0"/>
            </a:endParaRPr>
          </a:p>
          <a:p>
            <a:pPr marL="914400" lvl="1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kumimoji="1" lang="en-US" sz="2000">
                <a:solidFill>
                  <a:srgbClr val="000099"/>
                </a:solidFill>
                <a:latin typeface="Arial" charset="0"/>
                <a:cs typeface="Arial" charset="0"/>
              </a:rPr>
              <a:t>social</a:t>
            </a:r>
            <a:endParaRPr kumimoji="1" lang="en-US" sz="1200">
              <a:solidFill>
                <a:srgbClr val="000099"/>
              </a:solidFill>
              <a:cs typeface="Times New Roman" pitchFamily="18" charset="0"/>
            </a:endParaRPr>
          </a:p>
          <a:p>
            <a:pPr marL="914400" lvl="1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kumimoji="1" lang="en-US" sz="2000">
                <a:solidFill>
                  <a:srgbClr val="000099"/>
                </a:solidFill>
                <a:latin typeface="Arial" charset="0"/>
                <a:cs typeface="Arial" charset="0"/>
              </a:rPr>
              <a:t>professional</a:t>
            </a:r>
            <a:endParaRPr kumimoji="1" lang="en-US" sz="1200">
              <a:solidFill>
                <a:srgbClr val="000099"/>
              </a:solidFill>
              <a:cs typeface="Times New Roman" pitchFamily="18" charset="0"/>
            </a:endParaRPr>
          </a:p>
          <a:p>
            <a:pPr marL="914400" lvl="1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kumimoji="1" lang="en-US" sz="2000">
                <a:solidFill>
                  <a:srgbClr val="000099"/>
                </a:solidFill>
                <a:latin typeface="Arial" charset="0"/>
                <a:cs typeface="Arial" charset="0"/>
              </a:rPr>
              <a:t>spiritual</a:t>
            </a:r>
            <a:endParaRPr kumimoji="1" lang="en-US" sz="1200">
              <a:solidFill>
                <a:srgbClr val="000099"/>
              </a:solidFill>
              <a:cs typeface="Times New Roman" pitchFamily="18" charset="0"/>
            </a:endParaRPr>
          </a:p>
          <a:p>
            <a:pPr marL="914400" lvl="1" indent="-457200">
              <a:buClr>
                <a:schemeClr val="tx2"/>
              </a:buClr>
              <a:buFont typeface="Wingdings" pitchFamily="2" charset="2"/>
              <a:buChar char="§"/>
            </a:pPr>
            <a:r>
              <a:rPr kumimoji="1" lang="en-US" sz="2000">
                <a:solidFill>
                  <a:srgbClr val="000099"/>
                </a:solidFill>
                <a:latin typeface="Arial" charset="0"/>
                <a:cs typeface="Arial" charset="0"/>
              </a:rPr>
              <a:t>physical</a:t>
            </a:r>
            <a:r>
              <a:rPr kumimoji="1" lang="en-US" sz="1100">
                <a:solidFill>
                  <a:srgbClr val="000099"/>
                </a:solidFill>
              </a:rPr>
              <a:t> </a:t>
            </a:r>
            <a:endParaRPr kumimoji="1" lang="en-US" sz="240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Characteristics of Career Success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001000" cy="52578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Personal growth—the positive evolution of the whole person. 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 TM A2</a:t>
            </a:r>
          </a:p>
        </p:txBody>
      </p:sp>
      <p:sp>
        <p:nvSpPr>
          <p:cNvPr id="103430" name="Rectangle 6"/>
          <p:cNvSpPr>
            <a:spLocks noChangeArrowheads="1"/>
          </p:cNvSpPr>
          <p:nvPr/>
        </p:nvSpPr>
        <p:spPr bwMode="auto">
          <a:xfrm>
            <a:off x="1981200" y="3009900"/>
            <a:ext cx="6172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indent="457200" eaLnBrk="1" hangingPunct="1">
              <a:buFontTx/>
              <a:buAutoNum type="alphaUcPeriod" startAt="2"/>
            </a:pPr>
            <a:r>
              <a:rPr kumimoji="1" lang="en-US" sz="2400" b="1">
                <a:solidFill>
                  <a:srgbClr val="000099"/>
                </a:solidFill>
                <a:latin typeface="Arial" charset="0"/>
                <a:cs typeface="Arial" charset="0"/>
              </a:rPr>
              <a:t>Rate and amount of growth</a:t>
            </a:r>
            <a:r>
              <a:rPr kumimoji="1" lang="en-US" sz="2400">
                <a:solidFill>
                  <a:srgbClr val="000099"/>
                </a:solidFill>
                <a:latin typeface="Arial" charset="0"/>
                <a:cs typeface="Arial" charset="0"/>
              </a:rPr>
              <a:t> is determined by the choices of each person.</a:t>
            </a:r>
            <a:r>
              <a:rPr kumimoji="1" lang="en-US" sz="1200">
                <a:solidFill>
                  <a:srgbClr val="000099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03431" name="Line 7"/>
          <p:cNvSpPr>
            <a:spLocks noChangeShapeType="1"/>
          </p:cNvSpPr>
          <p:nvPr/>
        </p:nvSpPr>
        <p:spPr bwMode="auto">
          <a:xfrm flipV="1">
            <a:off x="4114800" y="4305300"/>
            <a:ext cx="0" cy="571500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32" name="Line 8"/>
          <p:cNvSpPr>
            <a:spLocks noChangeShapeType="1"/>
          </p:cNvSpPr>
          <p:nvPr/>
        </p:nvSpPr>
        <p:spPr bwMode="auto">
          <a:xfrm flipV="1">
            <a:off x="4343400" y="4419600"/>
            <a:ext cx="0" cy="4572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33" name="Line 9"/>
          <p:cNvSpPr>
            <a:spLocks noChangeShapeType="1"/>
          </p:cNvSpPr>
          <p:nvPr/>
        </p:nvSpPr>
        <p:spPr bwMode="auto">
          <a:xfrm flipV="1">
            <a:off x="4572000" y="4191000"/>
            <a:ext cx="0" cy="68580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34" name="Line 10"/>
          <p:cNvSpPr>
            <a:spLocks noChangeShapeType="1"/>
          </p:cNvSpPr>
          <p:nvPr/>
        </p:nvSpPr>
        <p:spPr bwMode="auto">
          <a:xfrm flipV="1">
            <a:off x="4800600" y="4648200"/>
            <a:ext cx="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35" name="Line 11"/>
          <p:cNvSpPr>
            <a:spLocks noChangeShapeType="1"/>
          </p:cNvSpPr>
          <p:nvPr/>
        </p:nvSpPr>
        <p:spPr bwMode="auto">
          <a:xfrm flipV="1">
            <a:off x="5029200" y="4419600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36" name="Line 12"/>
          <p:cNvSpPr>
            <a:spLocks noChangeShapeType="1"/>
          </p:cNvSpPr>
          <p:nvPr/>
        </p:nvSpPr>
        <p:spPr bwMode="auto">
          <a:xfrm flipV="1">
            <a:off x="5257800" y="4305300"/>
            <a:ext cx="0" cy="571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Characteristics of Career Success 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001000" cy="52578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Personal growth—the positive evolution of the whole person. </a:t>
            </a:r>
          </a:p>
        </p:txBody>
      </p:sp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 TM A3</a:t>
            </a:r>
          </a:p>
        </p:txBody>
      </p:sp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1447800" y="3009900"/>
            <a:ext cx="67056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indent="457200" eaLnBrk="1" hangingPunct="1">
              <a:buFontTx/>
              <a:buAutoNum type="alphaUcPeriod" startAt="3"/>
            </a:pPr>
            <a:r>
              <a:rPr kumimoji="1" lang="en-US" sz="24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Growth is only partly influenced by chronological age. </a:t>
            </a:r>
          </a:p>
        </p:txBody>
      </p:sp>
      <p:pic>
        <p:nvPicPr>
          <p:cNvPr id="105484" name="Picture 12" descr="j01571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733800"/>
            <a:ext cx="8524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latin typeface="Arial" charset="0"/>
                <a:cs typeface="Arial" charset="0"/>
              </a:rPr>
              <a:t>Activities that facilitate personal growth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00200"/>
            <a:ext cx="6781800" cy="5029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Activities by self </a:t>
            </a:r>
          </a:p>
          <a:p>
            <a:pPr marL="457200" indent="-457200">
              <a:buFont typeface="Wingdings" pitchFamily="2" charset="2"/>
              <a:buNone/>
            </a:pPr>
            <a:endParaRPr lang="en-US" b="1">
              <a:cs typeface="Times New Roman" pitchFamily="18" charset="0"/>
            </a:endParaRP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Plan a healthy lifestyle.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Practice effective time usage.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Practice creative and critical thinking. 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Journal.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Learn about many different topics. 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latin typeface="Arial" charset="0"/>
                <a:cs typeface="Arial" charset="0"/>
              </a:rPr>
              <a:t>Activities that facilitate personal growth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600200"/>
            <a:ext cx="7772400" cy="4648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AutoNum type="alphaUcPeriod" startAt="2"/>
            </a:pPr>
            <a:r>
              <a:rPr lang="en-US" b="1">
                <a:cs typeface="Times New Roman" pitchFamily="18" charset="0"/>
              </a:rPr>
              <a:t>Activities with others </a:t>
            </a:r>
            <a:endParaRPr lang="en-US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Practice common etiquette. 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Build relationships with many types of people. 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Seek mentors to provide guidance and coaching. 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Find ways to contribute to others.  </a:t>
            </a:r>
          </a:p>
        </p:txBody>
      </p:sp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5400" b="1">
                <a:latin typeface="Arial" charset="0"/>
                <a:cs typeface="Arial" charset="0"/>
              </a:rPr>
              <a:t>True or False</a:t>
            </a:r>
            <a:r>
              <a:rPr lang="en-US" sz="5400" b="1">
                <a:cs typeface="Times New Roman" pitchFamily="18" charset="0"/>
              </a:rPr>
              <a:t> </a:t>
            </a:r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 Assess 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/>
              <a:t>	____________1. Personal growth usually happens very quickly.</a:t>
            </a:r>
            <a:br>
              <a:rPr lang="en-US" sz="2000" b="1"/>
            </a:br>
            <a:endParaRPr lang="en-US" sz="2000" b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/>
              <a:t/>
            </a:r>
            <a:br>
              <a:rPr lang="en-US" sz="2000" b="1"/>
            </a:br>
            <a:r>
              <a:rPr lang="en-US" sz="2000" b="1"/>
              <a:t>____________2. Personal growth implies growth in many areas, 		       not just one.</a:t>
            </a:r>
            <a:br>
              <a:rPr lang="en-US" sz="2000" b="1"/>
            </a:br>
            <a:endParaRPr lang="en-US" sz="2000" b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/>
              <a:t/>
            </a:r>
            <a:br>
              <a:rPr lang="en-US" sz="2000" b="1"/>
            </a:br>
            <a:r>
              <a:rPr lang="en-US" sz="2000" b="1"/>
              <a:t>____________3. Spiritual and physical growth are both 			       components of personal growth.</a:t>
            </a:r>
            <a:br>
              <a:rPr lang="en-US" sz="2000" b="1"/>
            </a:br>
            <a:endParaRPr lang="en-US" sz="2000" b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/>
              <a:t/>
            </a:r>
            <a:br>
              <a:rPr lang="en-US" sz="2000" b="1"/>
            </a:br>
            <a:r>
              <a:rPr lang="en-US" sz="2000" b="1"/>
              <a:t>____________4. Personal growth can be only positive.</a:t>
            </a:r>
            <a:br>
              <a:rPr lang="en-US" sz="2000" b="1"/>
            </a:br>
            <a:endParaRPr lang="en-US" sz="2000" b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/>
              <a:t/>
            </a:r>
            <a:br>
              <a:rPr lang="en-US" sz="2000" b="1"/>
            </a:br>
            <a:r>
              <a:rPr lang="en-US" sz="2000" b="1"/>
              <a:t>____________5. Personal growth just happens and cannot be 		       influenced.</a:t>
            </a:r>
            <a:br>
              <a:rPr lang="en-US" sz="2000" b="1"/>
            </a:br>
            <a:endParaRPr 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D22F77-08A2-4E37-A0E9-ECDA2737F8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24BB5C-CDE2-4D56-AAC0-92464020FCB7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7d75d6f9-8bd4-4602-97a0-53722360a9f2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A245FDC-2ABA-4281-AD99-0FA42337B8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3169</TotalTime>
  <Words>155</Words>
  <Application>Microsoft Office PowerPoint</Application>
  <PresentationFormat>On-screen Show (4:3)</PresentationFormat>
  <Paragraphs>59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Brush Script MT</vt:lpstr>
      <vt:lpstr>Times New Roman</vt:lpstr>
      <vt:lpstr>Verdana</vt:lpstr>
      <vt:lpstr>Wingdings</vt:lpstr>
      <vt:lpstr>Level</vt:lpstr>
      <vt:lpstr>Defining Personal Growth </vt:lpstr>
      <vt:lpstr>Characteristics of Career Success </vt:lpstr>
      <vt:lpstr>Characteristics of Career Success </vt:lpstr>
      <vt:lpstr>Characteristics of Career Success </vt:lpstr>
      <vt:lpstr>Activities that facilitate personal growth </vt:lpstr>
      <vt:lpstr>Activities that facilitate personal growth </vt:lpstr>
      <vt:lpstr>True or False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27</cp:revision>
  <cp:lastPrinted>1601-01-01T00:00:00Z</cp:lastPrinted>
  <dcterms:created xsi:type="dcterms:W3CDTF">2003-12-22T04:45:08Z</dcterms:created>
  <dcterms:modified xsi:type="dcterms:W3CDTF">2018-07-09T19:59:21Z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