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pitchFamily="2" charset="2"/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1pPr>
    <a:lvl2pPr marL="4572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pitchFamily="2" charset="2"/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2pPr>
    <a:lvl3pPr marL="9144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pitchFamily="2" charset="2"/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3pPr>
    <a:lvl4pPr marL="13716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pitchFamily="2" charset="2"/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4pPr>
    <a:lvl5pPr marL="18288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pitchFamily="2" charset="2"/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3000" b="1" kern="1200">
        <a:solidFill>
          <a:schemeClr val="bg1"/>
        </a:solidFill>
        <a:latin typeface="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48E55894-2017-473D-A7DE-BD5686FE5B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DDBA6775-AA40-4B40-8D8A-D17ED15A80D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CDA367-B337-46FA-BB8B-CAB93DC03068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856C2C-FE9B-4091-AA12-A11F3C876196}" type="slidenum">
              <a:rPr lang="en-US"/>
              <a:pPr/>
              <a:t>10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0F602-27FD-4466-9BCE-B51A6CB17AC3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9567D-032C-46ED-8313-A6831F646A75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9DE95E-D83A-4FC6-8C8B-0F919D83587E}" type="slidenum">
              <a:rPr lang="en-US"/>
              <a:pPr/>
              <a:t>4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92E1ED-5F54-4E10-9959-650DBCFE05F1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BCEC21-E8DC-4785-ACFB-FB27A34D743A}" type="slidenum">
              <a:rPr lang="en-US"/>
              <a:pPr/>
              <a:t>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0B6FFB-2A3E-4CC8-B3DB-697F62C9AC42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D62567-5CEB-4A91-84F8-0AE36BD47A0D}" type="slidenum">
              <a:rPr lang="en-US"/>
              <a:pPr/>
              <a:t>8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CC96D-69A5-4249-952C-A19CA6EE0433}" type="slidenum">
              <a:rPr lang="en-US"/>
              <a:pPr/>
              <a:t>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685800"/>
            <a:ext cx="65532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0250"/>
            <a:ext cx="59436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25850" y="2101850"/>
            <a:ext cx="8610600" cy="13589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867025" y="2847975"/>
            <a:ext cx="6877050" cy="11430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791" name="Rectangle 15"/>
          <p:cNvSpPr>
            <a:spLocks noChangeArrowheads="1"/>
          </p:cNvSpPr>
          <p:nvPr userDrawn="1"/>
        </p:nvSpPr>
        <p:spPr bwMode="auto">
          <a:xfrm>
            <a:off x="3581400" y="6629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400" b="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 b="0">
                <a:solidFill>
                  <a:srgbClr val="FF0000"/>
                </a:solidFill>
              </a:rPr>
              <a:t>Knowledge</a:t>
            </a:r>
            <a:r>
              <a:rPr lang="en-US" sz="1400" b="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533400"/>
            <a:ext cx="6553200" cy="212725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Understanding Common Etiquette</a:t>
            </a:r>
            <a:r>
              <a:rPr lang="en-US" b="1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276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What </a:t>
            </a:r>
            <a:r>
              <a:rPr lang="en-US" b="1">
                <a:cs typeface="Times New Roman" pitchFamily="18" charset="0"/>
              </a:rPr>
              <a:t>foundational skills</a:t>
            </a:r>
            <a:r>
              <a:rPr lang="en-US">
                <a:cs typeface="Times New Roman" pitchFamily="18" charset="0"/>
              </a:rPr>
              <a:t> do I need for </a:t>
            </a:r>
            <a:r>
              <a:rPr lang="en-US" b="1">
                <a:cs typeface="Times New Roman" pitchFamily="18" charset="0"/>
              </a:rPr>
              <a:t>personal growth</a:t>
            </a:r>
            <a:r>
              <a:rPr lang="en-US">
                <a:cs typeface="Times New Roman" pitchFamily="18" charset="0"/>
              </a:rPr>
              <a:t>?</a:t>
            </a:r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Stage One of Development</a:t>
            </a:r>
            <a:br>
              <a:rPr lang="en-US" sz="1200">
                <a:solidFill>
                  <a:srgbClr val="000000"/>
                </a:solidFill>
              </a:rPr>
            </a:br>
            <a:r>
              <a:rPr lang="en-US" sz="1200">
                <a:solidFill>
                  <a:srgbClr val="000000"/>
                </a:solidFill>
              </a:rPr>
              <a:t>ME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31788" y="60198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640263"/>
            <a:ext cx="2819400" cy="2217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229600" cy="1139825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Sample Table Setting 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3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97288" name="Picture 8" descr="MCHH01751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2362200"/>
            <a:ext cx="4586288" cy="3011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8229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What is etiquette?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1628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Etiquette:</a:t>
            </a:r>
            <a:r>
              <a:rPr lang="en-US" sz="2400"/>
              <a:t> 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 lvl="1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is the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conduct or procedure</a:t>
            </a:r>
            <a:r>
              <a:rPr lang="en-US" sz="2800">
                <a:cs typeface="Times New Roman" pitchFamily="18" charset="0"/>
              </a:rPr>
              <a:t> required by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good breeding</a:t>
            </a:r>
            <a:r>
              <a:rPr lang="en-US" sz="2800">
                <a:cs typeface="Times New Roman" pitchFamily="18" charset="0"/>
              </a:rPr>
              <a:t>, or prescribed by authority to be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observed in social or official life.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182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endParaRPr lang="en-US" sz="1200">
              <a:solidFill>
                <a:srgbClr val="000000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A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8229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Where is etiquette used?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438400"/>
            <a:ext cx="7086600" cy="3962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3200" b="1">
                <a:cs typeface="Times New Roman" pitchFamily="18" charset="0"/>
              </a:rPr>
              <a:t>Etiquette</a:t>
            </a:r>
            <a:r>
              <a:rPr lang="en-US" sz="3200">
                <a:cs typeface="Times New Roman" pitchFamily="18" charset="0"/>
              </a:rPr>
              <a:t> is used all around us—when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meeting people</a:t>
            </a: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,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dining</a:t>
            </a:r>
            <a:r>
              <a:rPr lang="en-US" sz="3200">
                <a:cs typeface="Times New Roman" pitchFamily="18" charset="0"/>
              </a:rPr>
              <a:t>, and whenever we are </a:t>
            </a: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around others</a:t>
            </a:r>
            <a:r>
              <a:rPr lang="en-US" sz="3200">
                <a:cs typeface="Times New Roman" pitchFamily="18" charset="0"/>
              </a:rPr>
              <a:t> 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8229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Common etiquette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905000"/>
            <a:ext cx="70104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2400" b="1">
                <a:cs typeface="Times New Roman" pitchFamily="18" charset="0"/>
              </a:rPr>
              <a:t>Showing respect</a:t>
            </a:r>
            <a:r>
              <a:rPr lang="en-US" sz="2400">
                <a:cs typeface="Times New Roman" pitchFamily="18" charset="0"/>
              </a:rPr>
              <a:t> to others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2400" b="1">
                <a:cs typeface="Times New Roman" pitchFamily="18" charset="0"/>
              </a:rPr>
              <a:t>Removal of hats</a:t>
            </a:r>
            <a:r>
              <a:rPr lang="en-US" sz="2400">
                <a:cs typeface="Times New Roman" pitchFamily="18" charset="0"/>
              </a:rPr>
              <a:t> by men in public buildings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2400" b="1">
                <a:cs typeface="Times New Roman" pitchFamily="18" charset="0"/>
              </a:rPr>
              <a:t>Not using cell phones</a:t>
            </a:r>
            <a:r>
              <a:rPr lang="en-US" sz="2400">
                <a:cs typeface="Times New Roman" pitchFamily="18" charset="0"/>
              </a:rPr>
              <a:t> in public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2400" b="1">
                <a:cs typeface="Times New Roman" pitchFamily="18" charset="0"/>
              </a:rPr>
              <a:t>Excusing oneself</a:t>
            </a:r>
            <a:r>
              <a:rPr lang="en-US" sz="2400">
                <a:cs typeface="Times New Roman" pitchFamily="18" charset="0"/>
              </a:rPr>
              <a:t> when leaving an individual or a group</a:t>
            </a:r>
            <a:br>
              <a:rPr lang="en-US" sz="2400">
                <a:cs typeface="Times New Roman" pitchFamily="18" charset="0"/>
              </a:rPr>
            </a:br>
            <a:endParaRPr lang="en-US" sz="24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2400" b="1">
                <a:cs typeface="Times New Roman" pitchFamily="18" charset="0"/>
              </a:rPr>
              <a:t>Dressing appropriately</a:t>
            </a:r>
            <a:r>
              <a:rPr lang="en-US" sz="2400">
                <a:cs typeface="Times New Roman" pitchFamily="18" charset="0"/>
              </a:rPr>
              <a:t> for the occasion</a:t>
            </a:r>
            <a:r>
              <a:rPr lang="en-US" sz="2400"/>
              <a:t> 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1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52400"/>
            <a:ext cx="8229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Dining etiquette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8486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3200" b="1">
                <a:cs typeface="Times New Roman" pitchFamily="18" charset="0"/>
              </a:rPr>
              <a:t>Fast food</a:t>
            </a:r>
            <a:r>
              <a:rPr lang="en-US" sz="3200">
                <a:cs typeface="Times New Roman" pitchFamily="18" charset="0"/>
              </a:rPr>
              <a:t/>
            </a:r>
            <a:br>
              <a:rPr lang="en-US" sz="3200">
                <a:cs typeface="Times New Roman" pitchFamily="18" charset="0"/>
              </a:rPr>
            </a:br>
            <a:r>
              <a:rPr lang="en-US" sz="3200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</a:pPr>
            <a:r>
              <a:rPr lang="en-US" sz="2800">
                <a:cs typeface="Times New Roman" pitchFamily="18" charset="0"/>
              </a:rPr>
              <a:t>Treat the employees with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respect</a:t>
            </a:r>
            <a:r>
              <a:rPr lang="en-US" sz="2800">
                <a:cs typeface="Times New Roman" pitchFamily="18" charset="0"/>
              </a:rPr>
              <a:t>.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</a:pP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Remove your trash</a:t>
            </a:r>
            <a:r>
              <a:rPr lang="en-US" sz="2800">
                <a:cs typeface="Times New Roman" pitchFamily="18" charset="0"/>
              </a:rPr>
              <a:t> from the table when you are finished.</a:t>
            </a:r>
            <a:r>
              <a:rPr lang="en-US">
                <a:cs typeface="Times New Roman" pitchFamily="18" charset="0"/>
              </a:rPr>
              <a:t> </a:t>
            </a:r>
            <a:endParaRPr lang="en-US"/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B1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86868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Dining etiquette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 startAt="2"/>
            </a:pPr>
            <a:r>
              <a:rPr lang="en-US" sz="3200" b="1">
                <a:cs typeface="Times New Roman" pitchFamily="18" charset="0"/>
              </a:rPr>
              <a:t>Full-service restaurant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B2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1447800" y="2438400"/>
            <a:ext cx="7162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800" b="0"/>
              <a:t>Order food you are </a:t>
            </a:r>
            <a:r>
              <a:rPr lang="en-US" sz="2800">
                <a:solidFill>
                  <a:srgbClr val="FF0000"/>
                </a:solidFill>
              </a:rPr>
              <a:t>comfortable</a:t>
            </a:r>
            <a:r>
              <a:rPr lang="en-US" sz="2800" b="0">
                <a:solidFill>
                  <a:srgbClr val="FF0000"/>
                </a:solidFill>
              </a:rPr>
              <a:t> </a:t>
            </a:r>
            <a:r>
              <a:rPr lang="en-US" sz="2800">
                <a:solidFill>
                  <a:srgbClr val="FF0000"/>
                </a:solidFill>
              </a:rPr>
              <a:t>eating</a:t>
            </a:r>
            <a:r>
              <a:rPr lang="en-US" sz="2800" b="0"/>
              <a:t> among others.</a:t>
            </a:r>
            <a:br>
              <a:rPr lang="en-US" sz="2800" b="0"/>
            </a:br>
            <a:endParaRPr lang="en-US" sz="2800" b="0"/>
          </a:p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800"/>
              <a:t>Wait</a:t>
            </a:r>
            <a:r>
              <a:rPr lang="en-US" sz="2800" b="0"/>
              <a:t> until </a:t>
            </a:r>
            <a:r>
              <a:rPr lang="en-US" sz="2800">
                <a:solidFill>
                  <a:srgbClr val="FF0000"/>
                </a:solidFill>
              </a:rPr>
              <a:t>everyone is served</a:t>
            </a:r>
            <a:r>
              <a:rPr lang="en-US" sz="2800" b="0"/>
              <a:t> his or her meal before beginning to eat yours.</a:t>
            </a:r>
            <a:br>
              <a:rPr lang="en-US" sz="2800" b="0"/>
            </a:br>
            <a:endParaRPr lang="en-US" sz="2800" b="0"/>
          </a:p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800" b="0"/>
              <a:t>Leave your waiter or waitress a tip or </a:t>
            </a:r>
            <a:r>
              <a:rPr lang="en-US" sz="2800">
                <a:solidFill>
                  <a:srgbClr val="FF0000"/>
                </a:solidFill>
              </a:rPr>
              <a:t>gratuity</a:t>
            </a:r>
            <a:r>
              <a:rPr lang="en-US" sz="2800" b="0"/>
              <a:t> of at least </a:t>
            </a:r>
            <a:r>
              <a:rPr lang="en-US" sz="2800">
                <a:solidFill>
                  <a:srgbClr val="FF0000"/>
                </a:solidFill>
              </a:rPr>
              <a:t>10 to 15 percent</a:t>
            </a:r>
            <a:r>
              <a:rPr lang="en-US" sz="2800" b="0"/>
              <a:t> of the bill.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8610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Dining etiquette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5240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 startAt="3"/>
            </a:pPr>
            <a:r>
              <a:rPr lang="en-US" sz="3200" b="1">
                <a:cs typeface="Times New Roman" pitchFamily="18" charset="0"/>
              </a:rPr>
              <a:t>Family dining</a:t>
            </a:r>
            <a:r>
              <a:rPr lang="en-US" sz="3200">
                <a:cs typeface="Times New Roman" pitchFamily="18" charset="0"/>
              </a:rPr>
              <a:t> 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2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B3</a:t>
            </a: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1447800" y="2438400"/>
            <a:ext cx="7086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800" b="0"/>
              <a:t>Pass </a:t>
            </a:r>
            <a:r>
              <a:rPr lang="en-US" sz="2800">
                <a:solidFill>
                  <a:srgbClr val="FF0000"/>
                </a:solidFill>
              </a:rPr>
              <a:t>items to the right</a:t>
            </a:r>
            <a:r>
              <a:rPr lang="en-US" sz="2800" b="0"/>
              <a:t> around the table.</a:t>
            </a:r>
          </a:p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800" b="0"/>
          </a:p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800" b="0"/>
              <a:t>Wait until </a:t>
            </a:r>
            <a:r>
              <a:rPr lang="en-US" sz="2800">
                <a:solidFill>
                  <a:srgbClr val="FF0000"/>
                </a:solidFill>
              </a:rPr>
              <a:t>everyone is served</a:t>
            </a:r>
            <a:r>
              <a:rPr lang="en-US" sz="2800" b="0"/>
              <a:t> before beginning to eat your meal. </a:t>
            </a:r>
          </a:p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800" b="0"/>
          </a:p>
          <a:p>
            <a:pPr marL="838200" lvl="1" indent="-381000" algn="l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n"/>
            </a:pPr>
            <a:r>
              <a:rPr lang="en-US" sz="2800">
                <a:solidFill>
                  <a:srgbClr val="FF0000"/>
                </a:solidFill>
              </a:rPr>
              <a:t>Place your napkin in your lap</a:t>
            </a:r>
            <a:r>
              <a:rPr lang="en-US" sz="2800" b="0"/>
              <a:t> while eating, and next to your plate when done.</a:t>
            </a:r>
            <a:r>
              <a:rPr lang="en-US" sz="2800"/>
              <a:t> </a:t>
            </a:r>
            <a:r>
              <a:rPr lang="en-US" sz="2800" b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  <p:bldP spid="911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8229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Setting the table for a meal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76400"/>
            <a:ext cx="71628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 sz="3200" b="1">
                <a:cs typeface="Times New Roman" pitchFamily="18" charset="0"/>
              </a:rPr>
              <a:t>Casual dining</a:t>
            </a:r>
            <a:br>
              <a:rPr lang="en-US" sz="3200" b="1">
                <a:cs typeface="Times New Roman" pitchFamily="18" charset="0"/>
              </a:rPr>
            </a:br>
            <a:r>
              <a:rPr lang="en-US" sz="3200" b="1">
                <a:cs typeface="Times New Roman" pitchFamily="18" charset="0"/>
              </a:rPr>
              <a:t> </a:t>
            </a:r>
            <a:r>
              <a:rPr lang="en-US" sz="3200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</a:pPr>
            <a:r>
              <a:rPr lang="en-US" sz="2800">
                <a:cs typeface="Times New Roman" pitchFamily="18" charset="0"/>
              </a:rPr>
              <a:t>One plate, fork, spoon, knife, and glass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</a:pPr>
            <a:r>
              <a:rPr lang="en-US" sz="2800">
                <a:cs typeface="Times New Roman" pitchFamily="18" charset="0"/>
              </a:rPr>
              <a:t>A napkin placed to the left; fork, plate, knife, then spoon; glass above the knife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3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C1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82296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Setting the table for a meal 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467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lphaUcPeriod" startAt="2"/>
            </a:pPr>
            <a:r>
              <a:rPr lang="en-US" sz="3200" b="1">
                <a:cs typeface="Times New Roman" pitchFamily="18" charset="0"/>
              </a:rPr>
              <a:t>Formal dining</a:t>
            </a:r>
            <a:br>
              <a:rPr lang="en-US" sz="3200" b="1">
                <a:cs typeface="Times New Roman" pitchFamily="18" charset="0"/>
              </a:rPr>
            </a:br>
            <a:r>
              <a:rPr lang="en-US" sz="3200" b="1">
                <a:cs typeface="Times New Roman" pitchFamily="18" charset="0"/>
              </a:rPr>
              <a:t> </a:t>
            </a:r>
            <a:endParaRPr lang="en-US" sz="3200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</a:pPr>
            <a:r>
              <a:rPr lang="en-US" sz="2800">
                <a:cs typeface="Times New Roman" pitchFamily="18" charset="0"/>
              </a:rPr>
              <a:t>Nicely folded cloth napkin, salad fork to the left of plate with tines facing up, dinner fork, plate, knife, and spoon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838200" lvl="1" indent="-381000">
              <a:buClr>
                <a:srgbClr val="FF0000"/>
              </a:buClr>
            </a:pPr>
            <a:r>
              <a:rPr lang="en-US" sz="2800">
                <a:cs typeface="Times New Roman" pitchFamily="18" charset="0"/>
              </a:rPr>
              <a:t>Bread plate above the forks, dessert spoon and knife above the plate, and the glass above the fork 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Objective 3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solidFill>
                  <a:srgbClr val="000000"/>
                </a:solidFill>
              </a:rPr>
              <a:t>MS 20 TM C2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Pct val="75000"/>
          <a:buFont typeface="Wingdings" pitchFamily="2" charset="2"/>
          <a:buNone/>
          <a:tabLst/>
          <a:defRPr kumimoji="0" lang="en-US" sz="3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2"/>
          </a:buClr>
          <a:buSzPct val="75000"/>
          <a:buFont typeface="Wingdings" pitchFamily="2" charset="2"/>
          <a:buNone/>
          <a:tabLst/>
          <a:defRPr kumimoji="0" lang="en-US" sz="3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11EBBF8C-ABA7-48A7-B1BC-E3970DCE46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F80B42-A878-4729-B75D-0B53585F3C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B66BA5-C44A-498D-AB9A-F8DBE0084621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7d75d6f9-8bd4-4602-97a0-53722360a9f2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3120</TotalTime>
  <Words>215</Words>
  <Application>Microsoft Office PowerPoint</Application>
  <PresentationFormat>On-screen Show (4:3)</PresentationFormat>
  <Paragraphs>69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Lucida Calligraphy</vt:lpstr>
      <vt:lpstr>Times New Roman</vt:lpstr>
      <vt:lpstr>Wingdings</vt:lpstr>
      <vt:lpstr>Level</vt:lpstr>
      <vt:lpstr>Understanding Common Etiquette </vt:lpstr>
      <vt:lpstr>What is etiquette? </vt:lpstr>
      <vt:lpstr>Where is etiquette used? </vt:lpstr>
      <vt:lpstr>Common etiquette </vt:lpstr>
      <vt:lpstr>Dining etiquette </vt:lpstr>
      <vt:lpstr>Dining etiquette </vt:lpstr>
      <vt:lpstr>Dining etiquette</vt:lpstr>
      <vt:lpstr>Setting the table for a meal </vt:lpstr>
      <vt:lpstr>Setting the table for a meal </vt:lpstr>
      <vt:lpstr>Sample Table Setting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20</cp:revision>
  <cp:lastPrinted>1601-01-01T00:00:00Z</cp:lastPrinted>
  <dcterms:created xsi:type="dcterms:W3CDTF">2003-12-22T04:45:08Z</dcterms:created>
  <dcterms:modified xsi:type="dcterms:W3CDTF">2018-07-09T20:20:05Z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