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4"/>
  </p:sldMasterIdLst>
  <p:notesMasterIdLst>
    <p:notesMasterId r:id="rId10"/>
  </p:notesMasterIdLst>
  <p:handoutMasterIdLst>
    <p:handoutMasterId r:id="rId11"/>
  </p:handoutMasterIdLst>
  <p:sldIdLst>
    <p:sldId id="256" r:id="rId5"/>
    <p:sldId id="306" r:id="rId6"/>
    <p:sldId id="268" r:id="rId7"/>
    <p:sldId id="299" r:id="rId8"/>
    <p:sldId id="305" r:id="rId9"/>
  </p:sldIdLst>
  <p:sldSz cx="9144000" cy="6858000" type="screen4x3"/>
  <p:notesSz cx="6858000" cy="9144000"/>
  <p:custDataLst>
    <p:tags r:id="rId1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2233" autoAdjust="0"/>
  </p:normalViewPr>
  <p:slideViewPr>
    <p:cSldViewPr>
      <p:cViewPr varScale="1">
        <p:scale>
          <a:sx n="95" d="100"/>
          <a:sy n="95" d="100"/>
        </p:scale>
        <p:origin x="858" y="5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fld id="{802D8E2A-8CFB-4746-A1B2-1C5C882CA2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48EAC69E-3307-48C2-9913-4EC84A64A9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FCCED18-07BE-4900-BB00-58C340D7FCF0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3D5A4F0-011C-4B5B-91A5-92681245D2D5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B148ED2-5E6A-4CA8-AAFC-658BBA3A82F9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202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874384-603A-4D1C-80EA-61615252219A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215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>
            <a:grpSpLocks/>
          </p:cNvGrpSpPr>
          <p:nvPr userDrawn="1"/>
        </p:nvGrpSpPr>
        <p:grpSpPr bwMode="auto">
          <a:xfrm rot="5400000">
            <a:off x="-3619500" y="2247900"/>
            <a:ext cx="8610600" cy="1371600"/>
            <a:chOff x="144" y="1820"/>
            <a:chExt cx="5424" cy="127"/>
          </a:xfrm>
        </p:grpSpPr>
        <p:sp>
          <p:nvSpPr>
            <p:cNvPr id="5" name="Rectangle 8"/>
            <p:cNvSpPr>
              <a:spLocks noChangeArrowheads="1"/>
            </p:cNvSpPr>
            <p:nvPr userDrawn="1"/>
          </p:nvSpPr>
          <p:spPr bwMode="auto">
            <a:xfrm>
              <a:off x="145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rgbClr val="FFF9EF"/>
                </a:gs>
                <a:gs pos="50000">
                  <a:schemeClr val="accent1"/>
                </a:gs>
                <a:gs pos="100000">
                  <a:srgbClr val="FFF9EF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6" name="Rectangle 9"/>
            <p:cNvSpPr>
              <a:spLocks noChangeArrowheads="1"/>
            </p:cNvSpPr>
            <p:nvPr userDrawn="1"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tint val="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tint val="6275"/>
                    <a:invGamma/>
                  </a:schemeClr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7" name="Rectangle 10"/>
            <p:cNvSpPr>
              <a:spLocks noChangeArrowheads="1"/>
            </p:cNvSpPr>
            <p:nvPr userDrawn="1"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tint val="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tint val="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/>
            </a:p>
          </p:txBody>
        </p:sp>
      </p:grpSp>
      <p:sp>
        <p:nvSpPr>
          <p:cNvPr id="768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51100" y="685800"/>
            <a:ext cx="60071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05000" y="3270250"/>
            <a:ext cx="58674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5150" y="277813"/>
            <a:ext cx="177165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77813"/>
            <a:ext cx="516255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77813"/>
            <a:ext cx="7086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086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41763"/>
            <a:ext cx="7086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4671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19700" y="1600200"/>
            <a:ext cx="34671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77813"/>
            <a:ext cx="7086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086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400800"/>
            <a:ext cx="556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75784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en-US"/>
          </a:p>
        </p:txBody>
      </p:sp>
      <p:grpSp>
        <p:nvGrpSpPr>
          <p:cNvPr id="1030" name="Group 15"/>
          <p:cNvGrpSpPr>
            <a:grpSpLocks/>
          </p:cNvGrpSpPr>
          <p:nvPr userDrawn="1"/>
        </p:nvGrpSpPr>
        <p:grpSpPr bwMode="auto">
          <a:xfrm rot="5400000">
            <a:off x="-3619500" y="2247900"/>
            <a:ext cx="8610600" cy="1371600"/>
            <a:chOff x="144" y="1820"/>
            <a:chExt cx="5424" cy="127"/>
          </a:xfrm>
        </p:grpSpPr>
        <p:sp>
          <p:nvSpPr>
            <p:cNvPr id="75792" name="Rectangle 16"/>
            <p:cNvSpPr>
              <a:spLocks noChangeArrowheads="1"/>
            </p:cNvSpPr>
            <p:nvPr userDrawn="1"/>
          </p:nvSpPr>
          <p:spPr bwMode="auto">
            <a:xfrm>
              <a:off x="145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rgbClr val="FFF9EF"/>
                </a:gs>
                <a:gs pos="50000">
                  <a:schemeClr val="accent1"/>
                </a:gs>
                <a:gs pos="100000">
                  <a:srgbClr val="FFF9EF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75793" name="Rectangle 17"/>
            <p:cNvSpPr>
              <a:spLocks noChangeArrowheads="1"/>
            </p:cNvSpPr>
            <p:nvPr userDrawn="1"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tint val="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tint val="6275"/>
                    <a:invGamma/>
                  </a:schemeClr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75794" name="Rectangle 18"/>
            <p:cNvSpPr>
              <a:spLocks noChangeArrowheads="1"/>
            </p:cNvSpPr>
            <p:nvPr userDrawn="1"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tint val="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tint val="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68" r:id="rId2"/>
    <p:sldLayoutId id="2147483667" r:id="rId3"/>
    <p:sldLayoutId id="2147483666" r:id="rId4"/>
    <p:sldLayoutId id="2147483665" r:id="rId5"/>
    <p:sldLayoutId id="2147483664" r:id="rId6"/>
    <p:sldLayoutId id="2147483663" r:id="rId7"/>
    <p:sldLayoutId id="2147483662" r:id="rId8"/>
    <p:sldLayoutId id="2147483661" r:id="rId9"/>
    <p:sldLayoutId id="2147483660" r:id="rId10"/>
    <p:sldLayoutId id="2147483659" r:id="rId11"/>
    <p:sldLayoutId id="2147483658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ctrTitle"/>
          </p:nvPr>
        </p:nvSpPr>
        <p:spPr/>
        <p:txBody>
          <a:bodyPr lIns="92075" tIns="46038" rIns="92075" bIns="46038"/>
          <a:lstStyle/>
          <a:p>
            <a:pPr eaLnBrk="1" hangingPunct="1"/>
            <a:r>
              <a:rPr lang="en-US" b="1" smtClean="0">
                <a:cs typeface="Times New Roman" pitchFamily="18" charset="0"/>
              </a:rPr>
              <a:t>Travel and Dining Etiquette</a:t>
            </a:r>
            <a:r>
              <a:rPr lang="en-US" smtClean="0">
                <a:cs typeface="Times New Roman" pitchFamily="18" charset="0"/>
              </a:rPr>
              <a:t> </a:t>
            </a:r>
          </a:p>
        </p:txBody>
      </p:sp>
      <p:sp>
        <p:nvSpPr>
          <p:cNvPr id="1638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14600" y="3352800"/>
            <a:ext cx="5867400" cy="1752600"/>
          </a:xfrm>
        </p:spPr>
        <p:txBody>
          <a:bodyPr lIns="92075" tIns="46038" rIns="92075" bIns="46038" anchor="ctr"/>
          <a:lstStyle/>
          <a:p>
            <a:pPr eaLnBrk="1" hangingPunct="1"/>
            <a:r>
              <a:rPr lang="en-US" smtClean="0">
                <a:solidFill>
                  <a:srgbClr val="FF3300"/>
                </a:solidFill>
                <a:cs typeface="Times New Roman" pitchFamily="18" charset="0"/>
              </a:rPr>
              <a:t>What </a:t>
            </a:r>
            <a:r>
              <a:rPr lang="en-US" b="1" smtClean="0">
                <a:solidFill>
                  <a:srgbClr val="FF3300"/>
                </a:solidFill>
                <a:cs typeface="Times New Roman" pitchFamily="18" charset="0"/>
              </a:rPr>
              <a:t>foundational skills</a:t>
            </a:r>
            <a:r>
              <a:rPr lang="en-US" smtClean="0">
                <a:solidFill>
                  <a:srgbClr val="FF3300"/>
                </a:solidFill>
                <a:cs typeface="Times New Roman" pitchFamily="18" charset="0"/>
              </a:rPr>
              <a:t> do I </a:t>
            </a:r>
            <a:r>
              <a:rPr lang="en-US" b="1" smtClean="0">
                <a:solidFill>
                  <a:srgbClr val="FF3300"/>
                </a:solidFill>
                <a:cs typeface="Times New Roman" pitchFamily="18" charset="0"/>
              </a:rPr>
              <a:t>need for leadership</a:t>
            </a:r>
            <a:r>
              <a:rPr lang="en-US" smtClean="0">
                <a:solidFill>
                  <a:srgbClr val="FF3300"/>
                </a:solidFill>
                <a:cs typeface="Times New Roman" pitchFamily="18" charset="0"/>
              </a:rPr>
              <a:t>? </a:t>
            </a:r>
            <a:endParaRPr lang="en-US" smtClean="0">
              <a:solidFill>
                <a:srgbClr val="FF3300"/>
              </a:solidFill>
            </a:endParaRPr>
          </a:p>
          <a:p>
            <a:pPr eaLnBrk="1" hangingPunct="1"/>
            <a:endParaRPr lang="en-US" smtClean="0">
              <a:solidFill>
                <a:srgbClr val="FF3300"/>
              </a:solidFill>
            </a:endParaRPr>
          </a:p>
        </p:txBody>
      </p:sp>
      <p:sp>
        <p:nvSpPr>
          <p:cNvPr id="16387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1430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Stage One of Development ME</a:t>
            </a:r>
            <a:r>
              <a:rPr lang="en-US" sz="1200" b="1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16388" name="Text Box 7"/>
          <p:cNvSpPr txBox="1">
            <a:spLocks noChangeArrowheads="1"/>
          </p:cNvSpPr>
          <p:nvPr/>
        </p:nvSpPr>
        <p:spPr bwMode="auto">
          <a:xfrm>
            <a:off x="442913" y="5943600"/>
            <a:ext cx="623887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MS 21</a:t>
            </a:r>
          </a:p>
        </p:txBody>
      </p:sp>
      <p:pic>
        <p:nvPicPr>
          <p:cNvPr id="16389" name="Picture 8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3600" y="4522788"/>
            <a:ext cx="2895600" cy="227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Life</a:t>
            </a:r>
            <a:r>
              <a:rPr lang="en-US" smtClean="0">
                <a:latin typeface="Arial" charset="0"/>
              </a:rPr>
              <a:t>Knowledge</a:t>
            </a:r>
            <a:r>
              <a:rPr lang="en-US" smtClean="0"/>
              <a:t>®</a:t>
            </a:r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5400" b="1" smtClean="0"/>
              <a:t>A Little Explanation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600200"/>
            <a:ext cx="7772400" cy="5257800"/>
          </a:xfrm>
        </p:spPr>
        <p:txBody>
          <a:bodyPr/>
          <a:lstStyle/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000" smtClean="0"/>
              <a:t>Dinner fork: innermost fork, used for main course</a:t>
            </a:r>
          </a:p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000" smtClean="0"/>
              <a:t>Salad fork: outer fork, used for salad</a:t>
            </a:r>
          </a:p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000" smtClean="0"/>
              <a:t>Dinner knife: knife used for meat and sometimes for spreading butter on bread</a:t>
            </a:r>
          </a:p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000" smtClean="0"/>
              <a:t>Soup spoon: spoon used for either soup or something in main course</a:t>
            </a:r>
          </a:p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000" smtClean="0"/>
              <a:t>Water goblet: water or iced tea glass, to the right of the plate</a:t>
            </a:r>
          </a:p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000" smtClean="0"/>
              <a:t>Dinner plate: largest plate, placed directly in front of person</a:t>
            </a:r>
          </a:p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000" smtClean="0"/>
              <a:t>Bread and butter plate: small plate placed to the left of the dinner plate</a:t>
            </a:r>
          </a:p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000" smtClean="0"/>
              <a:t>Napkin: cloth or absorbent paper used to protect the clothes or to wipe the lips and fingers while eating</a:t>
            </a:r>
            <a:br>
              <a:rPr lang="en-US" sz="2000" smtClean="0"/>
            </a:br>
            <a:r>
              <a:rPr lang="en-US" sz="2000" smtClean="0"/>
              <a:t/>
            </a:r>
            <a:br>
              <a:rPr lang="en-US" sz="2000" smtClean="0"/>
            </a:br>
            <a:endParaRPr lang="en-US" sz="2000" smtClean="0"/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152400" y="6248400"/>
            <a:ext cx="112395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38" name="Footer Placeholder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Life</a:t>
            </a:r>
            <a:r>
              <a:rPr lang="en-US" smtClean="0">
                <a:latin typeface="Arial" charset="0"/>
              </a:rPr>
              <a:t>Knowledge</a:t>
            </a:r>
            <a:r>
              <a:rPr lang="en-US" smtClean="0"/>
              <a:t>®</a:t>
            </a:r>
          </a:p>
        </p:txBody>
      </p:sp>
      <p:sp>
        <p:nvSpPr>
          <p:cNvPr id="103439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277813"/>
            <a:ext cx="7315200" cy="1169987"/>
          </a:xfrm>
        </p:spPr>
        <p:txBody>
          <a:bodyPr lIns="92075" tIns="46038" rIns="92075" bIns="46038"/>
          <a:lstStyle/>
          <a:p>
            <a:pPr eaLnBrk="1" hangingPunct="1"/>
            <a:r>
              <a:rPr lang="en-US" sz="4800" b="1" smtClean="0"/>
              <a:t>Formal Place Setting Key</a:t>
            </a:r>
            <a:r>
              <a:rPr lang="en-US" sz="4800" b="1" smtClean="0">
                <a:cs typeface="Times New Roman" pitchFamily="18" charset="0"/>
              </a:rPr>
              <a:t> </a:t>
            </a:r>
          </a:p>
        </p:txBody>
      </p:sp>
      <p:sp>
        <p:nvSpPr>
          <p:cNvPr id="103440" name="Text Box 4"/>
          <p:cNvSpPr txBox="1">
            <a:spLocks noChangeArrowheads="1"/>
          </p:cNvSpPr>
          <p:nvPr/>
        </p:nvSpPr>
        <p:spPr bwMode="auto">
          <a:xfrm>
            <a:off x="228600" y="60198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MS 21 TM A1</a:t>
            </a:r>
          </a:p>
        </p:txBody>
      </p:sp>
      <p:sp>
        <p:nvSpPr>
          <p:cNvPr id="103441" name="Rectangle 12"/>
          <p:cNvSpPr>
            <a:spLocks noChangeArrowheads="1"/>
          </p:cNvSpPr>
          <p:nvPr/>
        </p:nvSpPr>
        <p:spPr bwMode="auto">
          <a:xfrm>
            <a:off x="3233738" y="2424113"/>
            <a:ext cx="9144000" cy="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/>
            <a:endParaRPr lang="en-US"/>
          </a:p>
        </p:txBody>
      </p:sp>
      <p:graphicFrame>
        <p:nvGraphicFramePr>
          <p:cNvPr id="103437" name="Object 13"/>
          <p:cNvGraphicFramePr>
            <a:graphicFrameLocks noChangeAspect="1"/>
          </p:cNvGraphicFramePr>
          <p:nvPr/>
        </p:nvGraphicFramePr>
        <p:xfrm>
          <a:off x="1981200" y="1600200"/>
          <a:ext cx="6553200" cy="4922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38" r:id="rId4" imgW="2676899" imgH="2010056" progId="">
                  <p:embed/>
                </p:oleObj>
              </mc:Choice>
              <mc:Fallback>
                <p:oleObj r:id="rId4" imgW="2676899" imgH="2010056" progId="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1600200"/>
                        <a:ext cx="6553200" cy="49228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900" name="Footer Placeholder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Life</a:t>
            </a:r>
            <a:r>
              <a:rPr lang="en-US" smtClean="0">
                <a:latin typeface="Arial" charset="0"/>
              </a:rPr>
              <a:t>Knowledge</a:t>
            </a:r>
            <a:r>
              <a:rPr lang="en-US" smtClean="0"/>
              <a:t>®</a:t>
            </a:r>
          </a:p>
        </p:txBody>
      </p:sp>
      <p:graphicFrame>
        <p:nvGraphicFramePr>
          <p:cNvPr id="201899" name="Object 171"/>
          <p:cNvGraphicFramePr>
            <a:graphicFrameLocks noChangeAspect="1"/>
          </p:cNvGraphicFramePr>
          <p:nvPr/>
        </p:nvGraphicFramePr>
        <p:xfrm>
          <a:off x="0" y="1600200"/>
          <a:ext cx="4495800" cy="396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900" r:id="rId4" imgW="2676899" imgH="2010056" progId="">
                  <p:embed/>
                </p:oleObj>
              </mc:Choice>
              <mc:Fallback>
                <p:oleObj r:id="rId4" imgW="2676899" imgH="2010056" progId="">
                  <p:embed/>
                  <p:pic>
                    <p:nvPicPr>
                      <p:cNvPr id="0" name="Picture 17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600200"/>
                        <a:ext cx="4495800" cy="3962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1901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277813"/>
            <a:ext cx="7239000" cy="1169987"/>
          </a:xfrm>
        </p:spPr>
        <p:txBody>
          <a:bodyPr lIns="92075" tIns="46038" rIns="92075" bIns="46038"/>
          <a:lstStyle/>
          <a:p>
            <a:pPr eaLnBrk="1" hangingPunct="1"/>
            <a:r>
              <a:rPr lang="en-US" b="1" smtClean="0">
                <a:solidFill>
                  <a:srgbClr val="000000"/>
                </a:solidFill>
              </a:rPr>
              <a:t>Formal Dinner Place Setting</a:t>
            </a:r>
            <a:r>
              <a:rPr lang="en-US" smtClean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201902" name="Text Box 4"/>
          <p:cNvSpPr txBox="1">
            <a:spLocks noChangeArrowheads="1"/>
          </p:cNvSpPr>
          <p:nvPr/>
        </p:nvSpPr>
        <p:spPr bwMode="auto">
          <a:xfrm>
            <a:off x="228600" y="60198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MS 21 TM A2</a:t>
            </a:r>
          </a:p>
        </p:txBody>
      </p:sp>
      <p:graphicFrame>
        <p:nvGraphicFramePr>
          <p:cNvPr id="2" name="Group 174"/>
          <p:cNvGraphicFramePr>
            <a:graphicFrameLocks noGrp="1"/>
          </p:cNvGraphicFramePr>
          <p:nvPr/>
        </p:nvGraphicFramePr>
        <p:xfrm>
          <a:off x="4419600" y="1447800"/>
          <a:ext cx="4343400" cy="4937125"/>
        </p:xfrm>
        <a:graphic>
          <a:graphicData uri="http://schemas.openxmlformats.org/drawingml/2006/table">
            <a:tbl>
              <a:tblPr/>
              <a:tblGrid>
                <a:gridCol w="434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4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Formal Dinner Place Setting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75000"/>
                        <a:buFont typeface="Wingdings" pitchFamily="2" charset="2"/>
                        <a:buAutoNum type="arabicPeriod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Napkin 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75000"/>
                        <a:buFont typeface="Wingdings" pitchFamily="2" charset="2"/>
                        <a:buAutoNum type="arabicPeriod" startAt="2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Salad Fork 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75000"/>
                        <a:buFont typeface="Wingdings" pitchFamily="2" charset="2"/>
                        <a:buAutoNum type="arabicPeriod" startAt="3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Dinner or Main Course Fork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75000"/>
                        <a:buFont typeface="Wingdings" pitchFamily="2" charset="2"/>
                        <a:buAutoNum type="arabicPeriod" startAt="4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Fish Fork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75000"/>
                        <a:buFont typeface="Wingdings" pitchFamily="2" charset="2"/>
                        <a:buAutoNum type="arabicPeriod" startAt="5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Soup Bowl &amp; Plate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75000"/>
                        <a:buFont typeface="Wingdings" pitchFamily="2" charset="2"/>
                        <a:buAutoNum type="arabicPeriod" startAt="6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Dinner Plate 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75000"/>
                        <a:buFont typeface="Wingdings" pitchFamily="2" charset="2"/>
                        <a:buAutoNum type="arabicPeriod" startAt="7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Dinner Knife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75000"/>
                        <a:buFont typeface="Wingdings" pitchFamily="2" charset="2"/>
                        <a:buAutoNum type="arabicPeriod" startAt="8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Fish Knife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75000"/>
                        <a:buFont typeface="Wingdings" pitchFamily="2" charset="2"/>
                        <a:buAutoNum type="arabicPeriod" startAt="9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Soup Spoon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75000"/>
                        <a:buFont typeface="Wingdings" pitchFamily="2" charset="2"/>
                        <a:buAutoNum type="arabicPeriod" startAt="10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Bread &amp; Butter Plate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75000"/>
                        <a:buFont typeface="Wingdings" pitchFamily="2" charset="2"/>
                        <a:buAutoNum type="arabicPeriod" startAt="11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Butter Knife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75000"/>
                        <a:buFont typeface="Wingdings" pitchFamily="2" charset="2"/>
                        <a:buAutoNum type="arabicPeriod" startAt="12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Dessert Spoon and Cake Fork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75000"/>
                        <a:buFont typeface="Wingdings" pitchFamily="2" charset="2"/>
                        <a:buAutoNum type="arabicPeriod" startAt="13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Sterling Water Goblet 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75000"/>
                        <a:buFont typeface="Wingdings" pitchFamily="2" charset="2"/>
                        <a:buAutoNum type="arabicPeriod" startAt="14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Red Wine Goblet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75000"/>
                        <a:buFont typeface="Wingdings" pitchFamily="2" charset="2"/>
                        <a:buAutoNum type="arabicPeriod" startAt="15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White Wine Goblet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9" name="Footer Placeholder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Life</a:t>
            </a:r>
            <a:r>
              <a:rPr lang="en-US" smtClean="0">
                <a:latin typeface="Arial" charset="0"/>
              </a:rPr>
              <a:t>Knowledge</a:t>
            </a:r>
            <a:r>
              <a:rPr lang="en-US" smtClean="0"/>
              <a:t>®</a:t>
            </a:r>
          </a:p>
        </p:txBody>
      </p:sp>
      <p:graphicFrame>
        <p:nvGraphicFramePr>
          <p:cNvPr id="214018" name="Object 2"/>
          <p:cNvGraphicFramePr>
            <a:graphicFrameLocks noChangeAspect="1"/>
          </p:cNvGraphicFramePr>
          <p:nvPr/>
        </p:nvGraphicFramePr>
        <p:xfrm>
          <a:off x="0" y="1600200"/>
          <a:ext cx="4572000" cy="350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019" r:id="rId4" imgW="2676899" imgH="2010056" progId="">
                  <p:embed/>
                </p:oleObj>
              </mc:Choice>
              <mc:Fallback>
                <p:oleObj r:id="rId4" imgW="2676899" imgH="2010056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600200"/>
                        <a:ext cx="4572000" cy="3505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4020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277813"/>
            <a:ext cx="7315200" cy="1169987"/>
          </a:xfrm>
        </p:spPr>
        <p:txBody>
          <a:bodyPr lIns="92075" tIns="46038" rIns="92075" bIns="46038"/>
          <a:lstStyle/>
          <a:p>
            <a:pPr algn="ctr" eaLnBrk="1" hangingPunct="1"/>
            <a:r>
              <a:rPr lang="en-US" sz="4800" b="1" smtClean="0">
                <a:solidFill>
                  <a:srgbClr val="000000"/>
                </a:solidFill>
              </a:rPr>
              <a:t>Informal Dinner Place Setting</a:t>
            </a:r>
            <a:r>
              <a:rPr lang="en-US" sz="4800" smtClean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214021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MS 21 TM A3</a:t>
            </a:r>
          </a:p>
        </p:txBody>
      </p:sp>
      <p:graphicFrame>
        <p:nvGraphicFramePr>
          <p:cNvPr id="214058" name="Group 42"/>
          <p:cNvGraphicFramePr>
            <a:graphicFrameLocks noGrp="1"/>
          </p:cNvGraphicFramePr>
          <p:nvPr/>
        </p:nvGraphicFramePr>
        <p:xfrm>
          <a:off x="4495800" y="1600200"/>
          <a:ext cx="4267200" cy="4937125"/>
        </p:xfrm>
        <a:graphic>
          <a:graphicData uri="http://schemas.openxmlformats.org/drawingml/2006/table">
            <a:tbl>
              <a:tblPr/>
              <a:tblGrid>
                <a:gridCol w="426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4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Informal Dinner Place Setting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75000"/>
                        <a:buFont typeface="Wingdings" pitchFamily="2" charset="2"/>
                        <a:buAutoNum type="arabicPeriod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Napkin 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75000"/>
                        <a:buFont typeface="Wingdings" pitchFamily="2" charset="2"/>
                        <a:buAutoNum type="arabicPeriod" startAt="2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Salad Fork 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75000"/>
                        <a:buFont typeface="Wingdings" pitchFamily="2" charset="2"/>
                        <a:buAutoNum type="arabicPeriod" startAt="3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Dinner or Main Course Fork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75000"/>
                        <a:buFont typeface="Wingdings" pitchFamily="2" charset="2"/>
                        <a:buAutoNum type="arabicPeriod" startAt="4"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75000"/>
                        <a:buFont typeface="Wingdings" pitchFamily="2" charset="2"/>
                        <a:buAutoNum type="arabicPeriod" startAt="5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Soup Bowl &amp; Plate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75000"/>
                        <a:buFont typeface="Wingdings" pitchFamily="2" charset="2"/>
                        <a:buAutoNum type="arabicPeriod" startAt="6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Dinner Plate 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75000"/>
                        <a:buFont typeface="Wingdings" pitchFamily="2" charset="2"/>
                        <a:buAutoNum type="arabicPeriod" startAt="7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Dinner Knife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75000"/>
                        <a:buFont typeface="Wingdings" pitchFamily="2" charset="2"/>
                        <a:buAutoNum type="arabicPeriod" startAt="8"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75000"/>
                        <a:buFont typeface="Wingdings" pitchFamily="2" charset="2"/>
                        <a:buAutoNum type="arabicPeriod" startAt="9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Soup Spoon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75000"/>
                        <a:buFont typeface="Wingdings" pitchFamily="2" charset="2"/>
                        <a:buAutoNum type="arabicPeriod" startAt="10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Bread &amp; Butter Plate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75000"/>
                        <a:buFont typeface="Wingdings" pitchFamily="2" charset="2"/>
                        <a:buAutoNum type="arabicPeriod" startAt="11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Butter Knife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75000"/>
                        <a:buFont typeface="Wingdings" pitchFamily="2" charset="2"/>
                        <a:buAutoNum type="arabicPeriod" startAt="12"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75000"/>
                        <a:buFont typeface="Wingdings" pitchFamily="2" charset="2"/>
                        <a:buAutoNum type="arabicPeriod" startAt="13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Sterling Water Goblet 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75000"/>
                        <a:buFont typeface="Wingdings" pitchFamily="2" charset="2"/>
                        <a:buAutoNum type="arabicPeriod" startAt="14"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75000"/>
                        <a:buFont typeface="Wingdings" pitchFamily="2" charset="2"/>
                        <a:buAutoNum type="arabicPeriod" startAt="15"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evel">
  <a:themeElements>
    <a:clrScheme name="Level 6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FF00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0000"/>
      </a:accent6>
      <a:hlink>
        <a:srgbClr val="666699"/>
      </a:hlink>
      <a:folHlink>
        <a:srgbClr val="999966"/>
      </a:folHlink>
    </a:clrScheme>
    <a:fontScheme name="Leve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52AA8850-8075-4E6B-90F4-F71458E2E5B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BF6A34D-1928-44EE-8DAC-967268635A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9BE7ABE-0F2A-45D1-958A-7D3A22C7B65C}">
  <ds:schemaRefs>
    <ds:schemaRef ds:uri="http://purl.org/dc/dcmitype/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7d75d6f9-8bd4-4602-97a0-53722360a9f2"/>
    <ds:schemaRef ds:uri="http://schemas.microsoft.com/office/2006/metadata/propertie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8614</TotalTime>
  <Words>252</Words>
  <Application>Microsoft Office PowerPoint</Application>
  <PresentationFormat>On-screen Show (4:3)</PresentationFormat>
  <Paragraphs>58</Paragraphs>
  <Slides>5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Lucida Calligraphy</vt:lpstr>
      <vt:lpstr>Times New Roman</vt:lpstr>
      <vt:lpstr>Verdana</vt:lpstr>
      <vt:lpstr>Wingdings</vt:lpstr>
      <vt:lpstr>Level</vt:lpstr>
      <vt:lpstr>Travel and Dining Etiquette </vt:lpstr>
      <vt:lpstr>A Little Explanation</vt:lpstr>
      <vt:lpstr>Formal Place Setting Key </vt:lpstr>
      <vt:lpstr>Formal Dinner Place Setting </vt:lpstr>
      <vt:lpstr>Informal Dinner Place Setting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92</cp:revision>
  <cp:lastPrinted>1601-01-01T00:00:00Z</cp:lastPrinted>
  <dcterms:created xsi:type="dcterms:W3CDTF">2003-12-22T04:45:08Z</dcterms:created>
  <dcterms:modified xsi:type="dcterms:W3CDTF">2018-07-09T20:20:37Z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