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4"/>
  </p:sldMasterIdLst>
  <p:notesMasterIdLst>
    <p:notesMasterId r:id="rId13"/>
  </p:notesMasterIdLst>
  <p:handoutMasterIdLst>
    <p:handoutMasterId r:id="rId14"/>
  </p:handoutMasterIdLst>
  <p:sldIdLst>
    <p:sldId id="256" r:id="rId5"/>
    <p:sldId id="268" r:id="rId6"/>
    <p:sldId id="299" r:id="rId7"/>
    <p:sldId id="310" r:id="rId8"/>
    <p:sldId id="300" r:id="rId9"/>
    <p:sldId id="311" r:id="rId10"/>
    <p:sldId id="312" r:id="rId11"/>
    <p:sldId id="313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2233" autoAdjust="0"/>
  </p:normalViewPr>
  <p:slideViewPr>
    <p:cSldViewPr>
      <p:cViewPr varScale="1">
        <p:scale>
          <a:sx n="95" d="100"/>
          <a:sy n="95" d="100"/>
        </p:scale>
        <p:origin x="858" y="5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5F46306B-70C7-472E-8E6F-D79B4A692BE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01700CA8-0ACB-4CE3-B6BA-89458E2F1F4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BDF0BEB-3536-4525-A149-011DB3419CE7}" type="slidenum">
              <a:rPr lang="en-US"/>
              <a:pPr/>
              <a:t>1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25EF76A-32A6-4626-9274-B95F0F6CBB62}" type="slidenum">
              <a:rPr lang="en-US"/>
              <a:pPr/>
              <a:t>2</a:t>
            </a:fld>
            <a:endParaRPr lang="en-US"/>
          </a:p>
        </p:txBody>
      </p:sp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320594D-0964-43EF-8A99-C094B80BA2C9}" type="slidenum">
              <a:rPr lang="en-US"/>
              <a:pPr/>
              <a:t>3</a:t>
            </a:fld>
            <a:endParaRPr lang="en-US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9FA853-5F7D-4BE2-A387-53B56F50CB91}" type="slidenum">
              <a:rPr lang="en-US"/>
              <a:pPr/>
              <a:t>4</a:t>
            </a:fld>
            <a:endParaRPr lang="en-US"/>
          </a:p>
        </p:txBody>
      </p:sp>
      <p:sp>
        <p:nvSpPr>
          <p:cNvPr id="225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F1BDDE-8820-43E0-BC05-111C8FB74F21}" type="slidenum">
              <a:rPr lang="en-US"/>
              <a:pPr/>
              <a:t>5</a:t>
            </a:fld>
            <a:endParaRPr lang="en-US"/>
          </a:p>
        </p:txBody>
      </p:sp>
      <p:sp>
        <p:nvSpPr>
          <p:cNvPr id="20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C24BC3-341F-4118-81B4-A7FEB32D7B43}" type="slidenum">
              <a:rPr lang="en-US"/>
              <a:pPr/>
              <a:t>6</a:t>
            </a:fld>
            <a:endParaRPr lang="en-US"/>
          </a:p>
        </p:txBody>
      </p:sp>
      <p:sp>
        <p:nvSpPr>
          <p:cNvPr id="2273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7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266873-FD6B-44FA-B5D3-D94F85FE9E8A}" type="slidenum">
              <a:rPr lang="en-US"/>
              <a:pPr/>
              <a:t>7</a:t>
            </a:fld>
            <a:endParaRPr lang="en-US"/>
          </a:p>
        </p:txBody>
      </p:sp>
      <p:sp>
        <p:nvSpPr>
          <p:cNvPr id="229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96F915-AFC6-4DC1-B55D-51D9698740C4}" type="slidenum">
              <a:rPr lang="en-US"/>
              <a:pPr/>
              <a:t>8</a:t>
            </a:fld>
            <a:endParaRPr lang="en-US"/>
          </a:p>
        </p:txBody>
      </p:sp>
      <p:sp>
        <p:nvSpPr>
          <p:cNvPr id="2314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14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685800"/>
            <a:ext cx="6858000" cy="2127250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  <p:grpSp>
        <p:nvGrpSpPr>
          <p:cNvPr id="76811" name="Group 11"/>
          <p:cNvGrpSpPr>
            <a:grpSpLocks/>
          </p:cNvGrpSpPr>
          <p:nvPr/>
        </p:nvGrpSpPr>
        <p:grpSpPr bwMode="auto">
          <a:xfrm rot="5400000">
            <a:off x="-2794793" y="2794793"/>
            <a:ext cx="6858000" cy="1268413"/>
            <a:chOff x="144" y="1820"/>
            <a:chExt cx="5424" cy="127"/>
          </a:xfrm>
        </p:grpSpPr>
        <p:sp>
          <p:nvSpPr>
            <p:cNvPr id="76808" name="Rectangle 8"/>
            <p:cNvSpPr>
              <a:spLocks noChangeArrowheads="1"/>
            </p:cNvSpPr>
            <p:nvPr/>
          </p:nvSpPr>
          <p:spPr bwMode="auto">
            <a:xfrm>
              <a:off x="144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>
                    <a:gamma/>
                    <a:tint val="0"/>
                    <a:invGamma/>
                  </a:schemeClr>
                </a:gs>
                <a:gs pos="100000">
                  <a:schemeClr val="accent2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09" name="Rectangle 9"/>
            <p:cNvSpPr>
              <a:spLocks noChangeArrowheads="1"/>
            </p:cNvSpPr>
            <p:nvPr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810" name="Rectangle 10"/>
            <p:cNvSpPr>
              <a:spLocks noChangeArrowheads="1"/>
            </p:cNvSpPr>
            <p:nvPr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0000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76812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7050" y="277813"/>
            <a:ext cx="1809750" cy="585311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7800" y="277813"/>
            <a:ext cx="5276850" cy="585311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277813"/>
            <a:ext cx="7239000" cy="1139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447800" y="1600200"/>
            <a:ext cx="7239000" cy="2189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800" y="3941763"/>
            <a:ext cx="7239000" cy="21891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3581400" y="6477000"/>
            <a:ext cx="5562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800" y="1600200"/>
            <a:ext cx="35433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3500" y="1600200"/>
            <a:ext cx="35433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47800" y="277813"/>
            <a:ext cx="72390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47800" y="1600200"/>
            <a:ext cx="72390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57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81400" y="6477000"/>
            <a:ext cx="5562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75784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grpSp>
        <p:nvGrpSpPr>
          <p:cNvPr id="75795" name="Group 11"/>
          <p:cNvGrpSpPr>
            <a:grpSpLocks/>
          </p:cNvGrpSpPr>
          <p:nvPr userDrawn="1"/>
        </p:nvGrpSpPr>
        <p:grpSpPr bwMode="auto">
          <a:xfrm rot="5400000">
            <a:off x="-3619500" y="2247900"/>
            <a:ext cx="8610600" cy="1371600"/>
            <a:chOff x="144" y="1820"/>
            <a:chExt cx="5424" cy="127"/>
          </a:xfrm>
        </p:grpSpPr>
        <p:sp>
          <p:nvSpPr>
            <p:cNvPr id="11" name="Rectangle 8"/>
            <p:cNvSpPr>
              <a:spLocks noChangeArrowheads="1"/>
            </p:cNvSpPr>
            <p:nvPr userDrawn="1"/>
          </p:nvSpPr>
          <p:spPr bwMode="auto">
            <a:xfrm>
              <a:off x="145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2" name="Rectangle 9"/>
            <p:cNvSpPr>
              <a:spLocks noChangeArrowheads="1"/>
            </p:cNvSpPr>
            <p:nvPr userDrawn="1"/>
          </p:nvSpPr>
          <p:spPr bwMode="auto">
            <a:xfrm>
              <a:off x="1952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" name="Rectangle 10"/>
            <p:cNvSpPr>
              <a:spLocks noChangeArrowheads="1"/>
            </p:cNvSpPr>
            <p:nvPr userDrawn="1"/>
          </p:nvSpPr>
          <p:spPr bwMode="auto">
            <a:xfrm>
              <a:off x="3760" y="1820"/>
              <a:ext cx="1808" cy="127"/>
            </a:xfrm>
            <a:prstGeom prst="rect">
              <a:avLst/>
            </a:prstGeom>
            <a:gradFill rotWithShape="1">
              <a:gsLst>
                <a:gs pos="0">
                  <a:srgbClr val="FFF9EF"/>
                </a:gs>
                <a:gs pos="50000">
                  <a:schemeClr val="accent2"/>
                </a:gs>
                <a:gs pos="100000">
                  <a:srgbClr val="FFF9EF"/>
                </a:gs>
              </a:gsLst>
              <a:lin ang="27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 b="1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 b="1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>
                <a:cs typeface="Times New Roman" pitchFamily="18" charset="0"/>
              </a:rPr>
              <a:t>Understanding</a:t>
            </a:r>
            <a:br>
              <a:rPr lang="en-US">
                <a:cs typeface="Times New Roman" pitchFamily="18" charset="0"/>
              </a:rPr>
            </a:br>
            <a:r>
              <a:rPr lang="en-US">
                <a:cs typeface="Times New Roman" pitchFamily="18" charset="0"/>
              </a:rPr>
              <a:t> Self-Image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90800" y="3352800"/>
            <a:ext cx="5867400" cy="1752600"/>
          </a:xfrm>
          <a:noFill/>
          <a:ln/>
        </p:spPr>
        <p:txBody>
          <a:bodyPr lIns="92075" tIns="46038" rIns="92075" bIns="46038" anchor="ctr"/>
          <a:lstStyle/>
          <a:p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What 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foundational skills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 do I </a:t>
            </a:r>
            <a:r>
              <a:rPr lang="en-US" b="0">
                <a:solidFill>
                  <a:srgbClr val="FF0000"/>
                </a:solidFill>
                <a:cs typeface="Times New Roman" pitchFamily="18" charset="0"/>
              </a:rPr>
              <a:t>need for leadership</a:t>
            </a:r>
            <a:r>
              <a:rPr lang="en-US">
                <a:solidFill>
                  <a:srgbClr val="FF0000"/>
                </a:solidFill>
                <a:cs typeface="Times New Roman" pitchFamily="18" charset="0"/>
              </a:rPr>
              <a:t>? </a:t>
            </a:r>
            <a:endParaRPr lang="en-US">
              <a:solidFill>
                <a:srgbClr val="FF0000"/>
              </a:solidFill>
            </a:endParaRPr>
          </a:p>
          <a:p>
            <a:endParaRPr lang="en-US">
              <a:solidFill>
                <a:srgbClr val="FF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1430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Stage One of Development ME</a:t>
            </a:r>
            <a:r>
              <a:rPr lang="en-US" sz="1200" b="1">
                <a:solidFill>
                  <a:srgbClr val="000000"/>
                </a:solidFill>
                <a:latin typeface="Arial" charset="0"/>
              </a:rPr>
              <a:t> </a:t>
            </a:r>
          </a:p>
        </p:txBody>
      </p:sp>
      <p:sp>
        <p:nvSpPr>
          <p:cNvPr id="4103" name="Text Box 7"/>
          <p:cNvSpPr txBox="1">
            <a:spLocks noChangeArrowheads="1"/>
          </p:cNvSpPr>
          <p:nvPr/>
        </p:nvSpPr>
        <p:spPr bwMode="auto">
          <a:xfrm>
            <a:off x="442913" y="5943600"/>
            <a:ext cx="623887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22</a:t>
            </a:r>
          </a:p>
        </p:txBody>
      </p:sp>
      <p:pic>
        <p:nvPicPr>
          <p:cNvPr id="4104" name="Picture 8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324600" y="4822825"/>
            <a:ext cx="2514600" cy="1978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1034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71600" y="277813"/>
            <a:ext cx="7315200" cy="1169987"/>
          </a:xfrm>
          <a:noFill/>
          <a:ln/>
        </p:spPr>
        <p:txBody>
          <a:bodyPr lIns="92075" tIns="46038" rIns="92075" bIns="46038"/>
          <a:lstStyle/>
          <a:p>
            <a:r>
              <a:rPr lang="en-US" sz="6000">
                <a:cs typeface="Times New Roman" pitchFamily="18" charset="0"/>
              </a:rPr>
              <a:t>What is Self-Image? </a:t>
            </a:r>
          </a:p>
        </p:txBody>
      </p:sp>
      <p:sp>
        <p:nvSpPr>
          <p:cNvPr id="1034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010400" cy="46482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r>
              <a:rPr lang="en-US" sz="3200">
                <a:solidFill>
                  <a:srgbClr val="FF0000"/>
                </a:solidFill>
                <a:cs typeface="Times New Roman" pitchFamily="18" charset="0"/>
              </a:rPr>
              <a:t>Self-image:</a:t>
            </a:r>
          </a:p>
          <a:p>
            <a:pPr marL="838200" lvl="1" indent="-381000">
              <a:buFont typeface="Wingdings" pitchFamily="2" charset="2"/>
              <a:buNone/>
            </a:pPr>
            <a:r>
              <a:rPr lang="en-US" sz="2800">
                <a:solidFill>
                  <a:srgbClr val="FF0000"/>
                </a:solidFill>
                <a:cs typeface="Times New Roman" pitchFamily="18" charset="0"/>
              </a:rPr>
              <a:t>   the way a person sees his or her inner and outer beings.</a:t>
            </a:r>
          </a:p>
          <a:p>
            <a:pPr marL="838200" lvl="1" indent="-381000">
              <a:buFont typeface="Wingdings" pitchFamily="2" charset="2"/>
              <a:buNone/>
            </a:pPr>
            <a:endParaRPr lang="en-US" sz="2800">
              <a:solidFill>
                <a:srgbClr val="FF0000"/>
              </a:solidFill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endParaRPr lang="en-US">
              <a:cs typeface="Times New Roman" pitchFamily="18" charset="0"/>
            </a:endParaRPr>
          </a:p>
          <a:p>
            <a:pPr marL="838200" lvl="1" indent="-381000">
              <a:buFont typeface="Wingdings" pitchFamily="2" charset="2"/>
              <a:buNone/>
            </a:pPr>
            <a:r>
              <a:rPr lang="en-US">
                <a:cs typeface="Times New Roman" pitchFamily="18" charset="0"/>
              </a:rPr>
              <a:t>    Oftentimes, there are differences between what we see and think about ourselves, and what others see and think about us.</a:t>
            </a:r>
          </a:p>
          <a:p>
            <a:pPr marL="457200" indent="-457200">
              <a:buClr>
                <a:schemeClr val="tx2"/>
              </a:buClr>
              <a:buFont typeface="Wingdings" pitchFamily="2" charset="2"/>
              <a:buNone/>
            </a:pPr>
            <a:endParaRPr lang="en-US" sz="3200">
              <a:cs typeface="Times New Roman" pitchFamily="18" charset="0"/>
            </a:endParaRPr>
          </a:p>
        </p:txBody>
      </p:sp>
      <p:sp>
        <p:nvSpPr>
          <p:cNvPr id="103428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22 TM 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01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>
                <a:cs typeface="Times New Roman" pitchFamily="18" charset="0"/>
              </a:rPr>
              <a:t>Types of Self-Image </a:t>
            </a:r>
          </a:p>
        </p:txBody>
      </p:sp>
      <p:sp>
        <p:nvSpPr>
          <p:cNvPr id="2017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0173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239000" cy="51054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Emotional Self-Image: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How we perceive ourselves, according to our emotional characteristics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Intellectual Self-Image:</a:t>
            </a: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	</a:t>
            </a:r>
            <a:r>
              <a:rPr lang="en-US" sz="2400">
                <a:solidFill>
                  <a:srgbClr val="000000"/>
                </a:solidFill>
              </a:rPr>
              <a:t>how we perceive ourselves, based on our educational successes and failures</a:t>
            </a:r>
          </a:p>
          <a:p>
            <a:pPr>
              <a:buFont typeface="Wingdings" pitchFamily="2" charset="2"/>
              <a:buNone/>
            </a:pPr>
            <a:endParaRPr lang="en-US" sz="2400">
              <a:solidFill>
                <a:srgbClr val="000000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Physical Self-Image:</a:t>
            </a:r>
          </a:p>
          <a:p>
            <a:pPr>
              <a:buFont typeface="Wingdings" pitchFamily="2" charset="2"/>
              <a:buNone/>
            </a:pPr>
            <a:r>
              <a:rPr lang="en-US">
                <a:solidFill>
                  <a:srgbClr val="FF0000"/>
                </a:solidFill>
              </a:rPr>
              <a:t>	</a:t>
            </a:r>
            <a:r>
              <a:rPr lang="en-US" sz="2400">
                <a:solidFill>
                  <a:srgbClr val="000000"/>
                </a:solidFill>
              </a:rPr>
              <a:t>how we perceive ourselves, based on our outward appearance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277813"/>
            <a:ext cx="7239000" cy="1169987"/>
          </a:xfr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4800">
                <a:cs typeface="Times New Roman" pitchFamily="18" charset="0"/>
              </a:rPr>
              <a:t>Factors that Affect One’s</a:t>
            </a:r>
            <a:br>
              <a:rPr lang="en-US" sz="4800">
                <a:cs typeface="Times New Roman" pitchFamily="18" charset="0"/>
              </a:rPr>
            </a:br>
            <a:r>
              <a:rPr lang="en-US" sz="4800">
                <a:cs typeface="Times New Roman" pitchFamily="18" charset="0"/>
              </a:rPr>
              <a:t>Self-Image 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600200"/>
            <a:ext cx="7162800" cy="4876800"/>
          </a:xfrm>
          <a:noFill/>
          <a:ln/>
        </p:spPr>
        <p:txBody>
          <a:bodyPr lIns="92075" tIns="46038" rIns="92075" bIns="46038"/>
          <a:lstStyle/>
          <a:p>
            <a:pPr marL="457200" indent="-4572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Peers</a:t>
            </a:r>
          </a:p>
          <a:p>
            <a:pPr marL="457200" indent="-4572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Friends</a:t>
            </a:r>
          </a:p>
          <a:p>
            <a:pPr marL="457200" indent="-4572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Mentors </a:t>
            </a:r>
          </a:p>
          <a:p>
            <a:pPr marL="838200" lvl="1" indent="-381000" algn="just">
              <a:lnSpc>
                <a:spcPct val="90000"/>
              </a:lnSpc>
              <a:buClr>
                <a:srgbClr val="FF0000"/>
              </a:buClr>
            </a:pPr>
            <a:r>
              <a:rPr lang="en-US" sz="2000">
                <a:cs typeface="Times New Roman" pitchFamily="18" charset="0"/>
              </a:rPr>
              <a:t>Parents</a:t>
            </a:r>
          </a:p>
          <a:p>
            <a:pPr marL="838200" lvl="1" indent="-381000" algn="just">
              <a:lnSpc>
                <a:spcPct val="90000"/>
              </a:lnSpc>
              <a:buClr>
                <a:srgbClr val="FF0000"/>
              </a:buClr>
            </a:pPr>
            <a:r>
              <a:rPr lang="en-US" sz="2000">
                <a:cs typeface="Times New Roman" pitchFamily="18" charset="0"/>
              </a:rPr>
              <a:t>Teachers</a:t>
            </a:r>
          </a:p>
          <a:p>
            <a:pPr marL="838200" lvl="1" indent="-381000" algn="just">
              <a:lnSpc>
                <a:spcPct val="90000"/>
              </a:lnSpc>
              <a:buClr>
                <a:srgbClr val="FF0000"/>
              </a:buClr>
            </a:pPr>
            <a:r>
              <a:rPr lang="en-US" sz="2000">
                <a:cs typeface="Times New Roman" pitchFamily="18" charset="0"/>
              </a:rPr>
              <a:t>Coaches</a:t>
            </a:r>
          </a:p>
          <a:p>
            <a:pPr marL="838200" lvl="1" indent="-381000" algn="just">
              <a:lnSpc>
                <a:spcPct val="90000"/>
              </a:lnSpc>
              <a:buClr>
                <a:srgbClr val="FF0000"/>
              </a:buClr>
            </a:pPr>
            <a:r>
              <a:rPr lang="en-US" sz="2000">
                <a:cs typeface="Times New Roman" pitchFamily="18" charset="0"/>
              </a:rPr>
              <a:t>Religious leaders</a:t>
            </a:r>
          </a:p>
          <a:p>
            <a:pPr marL="457200" indent="-4572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Media</a:t>
            </a:r>
          </a:p>
          <a:p>
            <a:pPr marL="838200" lvl="1" indent="-381000" algn="just">
              <a:lnSpc>
                <a:spcPct val="90000"/>
              </a:lnSpc>
              <a:buClr>
                <a:srgbClr val="FF0000"/>
              </a:buClr>
            </a:pPr>
            <a:r>
              <a:rPr lang="en-US" sz="2000">
                <a:cs typeface="Times New Roman" pitchFamily="18" charset="0"/>
              </a:rPr>
              <a:t>Television</a:t>
            </a:r>
          </a:p>
          <a:p>
            <a:pPr marL="838200" lvl="1" indent="-381000" algn="just">
              <a:lnSpc>
                <a:spcPct val="90000"/>
              </a:lnSpc>
              <a:buClr>
                <a:srgbClr val="FF0000"/>
              </a:buClr>
            </a:pPr>
            <a:r>
              <a:rPr lang="en-US" sz="2000">
                <a:cs typeface="Times New Roman" pitchFamily="18" charset="0"/>
              </a:rPr>
              <a:t>Magazines</a:t>
            </a:r>
          </a:p>
          <a:p>
            <a:pPr marL="457200" indent="-4572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Movies</a:t>
            </a:r>
          </a:p>
          <a:p>
            <a:pPr marL="457200" indent="-457200" algn="just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Successes</a:t>
            </a:r>
          </a:p>
          <a:p>
            <a:pPr marL="457200" indent="-457200">
              <a:lnSpc>
                <a:spcPct val="9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400">
                <a:cs typeface="Times New Roman" pitchFamily="18" charset="0"/>
              </a:rPr>
              <a:t>Failures </a:t>
            </a:r>
          </a:p>
        </p:txBody>
      </p:sp>
      <p:sp>
        <p:nvSpPr>
          <p:cNvPr id="22426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398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22 TM B</a:t>
            </a:r>
          </a:p>
        </p:txBody>
      </p:sp>
      <p:pic>
        <p:nvPicPr>
          <p:cNvPr id="224261" name="Picture 5" descr="MCj0425826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2600" y="2362200"/>
            <a:ext cx="2362200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03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828800" y="1600200"/>
            <a:ext cx="7162800" cy="990600"/>
          </a:xfrm>
          <a:noFill/>
          <a:ln/>
        </p:spPr>
        <p:txBody>
          <a:bodyPr lIns="92075" tIns="46038" rIns="92075" bIns="46038"/>
          <a:lstStyle/>
          <a:p>
            <a:pPr marL="457200" indent="-457200">
              <a:lnSpc>
                <a:spcPct val="80000"/>
              </a:lnSpc>
              <a:buClr>
                <a:srgbClr val="FF0000"/>
              </a:buClr>
              <a:buFont typeface="Wingdings" pitchFamily="2" charset="2"/>
              <a:buNone/>
            </a:pPr>
            <a:endParaRPr lang="en-US" sz="3600">
              <a:cs typeface="Times New Roman" pitchFamily="18" charset="0"/>
            </a:endParaRPr>
          </a:p>
          <a:p>
            <a:pPr marL="838200" lvl="1" indent="-381000">
              <a:lnSpc>
                <a:spcPct val="80000"/>
              </a:lnSpc>
              <a:buClr>
                <a:srgbClr val="FF0000"/>
              </a:buClr>
              <a:buFont typeface="Wingdings" pitchFamily="2" charset="2"/>
              <a:buAutoNum type="arabicPeriod"/>
            </a:pPr>
            <a:r>
              <a:rPr lang="en-US" sz="2800">
                <a:cs typeface="Times New Roman" pitchFamily="18" charset="0"/>
              </a:rPr>
              <a:t>See yourself as others see you.</a:t>
            </a:r>
            <a:br>
              <a:rPr lang="en-US" sz="2800">
                <a:cs typeface="Times New Roman" pitchFamily="18" charset="0"/>
              </a:rPr>
            </a:br>
            <a:endParaRPr lang="en-US" sz="2800">
              <a:cs typeface="Times New Roman" pitchFamily="18" charset="0"/>
            </a:endParaRPr>
          </a:p>
        </p:txBody>
      </p:sp>
      <p:sp>
        <p:nvSpPr>
          <p:cNvPr id="2037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22 TM C1</a:t>
            </a:r>
          </a:p>
        </p:txBody>
      </p:sp>
      <p:sp>
        <p:nvSpPr>
          <p:cNvPr id="203781" name="Rectangle 5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696200" cy="1417638"/>
          </a:xfrm>
        </p:spPr>
        <p:txBody>
          <a:bodyPr/>
          <a:lstStyle/>
          <a:p>
            <a:pPr algn="ctr"/>
            <a:r>
              <a:rPr lang="en-US" sz="3200"/>
              <a:t>A Healthy Self-Image contributes to your Growth and Success by enabling you to:</a:t>
            </a:r>
          </a:p>
        </p:txBody>
      </p:sp>
      <p:sp>
        <p:nvSpPr>
          <p:cNvPr id="203782" name="Rectangle 6"/>
          <p:cNvSpPr>
            <a:spLocks noChangeArrowheads="1"/>
          </p:cNvSpPr>
          <p:nvPr/>
        </p:nvSpPr>
        <p:spPr bwMode="auto">
          <a:xfrm>
            <a:off x="1828800" y="3276600"/>
            <a:ext cx="6781800" cy="11874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2"/>
            </a:pPr>
            <a:r>
              <a:rPr lang="en-US" sz="2400" b="1">
                <a:solidFill>
                  <a:srgbClr val="000000"/>
                </a:solidFill>
              </a:rPr>
              <a:t>Be content with your physical, emotional, and intellectual self-images.</a:t>
            </a:r>
          </a:p>
        </p:txBody>
      </p:sp>
      <p:sp>
        <p:nvSpPr>
          <p:cNvPr id="203783" name="Rectangle 7"/>
          <p:cNvSpPr>
            <a:spLocks noChangeArrowheads="1"/>
          </p:cNvSpPr>
          <p:nvPr/>
        </p:nvSpPr>
        <p:spPr bwMode="auto">
          <a:xfrm>
            <a:off x="1828800" y="4800600"/>
            <a:ext cx="7010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3"/>
            </a:pPr>
            <a:r>
              <a:rPr lang="en-US" sz="2800" b="1">
                <a:solidFill>
                  <a:srgbClr val="000000"/>
                </a:solidFill>
                <a:latin typeface="Arial" charset="0"/>
                <a:cs typeface="Times New Roman" pitchFamily="18" charset="0"/>
              </a:rPr>
              <a:t>Not worry about changing your own image to fit others’ ideals.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2630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22 TM C2</a:t>
            </a:r>
          </a:p>
        </p:txBody>
      </p:sp>
      <p:sp>
        <p:nvSpPr>
          <p:cNvPr id="226308" name="Rectangle 4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696200" cy="1417638"/>
          </a:xfrm>
        </p:spPr>
        <p:txBody>
          <a:bodyPr/>
          <a:lstStyle/>
          <a:p>
            <a:pPr algn="ctr"/>
            <a:r>
              <a:rPr lang="en-US" sz="3200"/>
              <a:t>A Healthy Self-Image contributes to your Growth and Success by enabling you to:</a:t>
            </a:r>
          </a:p>
        </p:txBody>
      </p:sp>
      <p:sp>
        <p:nvSpPr>
          <p:cNvPr id="226311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0" y="1600200"/>
            <a:ext cx="6400800" cy="2189163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sz="2400">
              <a:solidFill>
                <a:srgbClr val="000099"/>
              </a:solidFill>
            </a:endParaRPr>
          </a:p>
          <a:p>
            <a:pPr>
              <a:buFont typeface="Wingdings" pitchFamily="2" charset="2"/>
              <a:buNone/>
            </a:pPr>
            <a:r>
              <a:rPr lang="en-US" sz="2000">
                <a:solidFill>
                  <a:srgbClr val="FF0000"/>
                </a:solidFill>
              </a:rPr>
              <a:t>4.</a:t>
            </a:r>
            <a:r>
              <a:rPr lang="en-US">
                <a:solidFill>
                  <a:srgbClr val="000000"/>
                </a:solidFill>
              </a:rPr>
              <a:t> Set higher goals and expectations.</a:t>
            </a:r>
          </a:p>
        </p:txBody>
      </p:sp>
      <p:sp>
        <p:nvSpPr>
          <p:cNvPr id="226312" name="Rectangle 8"/>
          <p:cNvSpPr>
            <a:spLocks noChangeArrowheads="1"/>
          </p:cNvSpPr>
          <p:nvPr/>
        </p:nvSpPr>
        <p:spPr bwMode="auto">
          <a:xfrm>
            <a:off x="1828800" y="3200400"/>
            <a:ext cx="70104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5"/>
            </a:pPr>
            <a:r>
              <a:rPr lang="en-US" sz="2800" b="1">
                <a:latin typeface="Arial" charset="0"/>
                <a:cs typeface="Times New Roman" pitchFamily="18" charset="0"/>
              </a:rPr>
              <a:t>Be more confident in your abilities. </a:t>
            </a:r>
          </a:p>
        </p:txBody>
      </p:sp>
      <p:sp>
        <p:nvSpPr>
          <p:cNvPr id="226313" name="Rectangle 9"/>
          <p:cNvSpPr>
            <a:spLocks noChangeArrowheads="1"/>
          </p:cNvSpPr>
          <p:nvPr/>
        </p:nvSpPr>
        <p:spPr bwMode="auto">
          <a:xfrm>
            <a:off x="1828800" y="4953000"/>
            <a:ext cx="6797675" cy="9461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914400" lvl="1" indent="-457200" eaLnBrk="1" hangingPunct="1">
              <a:spcBef>
                <a:spcPct val="20000"/>
              </a:spcBef>
              <a:buClr>
                <a:srgbClr val="FF0000"/>
              </a:buClr>
              <a:buSzPct val="75000"/>
              <a:buFont typeface="Wingdings" pitchFamily="2" charset="2"/>
              <a:buAutoNum type="arabicPeriod" startAt="6"/>
            </a:pPr>
            <a:r>
              <a:rPr lang="en-US" sz="2800" b="1">
                <a:latin typeface="Arial" charset="0"/>
              </a:rPr>
              <a:t>Strive for high performance in daily and special tasks.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28354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MS 22 TM C3</a:t>
            </a:r>
          </a:p>
        </p:txBody>
      </p:sp>
      <p:sp>
        <p:nvSpPr>
          <p:cNvPr id="228355" name="Rectangle 3"/>
          <p:cNvSpPr>
            <a:spLocks noGrp="1" noChangeArrowheads="1"/>
          </p:cNvSpPr>
          <p:nvPr>
            <p:ph type="title"/>
          </p:nvPr>
        </p:nvSpPr>
        <p:spPr>
          <a:xfrm>
            <a:off x="1219200" y="0"/>
            <a:ext cx="7696200" cy="1417638"/>
          </a:xfrm>
        </p:spPr>
        <p:txBody>
          <a:bodyPr/>
          <a:lstStyle/>
          <a:p>
            <a:pPr algn="ctr"/>
            <a:r>
              <a:rPr lang="en-US" sz="3200"/>
              <a:t>A Healthy Self-Image contributes to your Growth and Success by enabling you to:</a:t>
            </a:r>
          </a:p>
        </p:txBody>
      </p:sp>
      <p:sp>
        <p:nvSpPr>
          <p:cNvPr id="228360" name="Rectangle 8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0" y="2438400"/>
            <a:ext cx="7239000" cy="2189163"/>
          </a:xfrm>
          <a:noFill/>
          <a:ln/>
        </p:spPr>
        <p:txBody>
          <a:bodyPr/>
          <a:lstStyle/>
          <a:p>
            <a:pPr marL="914400" lvl="1" indent="-457200">
              <a:buClr>
                <a:srgbClr val="FF0000"/>
              </a:buClr>
              <a:buFont typeface="Wingdings" pitchFamily="2" charset="2"/>
              <a:buAutoNum type="arabicPeriod" startAt="7"/>
            </a:pPr>
            <a:r>
              <a:rPr lang="en-US" sz="2800"/>
              <a:t>Be more accepting of your failures.</a:t>
            </a:r>
            <a:r>
              <a:rPr lang="en-US" sz="200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230402" name="Text Box 2"/>
          <p:cNvSpPr txBox="1">
            <a:spLocks noChangeArrowheads="1"/>
          </p:cNvSpPr>
          <p:nvPr/>
        </p:nvSpPr>
        <p:spPr bwMode="auto">
          <a:xfrm>
            <a:off x="228600" y="6248400"/>
            <a:ext cx="11239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pPr eaLnBrk="1" hangingPunct="1"/>
            <a:endParaRPr lang="en-US" sz="1200" b="1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30405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600200"/>
            <a:ext cx="7239000" cy="48768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/>
              <a:t>					Desired Outcome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	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	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			Better Performance 	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	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			High Expectations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				</a:t>
            </a:r>
          </a:p>
          <a:p>
            <a:pPr>
              <a:buFont typeface="Wingdings" pitchFamily="2" charset="2"/>
              <a:buNone/>
            </a:pP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	Positive Experience			</a:t>
            </a:r>
          </a:p>
        </p:txBody>
      </p:sp>
      <p:sp>
        <p:nvSpPr>
          <p:cNvPr id="230406" name="AutoShape 6"/>
          <p:cNvSpPr>
            <a:spLocks noChangeArrowheads="1"/>
          </p:cNvSpPr>
          <p:nvPr/>
        </p:nvSpPr>
        <p:spPr bwMode="auto">
          <a:xfrm rot="10800000">
            <a:off x="6248400" y="2133600"/>
            <a:ext cx="685800" cy="762000"/>
          </a:xfrm>
          <a:prstGeom prst="downArrow">
            <a:avLst>
              <a:gd name="adj1" fmla="val 50000"/>
              <a:gd name="adj2" fmla="val 27778"/>
            </a:avLst>
          </a:prstGeom>
          <a:solidFill>
            <a:schemeClr val="accent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30407" name="AutoShape 7"/>
          <p:cNvSpPr>
            <a:spLocks noChangeArrowheads="1"/>
          </p:cNvSpPr>
          <p:nvPr/>
        </p:nvSpPr>
        <p:spPr bwMode="auto">
          <a:xfrm rot="10800000">
            <a:off x="5410200" y="3429000"/>
            <a:ext cx="685800" cy="762000"/>
          </a:xfrm>
          <a:prstGeom prst="downArrow">
            <a:avLst>
              <a:gd name="adj1" fmla="val 50000"/>
              <a:gd name="adj2" fmla="val 27778"/>
            </a:avLst>
          </a:prstGeom>
          <a:solidFill>
            <a:schemeClr val="accent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30408" name="AutoShape 8"/>
          <p:cNvSpPr>
            <a:spLocks noChangeArrowheads="1"/>
          </p:cNvSpPr>
          <p:nvPr/>
        </p:nvSpPr>
        <p:spPr bwMode="auto">
          <a:xfrm rot="10800000">
            <a:off x="4114800" y="4876800"/>
            <a:ext cx="685800" cy="762000"/>
          </a:xfrm>
          <a:prstGeom prst="downArrow">
            <a:avLst>
              <a:gd name="adj1" fmla="val 50000"/>
              <a:gd name="adj2" fmla="val 27778"/>
            </a:avLst>
          </a:prstGeom>
          <a:solidFill>
            <a:schemeClr val="accent2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vert="eaVert" wrap="none" anchor="ctr"/>
          <a:lstStyle/>
          <a:p>
            <a:endParaRPr lang="en-US"/>
          </a:p>
        </p:txBody>
      </p:sp>
      <p:sp>
        <p:nvSpPr>
          <p:cNvPr id="230410" name="Rectangle 10"/>
          <p:cNvSpPr>
            <a:spLocks noGrp="1" noChangeArrowheads="1"/>
          </p:cNvSpPr>
          <p:nvPr>
            <p:ph type="title"/>
          </p:nvPr>
        </p:nvSpPr>
        <p:spPr>
          <a:xfrm>
            <a:off x="1219200" y="277813"/>
            <a:ext cx="7696200" cy="1246187"/>
          </a:xfrm>
        </p:spPr>
        <p:txBody>
          <a:bodyPr/>
          <a:lstStyle/>
          <a:p>
            <a:pPr algn="ctr"/>
            <a:r>
              <a:rPr lang="en-US" sz="3200"/>
              <a:t>How does having a Positive Self-Image contribute to one’s Growth and Success?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evel">
  <a:themeElements>
    <a:clrScheme name="Level 6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00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00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7BFBBF2-FE7C-4DF8-9884-75E8C5C03BA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7d75d6f9-8bd4-4602-97a0-53722360a9f2"/>
    <ds:schemaRef ds:uri="http://purl.org/dc/elements/1.1/"/>
    <ds:schemaRef ds:uri="http://purl.org/dc/dcmitype/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5845679-6C4A-4424-A592-885F3724695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D3D3888-CB89-4A11-B371-D803829EE0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8582</TotalTime>
  <Words>260</Words>
  <Application>Microsoft Office PowerPoint</Application>
  <PresentationFormat>On-screen Show (4:3)</PresentationFormat>
  <Paragraphs>83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Lucida Calligraphy</vt:lpstr>
      <vt:lpstr>Times New Roman</vt:lpstr>
      <vt:lpstr>Verdana</vt:lpstr>
      <vt:lpstr>Wingdings</vt:lpstr>
      <vt:lpstr>Level</vt:lpstr>
      <vt:lpstr>Understanding  Self-Image </vt:lpstr>
      <vt:lpstr>What is Self-Image? </vt:lpstr>
      <vt:lpstr>Types of Self-Image </vt:lpstr>
      <vt:lpstr>Factors that Affect One’s Self-Image </vt:lpstr>
      <vt:lpstr>A Healthy Self-Image contributes to your Growth and Success by enabling you to:</vt:lpstr>
      <vt:lpstr>A Healthy Self-Image contributes to your Growth and Success by enabling you to:</vt:lpstr>
      <vt:lpstr>A Healthy Self-Image contributes to your Growth and Success by enabling you to:</vt:lpstr>
      <vt:lpstr>How does having a Positive Self-Image contribute to one’s Growth and Success?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86</cp:revision>
  <cp:lastPrinted>1601-01-01T00:00:00Z</cp:lastPrinted>
  <dcterms:created xsi:type="dcterms:W3CDTF">2003-12-22T04:45:08Z</dcterms:created>
  <dcterms:modified xsi:type="dcterms:W3CDTF">2018-07-09T20:21:13Z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