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5"/>
  </p:notesMasterIdLst>
  <p:handoutMasterIdLst>
    <p:handoutMasterId r:id="rId16"/>
  </p:handoutMasterIdLst>
  <p:sldIdLst>
    <p:sldId id="256" r:id="rId5"/>
    <p:sldId id="314" r:id="rId6"/>
    <p:sldId id="322" r:id="rId7"/>
    <p:sldId id="323" r:id="rId8"/>
    <p:sldId id="268" r:id="rId9"/>
    <p:sldId id="312" r:id="rId10"/>
    <p:sldId id="299" r:id="rId11"/>
    <p:sldId id="311" r:id="rId12"/>
    <p:sldId id="300" r:id="rId13"/>
    <p:sldId id="313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5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94C21C67-8751-4E81-BE82-E06A0784D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99C3E21-E453-41B6-9B4A-CBB441911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0392F-5C77-4C0C-9F8F-FCBC6FCFEEF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F2A3DF-DA0A-46D8-A2AF-207B49B6EA84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AB6697-96CB-4217-8B71-1357E49F79E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37283-B966-4B14-BAAE-5B99B55B11F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3531B4-A414-4FDB-A42C-E1F8FD0A9DA5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7764AD-D66F-439D-B66A-059469EE1D8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C6FD2C-DEF8-4365-9B9A-29395E9C85D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082A74-F6FB-46A3-A4A8-E6C92097CC8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C7338A-C3C5-437C-8C02-955EF3B8CE71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D9A3C3-62FC-4EE7-AAB4-FC08762EB818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6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685800"/>
            <a:ext cx="7010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7660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277813"/>
            <a:ext cx="17335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2600" y="277813"/>
            <a:ext cx="50482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7813"/>
            <a:ext cx="69342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52600" y="1600200"/>
            <a:ext cx="69342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52600" y="3941763"/>
            <a:ext cx="69342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33909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5900" y="1600200"/>
            <a:ext cx="33909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277813"/>
            <a:ext cx="69342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600200"/>
            <a:ext cx="69342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30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6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knoxnews.com/knx/telebuddy/archives/drew_l.jpg" TargetMode="Externa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images.google.com/imgres?imgurl=http://atlanta.creativeloafing.com/binary/a0056ded/seedo4-1_19.jpg&amp;imgrefurl=http://www.mahalo.com/Damon_Wayans&amp;h=528&amp;w=400&amp;sz=27&amp;hl=en&amp;start=6&amp;tbnid=tEDo43JbQhBt6M:&amp;tbnh=132&amp;tbnw=100&amp;prev=/images?q=Damon+Wayans&amp;gbv=2&amp;svnum=10&amp;hl=en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685800"/>
            <a:ext cx="7010400" cy="16764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7000" smtClean="0">
                <a:cs typeface="Times New Roman" pitchFamily="18" charset="0"/>
              </a:rPr>
              <a:t>Seeking Counseling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200400"/>
            <a:ext cx="5867400" cy="1752600"/>
          </a:xfrm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>
                <a:solidFill>
                  <a:srgbClr val="FF0000"/>
                </a:solidFill>
                <a:cs typeface="Times New Roman" pitchFamily="18" charset="0"/>
              </a:rPr>
              <a:t>What foundational skills do I need for leadership? </a:t>
            </a:r>
            <a:endParaRPr lang="en-US" smtClean="0">
              <a:solidFill>
                <a:srgbClr val="FF0000"/>
              </a:solidFill>
            </a:endParaRPr>
          </a:p>
          <a:p>
            <a:pPr eaLnBrk="1" hangingPunct="1"/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</a:t>
            </a:r>
          </a:p>
        </p:txBody>
      </p:sp>
      <p:pic>
        <p:nvPicPr>
          <p:cNvPr id="16389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640263"/>
            <a:ext cx="2819400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5438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Benefits of Seeking Assistance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371600"/>
            <a:ext cx="7620000" cy="5105400"/>
          </a:xfrm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3200" b="0" smtClean="0">
              <a:cs typeface="Times New Roman" pitchFamily="18" charset="0"/>
            </a:endParaRPr>
          </a:p>
          <a:p>
            <a:pPr marL="838200" lvl="1" indent="-3810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800" smtClean="0">
                <a:cs typeface="Times New Roman" pitchFamily="18" charset="0"/>
              </a:rPr>
              <a:t>Reduces stress.</a:t>
            </a:r>
            <a:br>
              <a:rPr lang="en-US" sz="2800" smtClean="0">
                <a:cs typeface="Times New Roman" pitchFamily="18" charset="0"/>
              </a:rPr>
            </a:br>
            <a:endParaRPr lang="en-US" sz="2800" smtClean="0">
              <a:cs typeface="Times New Roman" pitchFamily="18" charset="0"/>
            </a:endParaRPr>
          </a:p>
          <a:p>
            <a:pPr marL="838200" lvl="1" indent="-3810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800" smtClean="0">
                <a:cs typeface="Times New Roman" pitchFamily="18" charset="0"/>
              </a:rPr>
              <a:t>Provide awareness and solace that you are not alone.</a:t>
            </a:r>
            <a:br>
              <a:rPr lang="en-US" sz="2800" smtClean="0">
                <a:cs typeface="Times New Roman" pitchFamily="18" charset="0"/>
              </a:rPr>
            </a:br>
            <a:endParaRPr lang="en-US" sz="2800" smtClean="0">
              <a:cs typeface="Times New Roman" pitchFamily="18" charset="0"/>
            </a:endParaRPr>
          </a:p>
          <a:p>
            <a:pPr marL="838200" lvl="1" indent="-3810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800" smtClean="0">
                <a:cs typeface="Times New Roman" pitchFamily="18" charset="0"/>
              </a:rPr>
              <a:t>Prevent anticipated health and mental problems.</a:t>
            </a:r>
            <a:br>
              <a:rPr lang="en-US" sz="2800" smtClean="0">
                <a:cs typeface="Times New Roman" pitchFamily="18" charset="0"/>
              </a:rPr>
            </a:br>
            <a:endParaRPr lang="en-US" sz="2800" smtClean="0">
              <a:cs typeface="Times New Roman" pitchFamily="18" charset="0"/>
            </a:endParaRPr>
          </a:p>
          <a:p>
            <a:pPr marL="838200" lvl="1" indent="-381000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800" smtClean="0">
                <a:cs typeface="Times New Roman" pitchFamily="18" charset="0"/>
              </a:rPr>
              <a:t>Treat current stress-related</a:t>
            </a:r>
            <a:br>
              <a:rPr lang="en-US" sz="2800" smtClean="0">
                <a:cs typeface="Times New Roman" pitchFamily="18" charset="0"/>
              </a:rPr>
            </a:br>
            <a:r>
              <a:rPr lang="en-US" sz="2800" smtClean="0">
                <a:cs typeface="Times New Roman" pitchFamily="18" charset="0"/>
              </a:rPr>
              <a:t>mental and physical conditions. 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1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smtClean="0">
                <a:cs typeface="Times New Roman" pitchFamily="18" charset="0"/>
              </a:rPr>
              <a:t>Seeking Counseling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023938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 TM F</a:t>
            </a:r>
          </a:p>
        </p:txBody>
      </p:sp>
      <p:pic>
        <p:nvPicPr>
          <p:cNvPr id="30724" name="Picture 6" descr="MCj040395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886200"/>
            <a:ext cx="20383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MCj040591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057400"/>
            <a:ext cx="2011363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8" descr="MCj0370390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1828800"/>
            <a:ext cx="190500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smtClean="0">
                <a:cs typeface="Times New Roman" pitchFamily="18" charset="0"/>
              </a:rPr>
              <a:t>Seeking </a:t>
            </a:r>
            <a:r>
              <a:rPr lang="en-US" sz="5400" smtClean="0">
                <a:cs typeface="Times New Roman" pitchFamily="18" charset="0"/>
              </a:rPr>
              <a:t>Counseling</a:t>
            </a: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49338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 TM G</a:t>
            </a:r>
          </a:p>
        </p:txBody>
      </p:sp>
      <p:pic>
        <p:nvPicPr>
          <p:cNvPr id="32772" name="Picture 6" descr="drew_l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6002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8" descr="Jim Carrey Phot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3810000"/>
            <a:ext cx="21971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10" descr="seedo4-1_19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1800" y="2362200"/>
            <a:ext cx="1703388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71628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5400" smtClean="0">
                <a:cs typeface="Times New Roman" pitchFamily="18" charset="0"/>
              </a:rPr>
              <a:t>Seeking Counseling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228600" y="5943600"/>
            <a:ext cx="10398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 TM H</a:t>
            </a:r>
          </a:p>
        </p:txBody>
      </p:sp>
      <p:pic>
        <p:nvPicPr>
          <p:cNvPr id="34820" name="Picture 6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981325"/>
            <a:ext cx="23114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8" descr="Picture of Osbourne, Ozz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819400"/>
            <a:ext cx="2055813" cy="318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11" descr="sexy-janet-jackson.jpg"/>
          <p:cNvPicPr>
            <a:picLocks noChangeAspect="1" noChangeArrowheads="1"/>
          </p:cNvPicPr>
          <p:nvPr/>
        </p:nvPicPr>
        <p:blipFill>
          <a:blip r:embed="rId5"/>
          <a:srcRect b="19101"/>
          <a:stretch>
            <a:fillRect/>
          </a:stretch>
        </p:blipFill>
        <p:spPr bwMode="auto">
          <a:xfrm>
            <a:off x="3886200" y="1600200"/>
            <a:ext cx="2667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77813"/>
            <a:ext cx="7086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smtClean="0">
                <a:cs typeface="Times New Roman" pitchFamily="18" charset="0"/>
              </a:rPr>
              <a:t>Seek Counseling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620000" cy="5105400"/>
          </a:xfrm>
        </p:spPr>
        <p:txBody>
          <a:bodyPr lIns="92075" tIns="46038" rIns="92075" bIns="46038"/>
          <a:lstStyle/>
          <a:p>
            <a:pPr marL="457200" indent="-457200" eaLnBrk="1" hangingPunct="1">
              <a:buClr>
                <a:schemeClr val="tx2"/>
              </a:buClr>
              <a:buFont typeface="Wingdings" pitchFamily="2" charset="2"/>
              <a:buNone/>
            </a:pPr>
            <a:r>
              <a:rPr lang="en-US" sz="3200" smtClean="0">
                <a:solidFill>
                  <a:srgbClr val="FF0000"/>
                </a:solidFill>
                <a:cs typeface="Times New Roman" pitchFamily="18" charset="0"/>
              </a:rPr>
              <a:t>What does it mean to seek counseling?</a:t>
            </a:r>
            <a:r>
              <a:rPr lang="en-US" sz="3200" b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457200" indent="-457200" eaLnBrk="1" hangingPunct="1">
              <a:buClr>
                <a:schemeClr val="tx2"/>
              </a:buClr>
              <a:buFont typeface="Wingdings" pitchFamily="2" charset="2"/>
              <a:buNone/>
            </a:pPr>
            <a:endParaRPr lang="en-US" sz="3200" i="1" smtClean="0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 eaLnBrk="1" hangingPunct="1">
              <a:buFont typeface="Wingdings" pitchFamily="2" charset="2"/>
              <a:buNone/>
            </a:pPr>
            <a:r>
              <a:rPr lang="en-US" sz="2800" smtClean="0">
                <a:cs typeface="Times New Roman" pitchFamily="18" charset="0"/>
              </a:rPr>
              <a:t>	To</a:t>
            </a:r>
            <a:r>
              <a:rPr lang="en-US" sz="2800" b="0" i="1" smtClean="0">
                <a:cs typeface="Times New Roman" pitchFamily="18" charset="0"/>
              </a:rPr>
              <a:t> </a:t>
            </a:r>
            <a:r>
              <a:rPr lang="en-US" sz="2800" smtClean="0">
                <a:cs typeface="Times New Roman" pitchFamily="18" charset="0"/>
              </a:rPr>
              <a:t>seek counseling</a:t>
            </a:r>
            <a:r>
              <a:rPr lang="en-US" sz="2800" b="0" i="1" smtClean="0">
                <a:cs typeface="Times New Roman" pitchFamily="18" charset="0"/>
              </a:rPr>
              <a:t> </a:t>
            </a:r>
            <a:r>
              <a:rPr lang="en-US" sz="2800" smtClean="0">
                <a:cs typeface="Times New Roman" pitchFamily="18" charset="0"/>
              </a:rPr>
              <a:t>means to obtain help from one or more individuals when faced with an overwhelming problem or long-term situation you can’t seem to solve on your own.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smtClean="0">
                <a:cs typeface="Times New Roman" pitchFamily="18" charset="0"/>
              </a:rPr>
              <a:t>Seek Counseling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391400" cy="5105400"/>
          </a:xfrm>
        </p:spPr>
        <p:txBody>
          <a:bodyPr lIns="92075" tIns="46038" rIns="92075" bIns="46038"/>
          <a:lstStyle/>
          <a:p>
            <a:pPr marL="838200" lvl="1" indent="-381000"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en-US" smtClean="0">
                <a:cs typeface="Times New Roman" pitchFamily="18" charset="0"/>
              </a:rPr>
              <a:t>	Counseling may be appropriate when your inability to deal with your feelings and emotions becomes long-term.</a:t>
            </a:r>
          </a:p>
          <a:p>
            <a:pPr marL="838200" lvl="1" indent="-381000" eaLnBrk="1" hangingPunct="1">
              <a:buClr>
                <a:srgbClr val="FF0000"/>
              </a:buClr>
              <a:buFont typeface="Wingdings" pitchFamily="2" charset="2"/>
              <a:buChar char="q"/>
            </a:pPr>
            <a:endParaRPr lang="en-US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cs typeface="Times New Roman" pitchFamily="18" charset="0"/>
              </a:rPr>
              <a:t>Guilt, anger, frustration, nervousness, and loneliness are just a few emotions that may benefit from receiving counseling.</a:t>
            </a:r>
          </a:p>
          <a:p>
            <a:pPr marL="838200" lvl="1" indent="-381000" eaLnBrk="1" hangingPunct="1">
              <a:buClr>
                <a:srgbClr val="FF0000"/>
              </a:buClr>
              <a:buFont typeface="Wingdings" pitchFamily="2" charset="2"/>
              <a:buChar char="q"/>
            </a:pPr>
            <a:endParaRPr lang="en-US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cs typeface="Times New Roman" pitchFamily="18" charset="0"/>
              </a:rPr>
              <a:t>Long-term stress may produce an onslaught of mental and physical health problems that could benefit from counseling.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71628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smtClean="0">
                <a:cs typeface="Times New Roman" pitchFamily="18" charset="0"/>
              </a:rPr>
              <a:t>Seeking Counseling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467600" cy="4724400"/>
          </a:xfrm>
        </p:spPr>
        <p:txBody>
          <a:bodyPr lIns="92075" tIns="46038" rIns="92075" bIns="46038"/>
          <a:lstStyle/>
          <a:p>
            <a:pPr marL="457200" indent="-457200"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en-US" sz="2400" smtClean="0">
                <a:solidFill>
                  <a:srgbClr val="FF0000"/>
                </a:solidFill>
                <a:cs typeface="Times New Roman" pitchFamily="18" charset="0"/>
              </a:rPr>
              <a:t>Common Problems That Can Be </a:t>
            </a:r>
            <a:br>
              <a:rPr lang="en-US" sz="240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2400" smtClean="0">
                <a:solidFill>
                  <a:srgbClr val="FF0000"/>
                </a:solidFill>
                <a:cs typeface="Times New Roman" pitchFamily="18" charset="0"/>
              </a:rPr>
              <a:t>Prevented and Treated Through Counseling</a:t>
            </a:r>
          </a:p>
          <a:p>
            <a:pPr marL="457200" indent="-457200" algn="just" eaLnBrk="1" hangingPunct="1">
              <a:buClr>
                <a:srgbClr val="FF0000"/>
              </a:buClr>
              <a:buFont typeface="Wingdings" pitchFamily="2" charset="2"/>
              <a:buNone/>
            </a:pPr>
            <a:endParaRPr lang="en-US" sz="2400" b="0" smtClean="0">
              <a:cs typeface="Times New Roman" pitchFamily="18" charset="0"/>
            </a:endParaRP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Alcohol and drug abuse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Anxiety disorders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Bipolar disorder—also known as manic-depressive illness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Conduct disorders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Depression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Eating disorders, including anorexia nervosa and bulimia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Hyperactivity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Physical, mental, or sexual abuse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Suicidal thoughts</a:t>
            </a:r>
            <a:r>
              <a:rPr lang="en-US" sz="2000" b="0" smtClean="0">
                <a:cs typeface="Times New Roman" pitchFamily="18" charset="0"/>
              </a:rPr>
              <a:t> 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smtClean="0">
                <a:cs typeface="Times New Roman" pitchFamily="18" charset="0"/>
              </a:rPr>
              <a:t>Where To Seek Counseling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620000" cy="4800600"/>
          </a:xfrm>
        </p:spPr>
        <p:txBody>
          <a:bodyPr lIns="92075" tIns="46038" rIns="92075" bIns="46038"/>
          <a:lstStyle/>
          <a:p>
            <a:pPr marL="457200" indent="-457200" algn="just" eaLnBrk="1" hangingPunct="1"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400" smtClean="0">
                <a:cs typeface="Times New Roman" pitchFamily="18" charset="0"/>
              </a:rPr>
              <a:t>A variety of sources may provide counseling, ranging from friends to formal agencies.</a:t>
            </a:r>
          </a:p>
          <a:p>
            <a:pPr marL="457200" indent="-457200" algn="just" eaLnBrk="1" hangingPunct="1">
              <a:buClr>
                <a:srgbClr val="FF0000"/>
              </a:buClr>
              <a:buFont typeface="Wingdings" pitchFamily="2" charset="2"/>
              <a:buChar char="n"/>
            </a:pPr>
            <a:endParaRPr lang="en-US" sz="2400" smtClean="0">
              <a:cs typeface="Times New Roman" pitchFamily="18" charset="0"/>
            </a:endParaRPr>
          </a:p>
          <a:p>
            <a:pPr marL="457200" indent="-457200" algn="just" eaLnBrk="1" hangingPunct="1"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400" smtClean="0">
                <a:cs typeface="Times New Roman" pitchFamily="18" charset="0"/>
              </a:rPr>
              <a:t>Possible informal counselors: individuals without formal training, but who can relate to many minor problems. Could include:</a:t>
            </a:r>
          </a:p>
          <a:p>
            <a:pPr marL="457200" indent="-457200" algn="just" eaLnBrk="1" hangingPunct="1">
              <a:buClr>
                <a:srgbClr val="FF0000"/>
              </a:buClr>
              <a:buFont typeface="Wingdings" pitchFamily="2" charset="2"/>
              <a:buChar char="n"/>
            </a:pPr>
            <a:endParaRPr lang="en-US" sz="2400" smtClean="0">
              <a:cs typeface="Times New Roman" pitchFamily="18" charset="0"/>
            </a:endParaRP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Close friends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Immediate family members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Extended relatives 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Teachers</a:t>
            </a:r>
          </a:p>
          <a:p>
            <a:pPr marL="838200" lvl="1" indent="-381000" algn="just" eaLnBrk="1" hangingPunct="1">
              <a:buClr>
                <a:srgbClr val="FF0000"/>
              </a:buClr>
            </a:pPr>
            <a:r>
              <a:rPr lang="en-US" sz="2000" smtClean="0">
                <a:cs typeface="Times New Roman" pitchFamily="18" charset="0"/>
              </a:rPr>
              <a:t>Coaches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25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77813"/>
            <a:ext cx="7086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5400" smtClean="0">
                <a:cs typeface="Times New Roman" pitchFamily="18" charset="0"/>
              </a:rPr>
              <a:t>Formal Counselors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543800" cy="4876800"/>
          </a:xfrm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smtClean="0">
                <a:solidFill>
                  <a:srgbClr val="FF0000"/>
                </a:solidFill>
                <a:cs typeface="Times New Roman" pitchFamily="18" charset="0"/>
              </a:rPr>
              <a:t>Formal counselors: </a:t>
            </a:r>
          </a:p>
          <a:p>
            <a:pPr marL="838200" lvl="1" indent="-3810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mtClean="0">
                <a:cs typeface="Times New Roman" pitchFamily="18" charset="0"/>
              </a:rPr>
              <a:t>individuals who have received training for intervening in a wide range of stress and emotionally related problems. Includes: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mtClean="0">
                <a:cs typeface="Times New Roman" pitchFamily="18" charset="0"/>
              </a:rPr>
              <a:t> 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Char char="n"/>
            </a:pPr>
            <a:r>
              <a:rPr lang="en-US" smtClean="0">
                <a:cs typeface="Times New Roman" pitchFamily="18" charset="0"/>
              </a:rPr>
              <a:t>Anonymous and teen help-line counselors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Char char="n"/>
            </a:pPr>
            <a:r>
              <a:rPr lang="en-US" smtClean="0">
                <a:cs typeface="Times New Roman" pitchFamily="18" charset="0"/>
              </a:rPr>
              <a:t>Mental health centers counselors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Char char="n"/>
            </a:pPr>
            <a:r>
              <a:rPr lang="en-US" smtClean="0">
                <a:cs typeface="Times New Roman" pitchFamily="18" charset="0"/>
              </a:rPr>
              <a:t>Drug and alcohol abuse agency counselors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Char char="n"/>
            </a:pPr>
            <a:r>
              <a:rPr lang="en-US" smtClean="0">
                <a:cs typeface="Times New Roman" pitchFamily="18" charset="0"/>
              </a:rPr>
              <a:t>Physical abuse center counselors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Char char="n"/>
            </a:pPr>
            <a:r>
              <a:rPr lang="en-US" smtClean="0">
                <a:cs typeface="Times New Roman" pitchFamily="18" charset="0"/>
              </a:rPr>
              <a:t>Physicians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Char char="n"/>
            </a:pPr>
            <a:r>
              <a:rPr lang="en-US" smtClean="0">
                <a:cs typeface="Times New Roman" pitchFamily="18" charset="0"/>
              </a:rPr>
              <a:t>Religious leaders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Char char="n"/>
            </a:pPr>
            <a:r>
              <a:rPr lang="en-US" smtClean="0">
                <a:cs typeface="Times New Roman" pitchFamily="18" charset="0"/>
              </a:rPr>
              <a:t>Guidance counselors</a:t>
            </a:r>
            <a:r>
              <a:rPr lang="en-US" sz="2400" b="0" smtClean="0">
                <a:cs typeface="Times New Roman" pitchFamily="18" charset="0"/>
              </a:rPr>
              <a:t> </a:t>
            </a:r>
            <a:r>
              <a:rPr lang="en-US" smtClean="0">
                <a:cs typeface="Times New Roman" pitchFamily="18" charset="0"/>
              </a:rPr>
              <a:t/>
            </a:r>
            <a:br>
              <a:rPr lang="en-US" smtClean="0">
                <a:cs typeface="Times New Roman" pitchFamily="18" charset="0"/>
              </a:rPr>
            </a:br>
            <a:endParaRPr lang="en-US" smtClean="0">
              <a:cs typeface="Times New Roman" pitchFamily="18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AE09EB6-49B8-4529-9165-20F5227C5D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369DB4-A388-47D3-A4FB-7322214CA7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95BA1E-5583-417C-AD1C-48EC2232FC3C}">
  <ds:schemaRefs>
    <ds:schemaRef ds:uri="http://purl.org/dc/terms/"/>
    <ds:schemaRef ds:uri="http://purl.org/dc/elements/1.1/"/>
    <ds:schemaRef ds:uri="7d75d6f9-8bd4-4602-97a0-53722360a9f2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8850</TotalTime>
  <Words>206</Words>
  <Application>Microsoft Office PowerPoint</Application>
  <PresentationFormat>On-screen Show (4:3)</PresentationFormat>
  <Paragraphs>96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Lucida Calligraphy</vt:lpstr>
      <vt:lpstr>Times New Roman</vt:lpstr>
      <vt:lpstr>Verdana</vt:lpstr>
      <vt:lpstr>Wingdings</vt:lpstr>
      <vt:lpstr>Level</vt:lpstr>
      <vt:lpstr>Seeking Counseling </vt:lpstr>
      <vt:lpstr>Seeking Counseling</vt:lpstr>
      <vt:lpstr>Seeking Counseling</vt:lpstr>
      <vt:lpstr>Seeking Counseling</vt:lpstr>
      <vt:lpstr>Seek Counseling</vt:lpstr>
      <vt:lpstr>Seek Counseling</vt:lpstr>
      <vt:lpstr>Seeking Counseling</vt:lpstr>
      <vt:lpstr>Where To Seek Counseling </vt:lpstr>
      <vt:lpstr>Formal Counselors</vt:lpstr>
      <vt:lpstr>Benefits of Seeking Assistance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99</cp:revision>
  <cp:lastPrinted>1601-01-01T00:00:00Z</cp:lastPrinted>
  <dcterms:created xsi:type="dcterms:W3CDTF">2003-12-22T04:45:08Z</dcterms:created>
  <dcterms:modified xsi:type="dcterms:W3CDTF">2018-07-09T20:23:28Z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