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61" r:id="rId7"/>
    <p:sldId id="259" r:id="rId8"/>
    <p:sldId id="260" r:id="rId9"/>
    <p:sldId id="262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60508B6C-349F-4EA7-B7DD-DA8561C6245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57526F89-7B85-4799-B182-A095A8CBEA5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6A36D5-4C30-473E-9FC7-535229F20DBE}" type="slidenum">
              <a:rPr lang="en-US"/>
              <a:pPr/>
              <a:t>1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09B479-FE3A-4AC8-8D59-8993781FA668}" type="slidenum">
              <a:rPr lang="en-US"/>
              <a:pPr/>
              <a:t>2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DB5FF7-566E-45E0-9051-A51F633F407F}" type="slidenum">
              <a:rPr lang="en-US"/>
              <a:pPr/>
              <a:t>3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1AE08C-A47B-4E83-B0B2-18175BDDF000}" type="slidenum">
              <a:rPr lang="en-US"/>
              <a:pPr/>
              <a:t>4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731410-6A7D-4316-96DE-5CDF2F4EEE58}" type="slidenum">
              <a:rPr lang="en-US"/>
              <a:pPr/>
              <a:t>5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72CB81-41BF-4389-AD13-ECADA7707ECD}" type="slidenum">
              <a:rPr lang="en-US"/>
              <a:pPr/>
              <a:t>6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47800" y="685800"/>
            <a:ext cx="7010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6812" name="Group 11"/>
          <p:cNvGrpSpPr>
            <a:grpSpLocks/>
          </p:cNvGrpSpPr>
          <p:nvPr userDrawn="1"/>
        </p:nvGrpSpPr>
        <p:grpSpPr bwMode="auto">
          <a:xfrm rot="5400000">
            <a:off x="-3619500" y="2247900"/>
            <a:ext cx="8610600" cy="1371600"/>
            <a:chOff x="144" y="1820"/>
            <a:chExt cx="5424" cy="127"/>
          </a:xfrm>
        </p:grpSpPr>
        <p:sp>
          <p:nvSpPr>
            <p:cNvPr id="11" name="Rectangle 8"/>
            <p:cNvSpPr>
              <a:spLocks noChangeArrowheads="1"/>
            </p:cNvSpPr>
            <p:nvPr userDrawn="1"/>
          </p:nvSpPr>
          <p:spPr bwMode="auto">
            <a:xfrm>
              <a:off x="145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  <p:sp>
          <p:nvSpPr>
            <p:cNvPr id="12" name="Rectangle 9"/>
            <p:cNvSpPr>
              <a:spLocks noChangeArrowheads="1"/>
            </p:cNvSpPr>
            <p:nvPr userDrawn="1"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  <p:sp>
          <p:nvSpPr>
            <p:cNvPr id="13" name="Rectangle 10"/>
            <p:cNvSpPr>
              <a:spLocks noChangeArrowheads="1"/>
            </p:cNvSpPr>
            <p:nvPr userDrawn="1"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2300" y="277813"/>
            <a:ext cx="17145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28800" y="277813"/>
            <a:ext cx="49911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77813"/>
            <a:ext cx="68580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828800" y="1600200"/>
            <a:ext cx="68580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8800" y="3941763"/>
            <a:ext cx="68580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8800" y="1600200"/>
            <a:ext cx="3352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0" y="1600200"/>
            <a:ext cx="3352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277813"/>
            <a:ext cx="68580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8800" y="1600200"/>
            <a:ext cx="68580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5791" name="Group 11"/>
          <p:cNvGrpSpPr>
            <a:grpSpLocks/>
          </p:cNvGrpSpPr>
          <p:nvPr userDrawn="1"/>
        </p:nvGrpSpPr>
        <p:grpSpPr bwMode="auto">
          <a:xfrm rot="5400000">
            <a:off x="-3619500" y="2171700"/>
            <a:ext cx="8610600" cy="1371600"/>
            <a:chOff x="144" y="1820"/>
            <a:chExt cx="5424" cy="127"/>
          </a:xfrm>
        </p:grpSpPr>
        <p:sp>
          <p:nvSpPr>
            <p:cNvPr id="11" name="Rectangle 8"/>
            <p:cNvSpPr>
              <a:spLocks noChangeArrowheads="1"/>
            </p:cNvSpPr>
            <p:nvPr userDrawn="1"/>
          </p:nvSpPr>
          <p:spPr bwMode="auto">
            <a:xfrm>
              <a:off x="145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  <p:sp>
          <p:nvSpPr>
            <p:cNvPr id="12" name="Rectangle 9"/>
            <p:cNvSpPr>
              <a:spLocks noChangeArrowheads="1"/>
            </p:cNvSpPr>
            <p:nvPr userDrawn="1"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  <p:sp>
          <p:nvSpPr>
            <p:cNvPr id="13" name="Rectangle 10"/>
            <p:cNvSpPr>
              <a:spLocks noChangeArrowheads="1"/>
            </p:cNvSpPr>
            <p:nvPr userDrawn="1"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Using Study Skills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14600" y="32766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0000"/>
                </a:solidFill>
              </a:rPr>
              <a:t>What foundational skills do I need for personal growth?</a:t>
            </a:r>
          </a:p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72200"/>
            <a:ext cx="121920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8229600" y="6430963"/>
            <a:ext cx="666750" cy="27463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>
                <a:solidFill>
                  <a:srgbClr val="000000"/>
                </a:solidFill>
                <a:latin typeface="Arial" charset="0"/>
              </a:rPr>
              <a:t>MS 26 </a:t>
            </a:r>
          </a:p>
        </p:txBody>
      </p:sp>
      <p:pic>
        <p:nvPicPr>
          <p:cNvPr id="410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4759325"/>
            <a:ext cx="2667000" cy="2098675"/>
          </a:xfrm>
          <a:prstGeom prst="rect">
            <a:avLst/>
          </a:prstGeom>
          <a:noFill/>
        </p:spPr>
      </p:pic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381000" y="6019800"/>
            <a:ext cx="9144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>
                <a:latin typeface="Arial" charset="0"/>
              </a:rPr>
              <a:t>MS 26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77813"/>
            <a:ext cx="7543800" cy="1139825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4000"/>
              <a:t>You Have 2 Minutes to Memorize these Words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86200" y="1600200"/>
            <a:ext cx="4648200" cy="48006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/>
              <a:t>Couch</a:t>
            </a:r>
          </a:p>
          <a:p>
            <a:pPr>
              <a:buFont typeface="Wingdings" pitchFamily="2" charset="2"/>
              <a:buNone/>
            </a:pPr>
            <a:r>
              <a:rPr lang="en-US"/>
              <a:t>Horse</a:t>
            </a:r>
          </a:p>
          <a:p>
            <a:pPr>
              <a:buFont typeface="Wingdings" pitchFamily="2" charset="2"/>
              <a:buNone/>
            </a:pPr>
            <a:r>
              <a:rPr lang="en-US"/>
              <a:t>Igloo</a:t>
            </a:r>
          </a:p>
          <a:p>
            <a:pPr>
              <a:buFont typeface="Wingdings" pitchFamily="2" charset="2"/>
              <a:buNone/>
            </a:pPr>
            <a:r>
              <a:rPr lang="en-US"/>
              <a:t>Dish soap</a:t>
            </a:r>
          </a:p>
          <a:p>
            <a:pPr>
              <a:buFont typeface="Wingdings" pitchFamily="2" charset="2"/>
              <a:buNone/>
            </a:pPr>
            <a:r>
              <a:rPr lang="en-US"/>
              <a:t>Phone</a:t>
            </a:r>
          </a:p>
          <a:p>
            <a:pPr>
              <a:buFont typeface="Wingdings" pitchFamily="2" charset="2"/>
              <a:buNone/>
            </a:pPr>
            <a:r>
              <a:rPr lang="en-US"/>
              <a:t>Flashlight</a:t>
            </a:r>
          </a:p>
          <a:p>
            <a:pPr>
              <a:buFont typeface="Wingdings" pitchFamily="2" charset="2"/>
              <a:buNone/>
            </a:pPr>
            <a:r>
              <a:rPr lang="en-US"/>
              <a:t>Elephant</a:t>
            </a:r>
          </a:p>
          <a:p>
            <a:pPr>
              <a:buFont typeface="Wingdings" pitchFamily="2" charset="2"/>
              <a:buNone/>
            </a:pPr>
            <a:r>
              <a:rPr lang="en-US"/>
              <a:t>Top hat</a:t>
            </a:r>
          </a:p>
          <a:p>
            <a:pPr>
              <a:buFont typeface="Wingdings" pitchFamily="2" charset="2"/>
              <a:buNone/>
            </a:pPr>
            <a:r>
              <a:rPr lang="en-US"/>
              <a:t>Cotton candy</a:t>
            </a:r>
          </a:p>
          <a:p>
            <a:pPr>
              <a:buFont typeface="Wingdings" pitchFamily="2" charset="2"/>
              <a:buNone/>
            </a:pPr>
            <a:r>
              <a:rPr lang="en-US"/>
              <a:t>Flag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096000"/>
            <a:ext cx="1082675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Approach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26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77813"/>
            <a:ext cx="7543800" cy="1139825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6000"/>
              <a:t>A Reason to Study</a:t>
            </a: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228600" y="64008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endParaRPr lang="en-US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00200"/>
            <a:ext cx="7543800" cy="4267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3200"/>
              <a:t>	      A. To be better at a task</a:t>
            </a:r>
            <a:br>
              <a:rPr lang="en-US" sz="3200"/>
            </a:br>
            <a:endParaRPr lang="en-US" sz="3200"/>
          </a:p>
          <a:p>
            <a:pPr>
              <a:buFont typeface="Wingdings" pitchFamily="2" charset="2"/>
              <a:buNone/>
            </a:pPr>
            <a:r>
              <a:rPr lang="en-US" sz="3200"/>
              <a:t>	      B. To do better on a quiz or test</a:t>
            </a:r>
            <a:br>
              <a:rPr lang="en-US" sz="3200"/>
            </a:br>
            <a:endParaRPr lang="en-US" sz="3200"/>
          </a:p>
          <a:p>
            <a:pPr>
              <a:buFont typeface="Wingdings" pitchFamily="2" charset="2"/>
              <a:buNone/>
            </a:pPr>
            <a:r>
              <a:rPr lang="en-US" sz="3200"/>
              <a:t>	      C. To learn more about a subject</a:t>
            </a:r>
            <a:br>
              <a:rPr lang="en-US" sz="3200"/>
            </a:br>
            <a:endParaRPr lang="en-US" sz="3200"/>
          </a:p>
          <a:p>
            <a:pPr>
              <a:buFont typeface="Wingdings" pitchFamily="2" charset="2"/>
              <a:buNone/>
            </a:pPr>
            <a:r>
              <a:rPr lang="en-US" sz="3200"/>
              <a:t>	      D. To achieve goals</a:t>
            </a:r>
            <a:br>
              <a:rPr lang="en-US" sz="3200"/>
            </a:b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8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lum bright="70000" contrast="-70000"/>
          </a:blip>
          <a:srcRect/>
          <a:stretch>
            <a:fillRect/>
          </a:stretch>
        </p:blipFill>
        <p:spPr>
          <a:xfrm>
            <a:off x="6635750" y="4668838"/>
            <a:ext cx="2508250" cy="2189162"/>
          </a:xfrm>
          <a:noFill/>
          <a:ln/>
        </p:spPr>
      </p:pic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5400"/>
              <a:t>Excellent Study Skills!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981200"/>
            <a:ext cx="6553200" cy="4419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400"/>
              <a:t>Do not study while the television is on.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400"/>
              <a:t>Use flashcards.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400"/>
              <a:t>Review with friends or family.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400"/>
              <a:t>Take a 5-minute break every </a:t>
            </a:r>
            <a:br>
              <a:rPr lang="en-US" sz="2400"/>
            </a:br>
            <a:r>
              <a:rPr lang="en-US" sz="2400"/>
              <a:t>20 minutes.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400"/>
              <a:t>Read the objective at the </a:t>
            </a:r>
            <a:br>
              <a:rPr lang="en-US" sz="2400"/>
            </a:br>
            <a:r>
              <a:rPr lang="en-US" sz="2400"/>
              <a:t>beginning of the chapter.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400"/>
              <a:t>Read the summary at the</a:t>
            </a:r>
            <a:br>
              <a:rPr lang="en-US" sz="2400"/>
            </a:br>
            <a:r>
              <a:rPr lang="en-US" sz="2400"/>
              <a:t>end of the chapter.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1722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26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91" name="Picture 7"/>
          <p:cNvPicPr>
            <a:picLocks noChangeAspect="1" noChangeArrowheads="1"/>
          </p:cNvPicPr>
          <p:nvPr/>
        </p:nvPicPr>
        <p:blipFill>
          <a:blip r:embed="rId3">
            <a:lum bright="70000" contrast="-70000"/>
          </a:blip>
          <a:srcRect/>
          <a:stretch>
            <a:fillRect/>
          </a:stretch>
        </p:blipFill>
        <p:spPr bwMode="auto">
          <a:xfrm>
            <a:off x="5843588" y="3249613"/>
            <a:ext cx="2767012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6858000" cy="1139825"/>
          </a:xfrm>
          <a:noFill/>
          <a:ln/>
        </p:spPr>
        <p:txBody>
          <a:bodyPr lIns="92075" tIns="46038" rIns="92075" bIns="46038"/>
          <a:lstStyle/>
          <a:p>
            <a:r>
              <a:rPr lang="en-US" sz="5400"/>
              <a:t>Learning Strategies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752600"/>
            <a:ext cx="7086600" cy="46482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</a:pPr>
            <a:r>
              <a:rPr lang="en-US" sz="2400"/>
              <a:t>Writing on paper</a:t>
            </a:r>
          </a:p>
          <a:p>
            <a:pPr>
              <a:spcBef>
                <a:spcPct val="75000"/>
              </a:spcBef>
            </a:pPr>
            <a:r>
              <a:rPr lang="en-US" sz="2400"/>
              <a:t>Repeating orally</a:t>
            </a:r>
          </a:p>
          <a:p>
            <a:pPr>
              <a:spcBef>
                <a:spcPct val="75000"/>
              </a:spcBef>
            </a:pPr>
            <a:r>
              <a:rPr lang="en-US" sz="2400"/>
              <a:t>Word-to-picture association</a:t>
            </a:r>
          </a:p>
          <a:p>
            <a:pPr>
              <a:spcBef>
                <a:spcPct val="75000"/>
              </a:spcBef>
            </a:pPr>
            <a:r>
              <a:rPr lang="en-US" sz="2400"/>
              <a:t>Using music or rhythm</a:t>
            </a:r>
          </a:p>
          <a:p>
            <a:pPr>
              <a:spcBef>
                <a:spcPct val="75000"/>
              </a:spcBef>
            </a:pPr>
            <a:r>
              <a:rPr lang="en-US" sz="2400"/>
              <a:t>Making nonsense words from </a:t>
            </a:r>
            <a:br>
              <a:rPr lang="en-US" sz="2400"/>
            </a:br>
            <a:r>
              <a:rPr lang="en-US" sz="2400"/>
              <a:t>the first letter of each word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1722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26 TM C </a:t>
            </a:r>
          </a:p>
        </p:txBody>
      </p:sp>
      <p:pic>
        <p:nvPicPr>
          <p:cNvPr id="67592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26300" y="914400"/>
            <a:ext cx="1765300" cy="99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086600" cy="1139825"/>
          </a:xfrm>
          <a:noFill/>
          <a:ln/>
        </p:spPr>
        <p:txBody>
          <a:bodyPr lIns="92075" tIns="46038" rIns="92075" bIns="46038"/>
          <a:lstStyle/>
          <a:p>
            <a:r>
              <a:rPr lang="en-US" sz="6600"/>
              <a:t>Using Study Skills</a:t>
            </a:r>
          </a:p>
        </p:txBody>
      </p:sp>
      <p:sp>
        <p:nvSpPr>
          <p:cNvPr id="86021" name="Text Box 5"/>
          <p:cNvSpPr txBox="1">
            <a:spLocks noChangeArrowheads="1"/>
          </p:cNvSpPr>
          <p:nvPr/>
        </p:nvSpPr>
        <p:spPr bwMode="auto">
          <a:xfrm>
            <a:off x="0" y="6172200"/>
            <a:ext cx="1311275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26 Assess </a:t>
            </a:r>
          </a:p>
        </p:txBody>
      </p:sp>
      <p:sp>
        <p:nvSpPr>
          <p:cNvPr id="86023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600200"/>
            <a:ext cx="7467600" cy="52578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1600"/>
              <a:t>	</a:t>
            </a:r>
            <a:r>
              <a:rPr lang="en-US" sz="1600">
                <a:solidFill>
                  <a:srgbClr val="FF0000"/>
                </a:solidFill>
              </a:rPr>
              <a:t>1. A purpose for studying is _____.</a:t>
            </a:r>
            <a:br>
              <a:rPr lang="en-US" sz="1600">
                <a:solidFill>
                  <a:srgbClr val="FF0000"/>
                </a:solidFill>
              </a:rPr>
            </a:br>
            <a:endParaRPr lang="en-US" sz="160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1600"/>
              <a:t>	      a. To do better on a quiz</a:t>
            </a:r>
            <a:br>
              <a:rPr lang="en-US" sz="1600"/>
            </a:br>
            <a:r>
              <a:rPr lang="en-US" sz="1600"/>
              <a:t>      b. To be better at a task</a:t>
            </a:r>
            <a:br>
              <a:rPr lang="en-US" sz="1600"/>
            </a:br>
            <a:r>
              <a:rPr lang="en-US" sz="1600"/>
              <a:t>      c. To learn more about a subject</a:t>
            </a:r>
            <a:br>
              <a:rPr lang="en-US" sz="1600"/>
            </a:br>
            <a:r>
              <a:rPr lang="en-US" sz="1600"/>
              <a:t>      d. All of the above</a:t>
            </a:r>
            <a:br>
              <a:rPr lang="en-US" sz="1600"/>
            </a:br>
            <a:r>
              <a:rPr lang="en-US" sz="1600">
                <a:solidFill>
                  <a:srgbClr val="FF0000"/>
                </a:solidFill>
              </a:rPr>
              <a:t/>
            </a:r>
            <a:br>
              <a:rPr lang="en-US" sz="1600">
                <a:solidFill>
                  <a:srgbClr val="FF0000"/>
                </a:solidFill>
              </a:rPr>
            </a:br>
            <a:endParaRPr lang="en-US" sz="160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1600">
                <a:solidFill>
                  <a:srgbClr val="FF0000"/>
                </a:solidFill>
              </a:rPr>
              <a:t>	2. Studying a manual to learn how to change oil in a lawn mower is 	an example of _____.</a:t>
            </a:r>
            <a:br>
              <a:rPr lang="en-US" sz="1600">
                <a:solidFill>
                  <a:srgbClr val="FF0000"/>
                </a:solidFill>
              </a:rPr>
            </a:br>
            <a:r>
              <a:rPr lang="en-US" sz="1600"/>
              <a:t>     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1600"/>
              <a:t>	      a. Learning more about a subject</a:t>
            </a:r>
            <a:br>
              <a:rPr lang="en-US" sz="1600"/>
            </a:br>
            <a:r>
              <a:rPr lang="en-US" sz="1600"/>
              <a:t>      b. Becoming better at a task</a:t>
            </a:r>
            <a:br>
              <a:rPr lang="en-US" sz="1600"/>
            </a:br>
            <a:r>
              <a:rPr lang="en-US" sz="1600"/>
              <a:t>      c. Making my teacher proud</a:t>
            </a:r>
            <a:br>
              <a:rPr lang="en-US" sz="1600"/>
            </a:br>
            <a:r>
              <a:rPr lang="en-US" sz="1600"/>
              <a:t>      d. None of the above</a:t>
            </a:r>
            <a:br>
              <a:rPr lang="en-US" sz="1600"/>
            </a:br>
            <a:r>
              <a:rPr lang="en-US" sz="1600"/>
              <a:t/>
            </a:r>
            <a:br>
              <a:rPr lang="en-US" sz="1600"/>
            </a:br>
            <a:endParaRPr lang="en-US" sz="16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1600">
                <a:solidFill>
                  <a:srgbClr val="FF0000"/>
                </a:solidFill>
              </a:rPr>
              <a:t>	3. Studying history before going to a museum would be an example of 	_____.</a:t>
            </a:r>
            <a:br>
              <a:rPr lang="en-US" sz="1600">
                <a:solidFill>
                  <a:srgbClr val="FF0000"/>
                </a:solidFill>
              </a:rPr>
            </a:br>
            <a:endParaRPr lang="en-US" sz="160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1600"/>
              <a:t>	      a. Learning more about a subject</a:t>
            </a:r>
            <a:br>
              <a:rPr lang="en-US" sz="1600"/>
            </a:br>
            <a:r>
              <a:rPr lang="en-US" sz="1600"/>
              <a:t>      b. Becoming better at a task</a:t>
            </a:r>
            <a:br>
              <a:rPr lang="en-US" sz="1600"/>
            </a:br>
            <a:r>
              <a:rPr lang="en-US" sz="1600"/>
              <a:t>      c. Making my teacher proud</a:t>
            </a:r>
            <a:br>
              <a:rPr lang="en-US" sz="1600"/>
            </a:br>
            <a:r>
              <a:rPr lang="en-US" sz="1600"/>
              <a:t>      d. None of the above</a:t>
            </a:r>
            <a:br>
              <a:rPr lang="en-US" sz="1600"/>
            </a:br>
            <a:endParaRPr lang="en-US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MS Template">
  <a:themeElements>
    <a:clrScheme name="LK MS Template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K M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K MS Template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MS Template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MS Template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C6DC84FE-89A6-46FA-84C0-6FB633438A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295A2F4-328B-4919-956B-7E43DEACAF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AACB25C-985A-4430-A215-A85ACA738070}">
  <ds:schemaRefs>
    <ds:schemaRef ds:uri="http://www.w3.org/XML/1998/namespace"/>
    <ds:schemaRef ds:uri="http://purl.org/dc/elements/1.1/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7d75d6f9-8bd4-4602-97a0-53722360a9f2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MS Template</Template>
  <TotalTime>20</TotalTime>
  <Words>122</Words>
  <Application>Microsoft Office PowerPoint</Application>
  <PresentationFormat>On-screen Show (4:3)</PresentationFormat>
  <Paragraphs>56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Times New Roman</vt:lpstr>
      <vt:lpstr>Verdana</vt:lpstr>
      <vt:lpstr>Wingdings</vt:lpstr>
      <vt:lpstr>LK MS Template</vt:lpstr>
      <vt:lpstr>Using Study Skills</vt:lpstr>
      <vt:lpstr>You Have 2 Minutes to Memorize these Words</vt:lpstr>
      <vt:lpstr>A Reason to Study</vt:lpstr>
      <vt:lpstr>Excellent Study Skills!</vt:lpstr>
      <vt:lpstr>Learning Strategies</vt:lpstr>
      <vt:lpstr>Using Study Skills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2</cp:revision>
  <cp:lastPrinted>1601-01-01T00:00:00Z</cp:lastPrinted>
  <dcterms:created xsi:type="dcterms:W3CDTF">2004-01-24T17:45:15Z</dcterms:created>
  <dcterms:modified xsi:type="dcterms:W3CDTF">2018-07-09T20:23:48Z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