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1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159A6AC5-9D29-4F68-92AB-1428DB733FC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5E247A3-6A5C-47F4-933A-45CFE990484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6BD6C3-62C8-427B-B3EF-AB6D802A4570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863433-17D4-4798-AB2D-988779C3E3BC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1C9F0E-E818-4E03-99C9-95AA28D81DB2}" type="slidenum">
              <a:rPr lang="en-US"/>
              <a:pPr/>
              <a:t>3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165C18-F5E7-4B37-B159-B1E4DDEEBA51}" type="slidenum">
              <a:rPr lang="en-US"/>
              <a:pPr/>
              <a:t>4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6A19EA-11CB-4854-8B9E-98AA81F7EB79}" type="slidenum">
              <a:rPr lang="en-US"/>
              <a:pPr/>
              <a:t>5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173872-0094-48CF-8DC5-BA35829C5FDB}" type="slidenum">
              <a:rPr lang="en-US"/>
              <a:pPr/>
              <a:t>6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E89E41-F2BB-43B1-A000-903219F6879B}" type="slidenum">
              <a:rPr lang="en-US"/>
              <a:pPr/>
              <a:t>7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A4B9DF-2209-462F-92DD-C8865E27D96F}" type="slidenum">
              <a:rPr lang="en-US"/>
              <a:pPr/>
              <a:t>8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9690D20-D2CD-4A62-B1A0-87EF2164A394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5815F-6D57-4422-9593-5A0D635685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797AE-9FF4-44D1-905E-6C61DFC659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E81CE6F-E568-43EC-86EC-692DE5A4E6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CB8FC-4527-4378-8D9A-F3978D4EA5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3CF1F-C3AD-4D02-8A35-2AEAC1A046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457BE-124A-4A19-BF4E-BBBB6B9B56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82E69-6372-4D01-B78B-DB2C0AB078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B0C70-8F11-4E5B-8ADB-3DD7366CAF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CBBBE-84FA-4455-91CD-0DF8C49872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C2F06-2B04-44EC-9B14-7F005B7F9A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44FD4-E09A-4B8C-B1DD-252D973DED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1374C49B-7DDC-414C-BEDC-BD9C2B10EAF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3331368" y="3312318"/>
            <a:ext cx="6877050" cy="214313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rgbClr val="000099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Defining career success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cs typeface="Times New Roman" pitchFamily="18" charset="0"/>
              </a:rPr>
              <a:t>Introduction </a:t>
            </a:r>
            <a:endParaRPr lang="en-US"/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2286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Introduction to Leadership, Personal Growth, and Career Success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990600" y="5943600"/>
            <a:ext cx="5826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Characteristics of Career Success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00200"/>
            <a:ext cx="71628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What Makes a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Successful Career</a:t>
            </a:r>
            <a:r>
              <a:rPr lang="en-US" b="1">
                <a:cs typeface="Times New Roman" pitchFamily="18" charset="0"/>
              </a:rPr>
              <a:t>?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AutoNum type="alphaUcPeriod"/>
            </a:pPr>
            <a:r>
              <a:rPr lang="en-US" b="1">
                <a:cs typeface="Times New Roman" pitchFamily="18" charset="0"/>
              </a:rPr>
              <a:t>Commonly accepted characteristics of a successful career </a:t>
            </a:r>
            <a:endParaRPr lang="en-US" sz="1800" b="1"/>
          </a:p>
          <a:p>
            <a:pPr marL="457200" indent="-457200">
              <a:buFont typeface="Wingdings" pitchFamily="2" charset="2"/>
              <a:buNone/>
            </a:pPr>
            <a:endParaRPr lang="en-US" sz="2000" b="1"/>
          </a:p>
          <a:p>
            <a:pPr marL="1257300" lvl="2" indent="-342900">
              <a:buClr>
                <a:schemeClr val="tx2"/>
              </a:buClr>
              <a:buFont typeface="Wingdings" pitchFamily="2" charset="2"/>
              <a:buChar char="n"/>
            </a:pPr>
            <a:r>
              <a:rPr lang="en-US" b="1">
                <a:cs typeface="Times New Roman" pitchFamily="18" charset="0"/>
              </a:rPr>
              <a:t>You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enjoy the work</a:t>
            </a:r>
            <a:r>
              <a:rPr lang="en-US" b="1">
                <a:cs typeface="Times New Roman" pitchFamily="18" charset="0"/>
              </a:rPr>
              <a:t> related to your career.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1257300" lvl="2" indent="-342900">
              <a:buClr>
                <a:schemeClr val="tx2"/>
              </a:buClr>
              <a:buFont typeface="Wingdings" pitchFamily="2" charset="2"/>
              <a:buChar char="n"/>
            </a:pPr>
            <a:r>
              <a:rPr lang="en-US" b="1">
                <a:cs typeface="Times New Roman" pitchFamily="18" charset="0"/>
              </a:rPr>
              <a:t>You have the skills needed to do excellent work -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you are good at what you do</a:t>
            </a:r>
            <a:r>
              <a:rPr lang="en-US" b="1">
                <a:cs typeface="Times New Roman" pitchFamily="18" charset="0"/>
              </a:rPr>
              <a:t>! 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1257300" lvl="2" indent="-342900">
              <a:buClr>
                <a:schemeClr val="tx2"/>
              </a:buClr>
              <a:buFont typeface="Wingdings" pitchFamily="2" charset="2"/>
              <a:buChar char="n"/>
            </a:pPr>
            <a:r>
              <a:rPr lang="en-US" b="1">
                <a:cs typeface="Times New Roman" pitchFamily="18" charset="0"/>
              </a:rPr>
              <a:t>Your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work is beneficial</a:t>
            </a:r>
            <a:r>
              <a:rPr lang="en-US" b="1">
                <a:cs typeface="Times New Roman" pitchFamily="18" charset="0"/>
              </a:rPr>
              <a:t> to society.</a:t>
            </a:r>
            <a:br>
              <a:rPr lang="en-US" b="1">
                <a:cs typeface="Times New Roman" pitchFamily="18" charset="0"/>
              </a:rPr>
            </a:br>
            <a:r>
              <a:rPr lang="en-US" b="1"/>
              <a:t> </a:t>
            </a:r>
          </a:p>
          <a:p>
            <a:pPr marL="1257300" lvl="2" indent="-342900">
              <a:buClr>
                <a:schemeClr val="tx2"/>
              </a:buClr>
              <a:buFont typeface="Wingdings" pitchFamily="2" charset="2"/>
              <a:buChar char="n"/>
            </a:pPr>
            <a:r>
              <a:rPr lang="en-US" b="1">
                <a:cs typeface="Times New Roman" pitchFamily="18" charset="0"/>
              </a:rPr>
              <a:t>You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earn adequate money</a:t>
            </a:r>
            <a:r>
              <a:rPr lang="en-US" b="1">
                <a:cs typeface="Times New Roman" pitchFamily="18" charset="0"/>
              </a:rPr>
              <a:t> to meet your financial needs.</a:t>
            </a:r>
            <a:r>
              <a:rPr lang="en-US" sz="1800" b="1"/>
              <a:t> 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Steps to Career Success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467600" cy="5029200"/>
          </a:xfrm>
          <a:noFill/>
          <a:ln/>
        </p:spPr>
        <p:txBody>
          <a:bodyPr lIns="92075" tIns="46038" rIns="92075" bIns="46038"/>
          <a:lstStyle/>
          <a:p>
            <a:pPr marL="381000" indent="-381000"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What Steps Must I Take to Achieve Career Success?</a:t>
            </a:r>
            <a:br>
              <a:rPr lang="en-US" b="1">
                <a:cs typeface="Times New Roman" pitchFamily="18" charset="0"/>
              </a:rPr>
            </a:br>
            <a:r>
              <a:rPr lang="en-US" sz="3200" b="1">
                <a:cs typeface="Times New Roman" pitchFamily="18" charset="0"/>
              </a:rPr>
              <a:t> </a:t>
            </a:r>
          </a:p>
          <a:p>
            <a:pPr marL="800100" lvl="1" indent="-342900">
              <a:buFont typeface="Wingdings" pitchFamily="2" charset="2"/>
              <a:buAutoNum type="alphaU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Determine what your interests are.</a:t>
            </a:r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000" b="1">
                <a:solidFill>
                  <a:srgbClr val="FF0000"/>
                </a:solidFill>
                <a:cs typeface="Times New Roman" pitchFamily="18" charset="0"/>
              </a:rPr>
            </a:br>
            <a:r>
              <a:rPr lang="en-US" sz="2000" b="1">
                <a:cs typeface="Times New Roman" pitchFamily="18" charset="0"/>
              </a:rPr>
              <a:t> </a:t>
            </a:r>
          </a:p>
          <a:p>
            <a:pPr marL="1219200" lvl="2" indent="-304800">
              <a:buClr>
                <a:schemeClr val="tx2"/>
              </a:buClr>
              <a:buFont typeface="Wingdings" pitchFamily="2" charset="2"/>
              <a:buChar char="n"/>
            </a:pPr>
            <a:r>
              <a:rPr lang="en-US" b="1">
                <a:cs typeface="Times New Roman" pitchFamily="18" charset="0"/>
              </a:rPr>
              <a:t>What do you like to do?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1219200" lvl="2" indent="-304800">
              <a:buClr>
                <a:schemeClr val="tx2"/>
              </a:buClr>
              <a:buFont typeface="Wingdings" pitchFamily="2" charset="2"/>
              <a:buChar char="n"/>
            </a:pPr>
            <a:r>
              <a:rPr lang="en-US" b="1">
                <a:cs typeface="Times New Roman" pitchFamily="18" charset="0"/>
              </a:rPr>
              <a:t>What natural talents and strengths do you have?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1219200" lvl="2" indent="-304800">
              <a:buClr>
                <a:schemeClr val="tx2"/>
              </a:buClr>
              <a:buFont typeface="Wingdings" pitchFamily="2" charset="2"/>
              <a:buChar char="n"/>
            </a:pPr>
            <a:r>
              <a:rPr lang="en-US" b="1">
                <a:cs typeface="Times New Roman" pitchFamily="18" charset="0"/>
              </a:rPr>
              <a:t>What careers would require activities related to your strengths?</a:t>
            </a:r>
            <a:r>
              <a:rPr lang="en-US" sz="2400" b="1">
                <a:cs typeface="Times New Roman" pitchFamily="18" charset="0"/>
              </a:rPr>
              <a:t> 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Steps to Career Success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828800"/>
            <a:ext cx="6248400" cy="990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What Steps Must I Take to Achieve Career Success?</a:t>
            </a:r>
            <a:r>
              <a:rPr lang="en-US" sz="3200" b="1">
                <a:cs typeface="Times New Roman" pitchFamily="18" charset="0"/>
              </a:rPr>
              <a:t> 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 TM B2</a:t>
            </a: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1219200" y="3657600"/>
            <a:ext cx="6858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AutoNum type="alphaUcPeriod" startAt="2"/>
            </a:pP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Identify the skills required to achieve success in this career area.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Steps to Career Success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6858000" cy="7620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What Steps Must I Take to Achieve Career Success? 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 MS 3 TM B3</a:t>
            </a: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1371600" y="2743200"/>
            <a:ext cx="7467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AutoNum type="alphaUcPeriod" startAt="3"/>
            </a:pP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Determine what type of education is necessary to develop the required skills.</a:t>
            </a:r>
            <a:r>
              <a:rPr lang="en-US" sz="24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4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</a:br>
            <a:r>
              <a:rPr lang="en-US" sz="24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 marL="1371600" lvl="2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College—Bachelors, Masters, or Doctorate degree.</a:t>
            </a:r>
            <a:b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</a:br>
            <a:endParaRPr lang="en-US" sz="2000" b="1">
              <a:solidFill>
                <a:srgbClr val="000099"/>
              </a:solidFill>
              <a:latin typeface="Arial" charset="0"/>
              <a:cs typeface="Times New Roman" pitchFamily="18" charset="0"/>
            </a:endParaRPr>
          </a:p>
          <a:p>
            <a:pPr marL="1371600" lvl="2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Technical School—one or two years, Associates degree</a:t>
            </a:r>
            <a:b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</a:br>
            <a: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 marL="1371600" lvl="2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On-the-job training</a:t>
            </a:r>
            <a:r>
              <a:rPr lang="en-US" sz="28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Steps to Career Success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76400"/>
            <a:ext cx="6248400" cy="7620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What Steps Must I Take to Achieve Career Success? 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 TM B4</a:t>
            </a:r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838200" y="2743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AutoNum type="alphaUcPeriod" startAt="4"/>
            </a:pP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Develop a plan with goals to help develop the skills and education required.</a:t>
            </a:r>
            <a:b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</a:br>
            <a:r>
              <a:rPr lang="en-US" sz="24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 </a:t>
            </a:r>
          </a:p>
          <a:p>
            <a:pPr marL="1371600" lvl="2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What type of courses do I need to take in high school?</a:t>
            </a:r>
            <a:b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</a:br>
            <a:endParaRPr lang="en-US" sz="2000" b="1">
              <a:solidFill>
                <a:srgbClr val="000099"/>
              </a:solidFill>
              <a:latin typeface="Arial" charset="0"/>
              <a:cs typeface="Times New Roman" pitchFamily="18" charset="0"/>
            </a:endParaRPr>
          </a:p>
          <a:p>
            <a:pPr marL="1371600" lvl="2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What level of grades do I want to achieve?</a:t>
            </a:r>
            <a:b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</a:br>
            <a: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</a:t>
            </a:r>
          </a:p>
          <a:p>
            <a:pPr marL="1371600" lvl="2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</a:pPr>
            <a:r>
              <a:rPr lang="en-US" sz="20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What schools will help train me after high school?</a:t>
            </a:r>
            <a:r>
              <a:rPr lang="en-US" sz="24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Steps to Career Success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6248400" cy="7620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cs typeface="Times New Roman" pitchFamily="18" charset="0"/>
              </a:rPr>
              <a:t>What Steps Must I Take to Achieve Career Success? 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 TM B5</a:t>
            </a:r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1371600" y="2743200"/>
            <a:ext cx="7239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AutoNum type="alphaUcPeriod" startAt="5"/>
            </a:pPr>
            <a:r>
              <a:rPr lang="en-US" sz="24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Put your plan into action!</a:t>
            </a:r>
            <a:r>
              <a:rPr lang="en-US" sz="2800" b="1">
                <a:solidFill>
                  <a:srgbClr val="000099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Steps to Career Success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3 AS.3</a:t>
            </a:r>
          </a:p>
        </p:txBody>
      </p:sp>
      <p:pic>
        <p:nvPicPr>
          <p:cNvPr id="103431" name="Picture 7" descr="ms0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905000"/>
            <a:ext cx="4572000" cy="4124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5EA69EB7-5CD9-43A9-B9E4-A4AC889CAF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C39C89-0B2C-4919-8AC7-AE2320286B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9F8C16-5BBD-4817-91D2-231F292D64AF}">
  <ds:schemaRefs>
    <ds:schemaRef ds:uri="http://schemas.microsoft.com/office/infopath/2007/PartnerControls"/>
    <ds:schemaRef ds:uri="7d75d6f9-8bd4-4602-97a0-53722360a9f2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3149</TotalTime>
  <Words>192</Words>
  <Application>Microsoft Office PowerPoint</Application>
  <PresentationFormat>On-screen Show (4:3)</PresentationFormat>
  <Paragraphs>58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Verdana</vt:lpstr>
      <vt:lpstr>Wingdings</vt:lpstr>
      <vt:lpstr>Level</vt:lpstr>
      <vt:lpstr>Defining career success </vt:lpstr>
      <vt:lpstr>Characteristics of Career Success </vt:lpstr>
      <vt:lpstr>Steps to Career Success </vt:lpstr>
      <vt:lpstr>Steps to Career Success</vt:lpstr>
      <vt:lpstr>Steps to Career Success</vt:lpstr>
      <vt:lpstr>Steps to Career Success</vt:lpstr>
      <vt:lpstr>Steps to Career Success</vt:lpstr>
      <vt:lpstr>Steps to Career Success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24</cp:revision>
  <cp:lastPrinted>1601-01-01T00:00:00Z</cp:lastPrinted>
  <dcterms:created xsi:type="dcterms:W3CDTF">2003-12-22T04:45:08Z</dcterms:created>
  <dcterms:modified xsi:type="dcterms:W3CDTF">2018-07-09T19:59:42Z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