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4"/>
  </p:sldMasterIdLst>
  <p:notesMasterIdLst>
    <p:notesMasterId r:id="rId12"/>
  </p:notesMasterIdLst>
  <p:handoutMasterIdLst>
    <p:handoutMasterId r:id="rId13"/>
  </p:handoutMasterIdLst>
  <p:sldIdLst>
    <p:sldId id="256" r:id="rId5"/>
    <p:sldId id="257" r:id="rId6"/>
    <p:sldId id="263" r:id="rId7"/>
    <p:sldId id="261" r:id="rId8"/>
    <p:sldId id="264" r:id="rId9"/>
    <p:sldId id="259" r:id="rId10"/>
    <p:sldId id="262" r:id="rId11"/>
  </p:sldIdLst>
  <p:sldSz cx="9144000" cy="6858000" type="screen4x3"/>
  <p:notesSz cx="6858000" cy="9144000"/>
  <p:custDataLst>
    <p:tags r:id="rId1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fld id="{EFFDFC02-2B25-46BB-B638-F57551BA05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6D97A9F8-6572-42D9-BD18-85C9906D92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51DA7E6-2CB1-4B0B-B941-DF9C5D772907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F325FAF-849D-407E-8DD6-C528D05366F0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435698F9-209E-4F37-8A6E-B2714BD220FB}" type="slidenum">
              <a:rPr lang="en-US" sz="1200">
                <a:latin typeface="Times New Roman" pitchFamily="18" charset="0"/>
              </a:rPr>
              <a:pPr algn="r" eaLnBrk="0" hangingPunct="0"/>
              <a:t>3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446239-07EE-4EF8-A4EB-51701C461B66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23F5E082-61B9-42D7-9E6E-52D787910543}" type="slidenum">
              <a:rPr lang="en-US" sz="1200">
                <a:latin typeface="Times New Roman" pitchFamily="18" charset="0"/>
              </a:rPr>
              <a:pPr algn="r" eaLnBrk="0" hangingPunct="0"/>
              <a:t>5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319895-5019-472D-A750-A4684BDDCD44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5445EDC-924C-4AD9-A7D7-E1EFB908644C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>
            <a:grpSpLocks/>
          </p:cNvGrpSpPr>
          <p:nvPr userDrawn="1"/>
        </p:nvGrpSpPr>
        <p:grpSpPr bwMode="auto">
          <a:xfrm rot="5400000">
            <a:off x="-3619500" y="2247900"/>
            <a:ext cx="8610600" cy="1371600"/>
            <a:chOff x="144" y="1820"/>
            <a:chExt cx="5424" cy="127"/>
          </a:xfrm>
        </p:grpSpPr>
        <p:sp>
          <p:nvSpPr>
            <p:cNvPr id="5" name="Rectangle 8"/>
            <p:cNvSpPr>
              <a:spLocks noChangeArrowheads="1"/>
            </p:cNvSpPr>
            <p:nvPr userDrawn="1"/>
          </p:nvSpPr>
          <p:spPr bwMode="auto">
            <a:xfrm>
              <a:off x="148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rgbClr val="FFF9EF"/>
                </a:gs>
                <a:gs pos="50000">
                  <a:schemeClr val="accent2"/>
                </a:gs>
                <a:gs pos="100000">
                  <a:srgbClr val="FFF9EF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6" name="Rectangle 9"/>
            <p:cNvSpPr>
              <a:spLocks noChangeArrowheads="1"/>
            </p:cNvSpPr>
            <p:nvPr userDrawn="1"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rgbClr val="FFF9EF"/>
                </a:gs>
                <a:gs pos="50000">
                  <a:schemeClr val="accent2"/>
                </a:gs>
                <a:gs pos="100000">
                  <a:srgbClr val="FFF9EF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7" name="Rectangle 10"/>
            <p:cNvSpPr>
              <a:spLocks noChangeArrowheads="1"/>
            </p:cNvSpPr>
            <p:nvPr userDrawn="1"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rgbClr val="FFF9EF"/>
                </a:gs>
                <a:gs pos="50000">
                  <a:schemeClr val="accent2"/>
                </a:gs>
                <a:gs pos="100000">
                  <a:srgbClr val="FFF9EF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algn="ctr" eaLnBrk="0" hangingPunct="0">
                <a:defRPr/>
              </a:pPr>
              <a:endParaRPr lang="en-US"/>
            </a:p>
          </p:txBody>
        </p:sp>
      </p:grpSp>
      <p:sp>
        <p:nvSpPr>
          <p:cNvPr id="768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57033-DE9E-4655-9D19-8C3B8994A4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11E8F0-FCFD-47C1-8D0C-762A797F7B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A92653-3AAE-4C68-B8D4-8A81376AD9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0B68CD-5320-45D2-9D7F-50EEB0E76E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CD7B68-FCA7-4497-8934-7B1AF32BCA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15F3D5-2E29-4662-88DD-8BFAFC2EEC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6B5EF4-3DB8-4CA5-B9F7-620BA17552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49644E-4A23-4691-97E7-F194E3981B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43FE16-F0CD-4539-8BE4-F15AEC8331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D60622-54BC-4AFD-894C-81F48BC003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DB557D-8D77-48C8-A1DE-127F3460C3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5D34FB-59AE-41D1-96CD-74AF364F8E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57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A0323FD0-1B40-4F9D-89E3-699302D437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5784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en-US"/>
          </a:p>
        </p:txBody>
      </p:sp>
      <p:grpSp>
        <p:nvGrpSpPr>
          <p:cNvPr id="1032" name="Group 11"/>
          <p:cNvGrpSpPr>
            <a:grpSpLocks/>
          </p:cNvGrpSpPr>
          <p:nvPr userDrawn="1"/>
        </p:nvGrpSpPr>
        <p:grpSpPr bwMode="auto">
          <a:xfrm rot="5400000">
            <a:off x="-3619500" y="2400300"/>
            <a:ext cx="8610600" cy="1371600"/>
            <a:chOff x="144" y="1820"/>
            <a:chExt cx="5424" cy="127"/>
          </a:xfrm>
        </p:grpSpPr>
        <p:sp>
          <p:nvSpPr>
            <p:cNvPr id="11" name="Rectangle 8"/>
            <p:cNvSpPr>
              <a:spLocks noChangeArrowheads="1"/>
            </p:cNvSpPr>
            <p:nvPr userDrawn="1"/>
          </p:nvSpPr>
          <p:spPr bwMode="auto">
            <a:xfrm>
              <a:off x="147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rgbClr val="FFF9EF"/>
                </a:gs>
                <a:gs pos="50000">
                  <a:schemeClr val="accent2"/>
                </a:gs>
                <a:gs pos="100000">
                  <a:srgbClr val="FFF9EF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12" name="Rectangle 9"/>
            <p:cNvSpPr>
              <a:spLocks noChangeArrowheads="1"/>
            </p:cNvSpPr>
            <p:nvPr userDrawn="1"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rgbClr val="FFF9EF"/>
                </a:gs>
                <a:gs pos="50000">
                  <a:schemeClr val="accent2"/>
                </a:gs>
                <a:gs pos="100000">
                  <a:srgbClr val="FFF9EF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13" name="Rectangle 10"/>
            <p:cNvSpPr>
              <a:spLocks noChangeArrowheads="1"/>
            </p:cNvSpPr>
            <p:nvPr userDrawn="1"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rgbClr val="FFF9EF"/>
                </a:gs>
                <a:gs pos="50000">
                  <a:schemeClr val="accent2"/>
                </a:gs>
                <a:gs pos="100000">
                  <a:srgbClr val="FFF9EF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rgbClr val="000099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rgbClr val="000099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rgbClr val="000099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rgbClr val="000099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sz="2000">
          <a:solidFill>
            <a:srgbClr val="000099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914400"/>
            <a:ext cx="7772400" cy="2127250"/>
          </a:xfrm>
        </p:spPr>
        <p:txBody>
          <a:bodyPr lIns="92075" tIns="46038" rIns="92075" bIns="46038"/>
          <a:lstStyle/>
          <a:p>
            <a:pPr eaLnBrk="1" hangingPunct="1"/>
            <a:r>
              <a:rPr lang="en-US" sz="6400" b="1" smtClean="0">
                <a:solidFill>
                  <a:schemeClr val="tx1"/>
                </a:solidFill>
              </a:rPr>
              <a:t>Identifying Important Skills for All Careers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52600" y="3505200"/>
            <a:ext cx="5867400" cy="1752600"/>
          </a:xfrm>
        </p:spPr>
        <p:txBody>
          <a:bodyPr lIns="92075" tIns="46038" rIns="92075" bIns="46038" anchor="ctr"/>
          <a:lstStyle/>
          <a:p>
            <a:pPr eaLnBrk="1" hangingPunct="1"/>
            <a:r>
              <a:rPr lang="en-US" smtClean="0">
                <a:solidFill>
                  <a:srgbClr val="FF0000"/>
                </a:solidFill>
              </a:rPr>
              <a:t>What foundational skills do I need for personal growth?</a:t>
            </a:r>
          </a:p>
          <a:p>
            <a:pPr eaLnBrk="1" hangingPunct="1"/>
            <a:endParaRPr lang="en-US" smtClean="0">
              <a:solidFill>
                <a:srgbClr val="FF0000"/>
              </a:solidFill>
            </a:endParaRPr>
          </a:p>
        </p:txBody>
      </p:sp>
      <p:sp>
        <p:nvSpPr>
          <p:cNvPr id="18435" name="Text Box 5"/>
          <p:cNvSpPr txBox="1">
            <a:spLocks noChangeArrowheads="1"/>
          </p:cNvSpPr>
          <p:nvPr/>
        </p:nvSpPr>
        <p:spPr bwMode="auto">
          <a:xfrm>
            <a:off x="152400" y="6019800"/>
            <a:ext cx="1219200" cy="8223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MS 30</a:t>
            </a:r>
          </a:p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One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ME</a:t>
            </a:r>
          </a:p>
        </p:txBody>
      </p:sp>
      <p:sp>
        <p:nvSpPr>
          <p:cNvPr id="18436" name="Text Box 6"/>
          <p:cNvSpPr txBox="1">
            <a:spLocks noChangeArrowheads="1"/>
          </p:cNvSpPr>
          <p:nvPr/>
        </p:nvSpPr>
        <p:spPr bwMode="auto">
          <a:xfrm>
            <a:off x="8229600" y="6430963"/>
            <a:ext cx="666750" cy="27463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Arial" charset="0"/>
              </a:rPr>
              <a:t>MS 30 </a:t>
            </a:r>
          </a:p>
        </p:txBody>
      </p:sp>
      <p:pic>
        <p:nvPicPr>
          <p:cNvPr id="18438" name="Picture 12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1800" y="4999038"/>
            <a:ext cx="2362200" cy="1858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277813"/>
            <a:ext cx="7239000" cy="1139825"/>
          </a:xfrm>
        </p:spPr>
        <p:txBody>
          <a:bodyPr lIns="92075" tIns="46038" rIns="92075" bIns="46038"/>
          <a:lstStyle/>
          <a:p>
            <a:pPr eaLnBrk="1" hangingPunct="1"/>
            <a:r>
              <a:rPr lang="en-US" sz="6000" b="1" smtClean="0">
                <a:solidFill>
                  <a:srgbClr val="000000"/>
                </a:solidFill>
              </a:rPr>
              <a:t>Career Skills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752600"/>
            <a:ext cx="7010400" cy="4724400"/>
          </a:xfrm>
        </p:spPr>
        <p:txBody>
          <a:bodyPr lIns="92075" tIns="46038" rIns="92075" bIns="46038"/>
          <a:lstStyle/>
          <a:p>
            <a:pPr eaLnBrk="1" hangingPunct="1"/>
            <a:r>
              <a:rPr lang="en-US" b="1" smtClean="0">
                <a:solidFill>
                  <a:srgbClr val="000000"/>
                </a:solidFill>
              </a:rPr>
              <a:t>Communication</a:t>
            </a:r>
          </a:p>
          <a:p>
            <a:pPr lvl="1" eaLnBrk="1" hangingPunct="1">
              <a:buClr>
                <a:srgbClr val="FF0000"/>
              </a:buClr>
            </a:pPr>
            <a:r>
              <a:rPr lang="en-US" smtClean="0">
                <a:solidFill>
                  <a:srgbClr val="000000"/>
                </a:solidFill>
              </a:rPr>
              <a:t>Listening</a:t>
            </a:r>
          </a:p>
          <a:p>
            <a:pPr lvl="1" eaLnBrk="1" hangingPunct="1">
              <a:buClr>
                <a:srgbClr val="FF0000"/>
              </a:buClr>
            </a:pPr>
            <a:r>
              <a:rPr lang="en-US" smtClean="0">
                <a:solidFill>
                  <a:srgbClr val="000000"/>
                </a:solidFill>
              </a:rPr>
              <a:t>Speaking</a:t>
            </a:r>
          </a:p>
          <a:p>
            <a:pPr lvl="1" eaLnBrk="1" hangingPunct="1">
              <a:buClr>
                <a:srgbClr val="FF0000"/>
              </a:buClr>
            </a:pPr>
            <a:r>
              <a:rPr lang="en-US" smtClean="0">
                <a:solidFill>
                  <a:srgbClr val="000000"/>
                </a:solidFill>
              </a:rPr>
              <a:t>Writing</a:t>
            </a:r>
          </a:p>
          <a:p>
            <a:pPr lvl="1" eaLnBrk="1" hangingPunct="1">
              <a:buClr>
                <a:srgbClr val="FF0000"/>
              </a:buClr>
            </a:pPr>
            <a:r>
              <a:rPr lang="en-US" smtClean="0">
                <a:solidFill>
                  <a:srgbClr val="000000"/>
                </a:solidFill>
              </a:rPr>
              <a:t>Non-verbal</a:t>
            </a:r>
          </a:p>
          <a:p>
            <a:pPr lvl="1" eaLnBrk="1" hangingPunct="1">
              <a:buClr>
                <a:srgbClr val="FF0000"/>
              </a:buClr>
              <a:buFont typeface="Wingdings" pitchFamily="2" charset="2"/>
              <a:buNone/>
            </a:pPr>
            <a:endParaRPr lang="en-US" smtClean="0">
              <a:solidFill>
                <a:srgbClr val="000000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en-US" b="1" smtClean="0">
                <a:solidFill>
                  <a:srgbClr val="000000"/>
                </a:solidFill>
              </a:rPr>
              <a:t>Responsibility</a:t>
            </a:r>
          </a:p>
          <a:p>
            <a:pPr lvl="1" eaLnBrk="1" hangingPunct="1">
              <a:buClr>
                <a:srgbClr val="FF0000"/>
              </a:buClr>
            </a:pPr>
            <a:r>
              <a:rPr lang="en-US" smtClean="0">
                <a:solidFill>
                  <a:srgbClr val="000000"/>
                </a:solidFill>
              </a:rPr>
              <a:t>Willingness to be accountable for your actions</a:t>
            </a:r>
          </a:p>
        </p:txBody>
      </p:sp>
      <p:sp>
        <p:nvSpPr>
          <p:cNvPr id="20483" name="Text Box 89"/>
          <p:cNvSpPr txBox="1">
            <a:spLocks noChangeArrowheads="1"/>
          </p:cNvSpPr>
          <p:nvPr/>
        </p:nvSpPr>
        <p:spPr bwMode="auto">
          <a:xfrm>
            <a:off x="228600" y="6172200"/>
            <a:ext cx="1166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MS 30 TM A1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47800" y="277813"/>
            <a:ext cx="7239000" cy="1139825"/>
          </a:xfrm>
        </p:spPr>
        <p:txBody>
          <a:bodyPr lIns="92075" tIns="46038" rIns="92075" bIns="46038"/>
          <a:lstStyle/>
          <a:p>
            <a:pPr eaLnBrk="1" hangingPunct="1"/>
            <a:r>
              <a:rPr lang="en-US" sz="6000" b="1" smtClean="0">
                <a:solidFill>
                  <a:srgbClr val="000000"/>
                </a:solidFill>
              </a:rPr>
              <a:t>Career Skills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524000" y="1752600"/>
            <a:ext cx="7010400" cy="4724400"/>
          </a:xfrm>
        </p:spPr>
        <p:txBody>
          <a:bodyPr lIns="92075" tIns="46038" rIns="92075" bIns="46038"/>
          <a:lstStyle/>
          <a:p>
            <a:pPr eaLnBrk="1" hangingPunct="1">
              <a:buFont typeface="Wingdings" pitchFamily="2" charset="2"/>
              <a:buNone/>
            </a:pPr>
            <a:endParaRPr lang="en-US" smtClean="0">
              <a:solidFill>
                <a:srgbClr val="000000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en-US" b="1" smtClean="0">
                <a:solidFill>
                  <a:srgbClr val="000000"/>
                </a:solidFill>
              </a:rPr>
              <a:t>Courtesy</a:t>
            </a:r>
          </a:p>
          <a:p>
            <a:pPr lvl="1" eaLnBrk="1" hangingPunct="1">
              <a:buClr>
                <a:srgbClr val="FF0000"/>
              </a:buClr>
            </a:pPr>
            <a:r>
              <a:rPr lang="en-US" smtClean="0">
                <a:solidFill>
                  <a:srgbClr val="000000"/>
                </a:solidFill>
              </a:rPr>
              <a:t>Being polite and considerate of those around you</a:t>
            </a:r>
          </a:p>
          <a:p>
            <a:pPr lvl="1" eaLnBrk="1" hangingPunct="1">
              <a:buClr>
                <a:srgbClr val="FF0000"/>
              </a:buClr>
              <a:buFont typeface="Wingdings" pitchFamily="2" charset="2"/>
              <a:buNone/>
            </a:pPr>
            <a:endParaRPr lang="en-US" smtClean="0">
              <a:solidFill>
                <a:srgbClr val="000000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en-US" b="1" smtClean="0">
                <a:solidFill>
                  <a:srgbClr val="000000"/>
                </a:solidFill>
              </a:rPr>
              <a:t>Dedication</a:t>
            </a:r>
          </a:p>
          <a:p>
            <a:pPr lvl="1" eaLnBrk="1" hangingPunct="1">
              <a:buClr>
                <a:srgbClr val="FF0000"/>
              </a:buClr>
            </a:pPr>
            <a:r>
              <a:rPr lang="en-US" smtClean="0">
                <a:solidFill>
                  <a:srgbClr val="000000"/>
                </a:solidFill>
              </a:rPr>
              <a:t>Committing to a particular course of action or thought</a:t>
            </a:r>
          </a:p>
        </p:txBody>
      </p:sp>
      <p:sp>
        <p:nvSpPr>
          <p:cNvPr id="29700" name="Text Box 89"/>
          <p:cNvSpPr txBox="1">
            <a:spLocks noChangeArrowheads="1"/>
          </p:cNvSpPr>
          <p:nvPr/>
        </p:nvSpPr>
        <p:spPr bwMode="auto">
          <a:xfrm>
            <a:off x="228600" y="6172200"/>
            <a:ext cx="1166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MS 30 TM A1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277813"/>
            <a:ext cx="7086600" cy="1139825"/>
          </a:xfrm>
        </p:spPr>
        <p:txBody>
          <a:bodyPr lIns="92075" tIns="46038" rIns="92075" bIns="46038"/>
          <a:lstStyle/>
          <a:p>
            <a:pPr eaLnBrk="1" hangingPunct="1"/>
            <a:r>
              <a:rPr lang="en-US" sz="6000" b="1" smtClean="0">
                <a:solidFill>
                  <a:srgbClr val="000000"/>
                </a:solidFill>
              </a:rPr>
              <a:t>Career Skills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752600"/>
            <a:ext cx="6705600" cy="4648200"/>
          </a:xfrm>
        </p:spPr>
        <p:txBody>
          <a:bodyPr lIns="92075" tIns="46038" rIns="92075" bIns="46038"/>
          <a:lstStyle/>
          <a:p>
            <a:pPr eaLnBrk="1" hangingPunct="1"/>
            <a:r>
              <a:rPr lang="en-US" b="1" smtClean="0">
                <a:solidFill>
                  <a:srgbClr val="000000"/>
                </a:solidFill>
              </a:rPr>
              <a:t>Cooperation</a:t>
            </a:r>
          </a:p>
          <a:p>
            <a:pPr lvl="1" eaLnBrk="1" hangingPunct="1">
              <a:buClr>
                <a:srgbClr val="FF0000"/>
              </a:buClr>
            </a:pPr>
            <a:r>
              <a:rPr lang="en-US" smtClean="0">
                <a:solidFill>
                  <a:srgbClr val="000000"/>
                </a:solidFill>
              </a:rPr>
              <a:t>Working together for the good of everyone; being willing to respect others and follow rules that keep everyone safe and comfortable</a:t>
            </a:r>
          </a:p>
          <a:p>
            <a:pPr lvl="1" eaLnBrk="1" hangingPunct="1">
              <a:buClr>
                <a:srgbClr val="FF0000"/>
              </a:buClr>
              <a:buFont typeface="Wingdings" pitchFamily="2" charset="2"/>
              <a:buNone/>
            </a:pPr>
            <a:endParaRPr lang="en-US" smtClean="0">
              <a:solidFill>
                <a:srgbClr val="000000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en-US" b="1" smtClean="0">
                <a:solidFill>
                  <a:srgbClr val="000000"/>
                </a:solidFill>
              </a:rPr>
              <a:t>Honesty</a:t>
            </a:r>
          </a:p>
          <a:p>
            <a:pPr lvl="1" eaLnBrk="1" hangingPunct="1">
              <a:buClr>
                <a:srgbClr val="FF0000"/>
              </a:buClr>
            </a:pPr>
            <a:r>
              <a:rPr lang="en-US" smtClean="0">
                <a:solidFill>
                  <a:srgbClr val="000000"/>
                </a:solidFill>
              </a:rPr>
              <a:t>Trustworthy and truthful</a:t>
            </a:r>
          </a:p>
        </p:txBody>
      </p:sp>
      <p:sp>
        <p:nvSpPr>
          <p:cNvPr id="22531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66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MS 30 TM A2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00200" y="277813"/>
            <a:ext cx="7086600" cy="1139825"/>
          </a:xfrm>
        </p:spPr>
        <p:txBody>
          <a:bodyPr lIns="92075" tIns="46038" rIns="92075" bIns="46038"/>
          <a:lstStyle/>
          <a:p>
            <a:pPr eaLnBrk="1" hangingPunct="1"/>
            <a:r>
              <a:rPr lang="en-US" sz="6000" b="1" smtClean="0">
                <a:solidFill>
                  <a:srgbClr val="000000"/>
                </a:solidFill>
              </a:rPr>
              <a:t>Career Skills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524000" y="1752600"/>
            <a:ext cx="7162800" cy="4648200"/>
          </a:xfrm>
        </p:spPr>
        <p:txBody>
          <a:bodyPr lIns="92075" tIns="46038" rIns="92075" bIns="46038"/>
          <a:lstStyle/>
          <a:p>
            <a:pPr eaLnBrk="1" hangingPunct="1">
              <a:spcBef>
                <a:spcPct val="50000"/>
              </a:spcBef>
            </a:pPr>
            <a:r>
              <a:rPr lang="en-US" b="1" smtClean="0">
                <a:solidFill>
                  <a:srgbClr val="000000"/>
                </a:solidFill>
              </a:rPr>
              <a:t>Integrity</a:t>
            </a:r>
          </a:p>
          <a:p>
            <a:pPr lvl="1" eaLnBrk="1" hangingPunct="1">
              <a:buClr>
                <a:srgbClr val="FF0000"/>
              </a:buClr>
            </a:pPr>
            <a:r>
              <a:rPr lang="en-US" smtClean="0">
                <a:solidFill>
                  <a:srgbClr val="000000"/>
                </a:solidFill>
              </a:rPr>
              <a:t>Living by your highest standards; having your actions reflect your beliefs</a:t>
            </a:r>
          </a:p>
          <a:p>
            <a:pPr lvl="1" eaLnBrk="1" hangingPunct="1">
              <a:buClr>
                <a:srgbClr val="FF0000"/>
              </a:buClr>
              <a:buFont typeface="Wingdings" pitchFamily="2" charset="2"/>
              <a:buNone/>
            </a:pPr>
            <a:endParaRPr lang="en-US" smtClean="0">
              <a:solidFill>
                <a:srgbClr val="000000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en-US" b="1" smtClean="0">
                <a:solidFill>
                  <a:srgbClr val="000000"/>
                </a:solidFill>
              </a:rPr>
              <a:t>Technical ability</a:t>
            </a:r>
          </a:p>
          <a:p>
            <a:pPr lvl="1" eaLnBrk="1" hangingPunct="1">
              <a:buClr>
                <a:srgbClr val="FF0000"/>
              </a:buClr>
            </a:pPr>
            <a:r>
              <a:rPr lang="en-US" smtClean="0">
                <a:solidFill>
                  <a:srgbClr val="000000"/>
                </a:solidFill>
              </a:rPr>
              <a:t>Having knowledge or training in the area of your work</a:t>
            </a:r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66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MS 30 TM A2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77813"/>
            <a:ext cx="7391400" cy="1139825"/>
          </a:xfrm>
        </p:spPr>
        <p:txBody>
          <a:bodyPr lIns="92075" tIns="46038" rIns="92075" bIns="46038"/>
          <a:lstStyle/>
          <a:p>
            <a:pPr eaLnBrk="1" hangingPunct="1"/>
            <a:r>
              <a:rPr lang="en-US" sz="5400" b="1" smtClean="0">
                <a:solidFill>
                  <a:srgbClr val="000000"/>
                </a:solidFill>
              </a:rPr>
              <a:t>Work Habits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1981200"/>
            <a:ext cx="6858000" cy="4419600"/>
          </a:xfrm>
        </p:spPr>
        <p:txBody>
          <a:bodyPr lIns="92075" tIns="46038" rIns="92075" bIns="46038"/>
          <a:lstStyle/>
          <a:p>
            <a:pPr marL="457200" indent="-457200" eaLnBrk="1" hangingPunct="1">
              <a:buClr>
                <a:srgbClr val="FF0000"/>
              </a:buClr>
              <a:buFont typeface="Wingdings" pitchFamily="2" charset="2"/>
              <a:buNone/>
            </a:pPr>
            <a:r>
              <a:rPr lang="en-US" sz="2400" b="1" smtClean="0">
                <a:solidFill>
                  <a:srgbClr val="000000"/>
                </a:solidFill>
              </a:rPr>
              <a:t>Positive Work Habits</a:t>
            </a:r>
          </a:p>
          <a:p>
            <a:pPr marL="838200" lvl="1" indent="-381000" eaLnBrk="1" hangingPunct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en-US" smtClean="0">
                <a:solidFill>
                  <a:srgbClr val="000000"/>
                </a:solidFill>
              </a:rPr>
              <a:t>Punctual</a:t>
            </a:r>
          </a:p>
          <a:p>
            <a:pPr marL="838200" lvl="1" indent="-381000" eaLnBrk="1" hangingPunct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en-US" smtClean="0">
                <a:solidFill>
                  <a:srgbClr val="000000"/>
                </a:solidFill>
              </a:rPr>
              <a:t>Dependable</a:t>
            </a:r>
          </a:p>
          <a:p>
            <a:pPr marL="838200" lvl="1" indent="-381000" eaLnBrk="1" hangingPunct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en-US" smtClean="0">
                <a:solidFill>
                  <a:srgbClr val="000000"/>
                </a:solidFill>
              </a:rPr>
              <a:t>Respectful</a:t>
            </a:r>
          </a:p>
          <a:p>
            <a:pPr marL="838200" lvl="1" indent="-381000" eaLnBrk="1" hangingPunct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en-US" smtClean="0">
                <a:solidFill>
                  <a:srgbClr val="000000"/>
                </a:solidFill>
              </a:rPr>
              <a:t>Ask for help when expectations are unclear</a:t>
            </a:r>
          </a:p>
          <a:p>
            <a:pPr marL="838200" lvl="1" indent="-381000" eaLnBrk="1" hangingPunct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en-US" smtClean="0">
                <a:solidFill>
                  <a:srgbClr val="000000"/>
                </a:solidFill>
              </a:rPr>
              <a:t>Dress appropriately</a:t>
            </a:r>
          </a:p>
          <a:p>
            <a:pPr marL="838200" lvl="1" indent="-381000" eaLnBrk="1" hangingPunct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en-US" smtClean="0">
                <a:solidFill>
                  <a:srgbClr val="000000"/>
                </a:solidFill>
              </a:rPr>
              <a:t>Ask for days off in advance</a:t>
            </a:r>
          </a:p>
          <a:p>
            <a:pPr marL="838200" lvl="1" indent="-381000" eaLnBrk="1" hangingPunct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en-US" smtClean="0">
                <a:solidFill>
                  <a:srgbClr val="000000"/>
                </a:solidFill>
              </a:rPr>
              <a:t>Diligence</a:t>
            </a:r>
          </a:p>
        </p:txBody>
      </p:sp>
      <p:sp>
        <p:nvSpPr>
          <p:cNvPr id="24579" name="Text Box 7"/>
          <p:cNvSpPr txBox="1">
            <a:spLocks noChangeArrowheads="1"/>
          </p:cNvSpPr>
          <p:nvPr/>
        </p:nvSpPr>
        <p:spPr bwMode="auto">
          <a:xfrm>
            <a:off x="228600" y="6248400"/>
            <a:ext cx="1166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MS 30 TM B1 </a:t>
            </a:r>
          </a:p>
        </p:txBody>
      </p:sp>
      <p:pic>
        <p:nvPicPr>
          <p:cNvPr id="24581" name="Picture 5" descr="MCj0411480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2057400"/>
            <a:ext cx="1873250" cy="19875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277813"/>
            <a:ext cx="7239000" cy="1139825"/>
          </a:xfrm>
        </p:spPr>
        <p:txBody>
          <a:bodyPr lIns="92075" tIns="46038" rIns="92075" bIns="46038"/>
          <a:lstStyle/>
          <a:p>
            <a:pPr eaLnBrk="1" hangingPunct="1"/>
            <a:r>
              <a:rPr lang="en-US" sz="5400" b="1" smtClean="0">
                <a:solidFill>
                  <a:srgbClr val="000000"/>
                </a:solidFill>
              </a:rPr>
              <a:t>Work Habits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1981200"/>
            <a:ext cx="6096000" cy="4419600"/>
          </a:xfrm>
        </p:spPr>
        <p:txBody>
          <a:bodyPr lIns="92075" tIns="46038" rIns="92075" bIns="46038"/>
          <a:lstStyle/>
          <a:p>
            <a:pPr marL="457200" indent="-457200" eaLnBrk="1" hangingPunct="1">
              <a:buFont typeface="Wingdings" pitchFamily="2" charset="2"/>
              <a:buNone/>
            </a:pPr>
            <a:r>
              <a:rPr lang="en-US" sz="2400" b="1" smtClean="0">
                <a:solidFill>
                  <a:srgbClr val="000000"/>
                </a:solidFill>
              </a:rPr>
              <a:t>Negative Work Habits</a:t>
            </a:r>
          </a:p>
          <a:p>
            <a:pPr marL="838200" lvl="1" indent="-381000" eaLnBrk="1" hangingPunct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en-US" smtClean="0">
                <a:solidFill>
                  <a:srgbClr val="000000"/>
                </a:solidFill>
              </a:rPr>
              <a:t>Tardiness</a:t>
            </a:r>
          </a:p>
          <a:p>
            <a:pPr marL="838200" lvl="1" indent="-381000" eaLnBrk="1" hangingPunct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en-US" smtClean="0">
                <a:solidFill>
                  <a:srgbClr val="000000"/>
                </a:solidFill>
              </a:rPr>
              <a:t>Missing work without notice</a:t>
            </a:r>
          </a:p>
          <a:p>
            <a:pPr marL="838200" lvl="1" indent="-381000" eaLnBrk="1" hangingPunct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en-US" smtClean="0">
                <a:solidFill>
                  <a:srgbClr val="000000"/>
                </a:solidFill>
              </a:rPr>
              <a:t>Rude to customers and fellow workers</a:t>
            </a:r>
          </a:p>
          <a:p>
            <a:pPr marL="838200" lvl="1" indent="-381000" eaLnBrk="1" hangingPunct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en-US" smtClean="0">
                <a:solidFill>
                  <a:srgbClr val="000000"/>
                </a:solidFill>
              </a:rPr>
              <a:t>Dressing inappropriately</a:t>
            </a:r>
          </a:p>
          <a:p>
            <a:pPr marL="838200" lvl="1" indent="-381000" eaLnBrk="1" hangingPunct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en-US" smtClean="0">
                <a:solidFill>
                  <a:srgbClr val="000000"/>
                </a:solidFill>
              </a:rPr>
              <a:t>Not completing tasks</a:t>
            </a:r>
          </a:p>
        </p:txBody>
      </p:sp>
      <p:sp>
        <p:nvSpPr>
          <p:cNvPr id="26627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MS 30 TM B2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MS Template">
  <a:themeElements>
    <a:clrScheme name="LK MS Template 6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FF00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0000"/>
      </a:accent6>
      <a:hlink>
        <a:srgbClr val="666699"/>
      </a:hlink>
      <a:folHlink>
        <a:srgbClr val="999966"/>
      </a:folHlink>
    </a:clrScheme>
    <a:fontScheme name="LK M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K MS Template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MS Template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MS Template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MS Template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MS Template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MS Template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MS Template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MS Template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F76852C-71EF-44B5-8BE0-08A8CB9C2434}">
  <ds:schemaRefs>
    <ds:schemaRef ds:uri="http://www.w3.org/XML/1998/namespace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7d75d6f9-8bd4-4602-97a0-53722360a9f2"/>
    <ds:schemaRef ds:uri="http://purl.org/dc/dcmitype/"/>
    <ds:schemaRef ds:uri="http://purl.org/dc/terms/"/>
    <ds:schemaRef ds:uri="http://schemas.microsoft.com/office/infopath/2007/PartnerControl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6537B370-7A6B-4AED-A545-12A3A7D9962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04965EA-6F04-41BA-B03B-2C752802286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LK MS Template</Template>
  <TotalTime>19</TotalTime>
  <Words>204</Words>
  <Application>Microsoft Office PowerPoint</Application>
  <PresentationFormat>On-screen Show (4:3)</PresentationFormat>
  <Paragraphs>68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Times New Roman</vt:lpstr>
      <vt:lpstr>Verdana</vt:lpstr>
      <vt:lpstr>Wingdings</vt:lpstr>
      <vt:lpstr>LK MS Template</vt:lpstr>
      <vt:lpstr>Identifying Important Skills for All Careers </vt:lpstr>
      <vt:lpstr>Career Skills</vt:lpstr>
      <vt:lpstr>Career Skills</vt:lpstr>
      <vt:lpstr>Career Skills</vt:lpstr>
      <vt:lpstr>Career Skills</vt:lpstr>
      <vt:lpstr>Work Habits</vt:lpstr>
      <vt:lpstr>Work Habits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6</cp:revision>
  <cp:lastPrinted>1601-01-01T00:00:00Z</cp:lastPrinted>
  <dcterms:created xsi:type="dcterms:W3CDTF">2004-01-24T18:10:34Z</dcterms:created>
  <dcterms:modified xsi:type="dcterms:W3CDTF">2018-07-09T20:26:56Z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