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61" r:id="rId7"/>
    <p:sldId id="262" r:id="rId8"/>
    <p:sldId id="263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D2B5C3B0-0BED-474A-8E77-F9638AA4A3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BFB6810-393F-45BB-87C8-729247E567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67A819-3A7E-4AD5-BF58-B228F1831548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24E66B-9753-4107-9A5D-65813BA6E99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88657F-AA1F-483E-84B5-FB824D4E8D0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DEFBC7-3D1A-49D1-B658-10738B1D9A37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E77DEA-EF8D-44BE-870A-E7D3504F0301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4466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467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103427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28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29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0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1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2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3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4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5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6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7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8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39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40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3441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3442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609600"/>
            <a:ext cx="7772400" cy="1828800"/>
          </a:xfrm>
        </p:spPr>
        <p:txBody>
          <a:bodyPr lIns="92075" tIns="46038" rIns="92075" bIns="46038" anchorCtr="0"/>
          <a:lstStyle/>
          <a:p>
            <a:pPr eaLnBrk="1" hangingPunct="1"/>
            <a:r>
              <a:rPr lang="en-US" sz="5100" b="1" smtClean="0"/>
              <a:t>The Need for </a:t>
            </a:r>
            <a:br>
              <a:rPr lang="en-US" sz="5100" b="1" smtClean="0"/>
            </a:br>
            <a:r>
              <a:rPr lang="en-US" sz="5100" b="1" smtClean="0"/>
              <a:t>Positive Relationships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172200" cy="1752600"/>
          </a:xfrm>
        </p:spPr>
        <p:txBody>
          <a:bodyPr lIns="92075" tIns="46038" rIns="92075" bIns="46038" anchor="ctr"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initiate </a:t>
            </a:r>
            <a:b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relationships with others? 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457200" y="58674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32</a:t>
            </a:r>
          </a:p>
        </p:txBody>
      </p:sp>
      <p:pic>
        <p:nvPicPr>
          <p:cNvPr id="1638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819650"/>
            <a:ext cx="25908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sz="5400" b="1"/>
              <a:t>Solving the Need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8175"/>
            <a:ext cx="7543800" cy="3806825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Acceptance and Companionship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Clr>
                <a:srgbClr val="FFFF00"/>
              </a:buClr>
              <a:defRPr/>
            </a:pPr>
            <a:r>
              <a:rPr lang="en-US" sz="2800" i="1"/>
              <a:t>Someone may not be your close friend, but you can still have a relationship with him or her. Our friends may change as we change.</a:t>
            </a:r>
            <a:endParaRPr lang="en-US" sz="2800" b="1"/>
          </a:p>
        </p:txBody>
      </p:sp>
      <p:sp>
        <p:nvSpPr>
          <p:cNvPr id="18435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32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sz="6000" b="1"/>
              <a:t>Solving the Need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447800"/>
            <a:ext cx="8077200" cy="48006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Guidance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1000" b="1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Clr>
                <a:srgbClr val="FFFF00"/>
              </a:buClr>
              <a:defRPr/>
            </a:pPr>
            <a:r>
              <a:rPr lang="en-US" sz="2800" i="1"/>
              <a:t>From whom do we want to get guidance?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i="1"/>
              <a:t>Objective adults such as clergy, teachers, parents, and coaches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i="1"/>
              <a:t>The world is a big place; an opinion you trust can be very valuable.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i="1"/>
              <a:t>These objective adults have a great deal of care and concern for your well-being.</a:t>
            </a:r>
            <a:endParaRPr lang="en-US"/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32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41388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sz="6000" b="1"/>
              <a:t>Solving the Need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7391400" cy="48006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Information &amp; Opportunities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Clr>
                <a:srgbClr val="FFFF00"/>
              </a:buClr>
              <a:defRPr/>
            </a:pPr>
            <a:r>
              <a:rPr lang="en-US" sz="2800" i="1"/>
              <a:t>Why is this important? 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z="2400" i="1"/>
              <a:t>We can’t always keep up on everything ourselves, so sometimes they can help alert us of other information. </a:t>
            </a:r>
          </a:p>
          <a:p>
            <a:pPr eaLnBrk="1" hangingPunct="1">
              <a:spcBef>
                <a:spcPct val="50000"/>
              </a:spcBef>
              <a:buClr>
                <a:srgbClr val="FFFF00"/>
              </a:buClr>
              <a:defRPr/>
            </a:pPr>
            <a:r>
              <a:rPr lang="en-US" sz="2800" i="1"/>
              <a:t>What might they know about? 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z="2400" i="1"/>
              <a:t>Possible clubs to join, classes to take, or </a:t>
            </a:r>
            <a:br>
              <a:rPr lang="en-US" sz="2400" i="1"/>
            </a:br>
            <a:r>
              <a:rPr lang="en-US" sz="2400" i="1"/>
              <a:t>summer jobs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32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41388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sz="6000" b="1"/>
              <a:t>True or False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8077200" cy="50292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1800" b="1"/>
              <a:t>	____________1. A positive relationship is when both members of the relationship feel needed and valued.</a:t>
            </a:r>
            <a:br>
              <a:rPr lang="en-US" sz="1800" b="1"/>
            </a:br>
            <a:endParaRPr lang="en-US" sz="1800" b="1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800" b="1"/>
              <a:t>	____________2. A relationship may be as simple as accepting your differences and finding one common</a:t>
            </a:r>
            <a:br>
              <a:rPr lang="en-US" sz="1800" b="1"/>
            </a:br>
            <a:r>
              <a:rPr lang="en-US" sz="1800" b="1"/>
              <a:t>ground.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800" b="1"/>
              <a:t/>
            </a:r>
            <a:br>
              <a:rPr lang="en-US" sz="1800" b="1"/>
            </a:br>
            <a:r>
              <a:rPr lang="en-US" sz="1800" b="1"/>
              <a:t>____________3. Your friends will never change.</a:t>
            </a:r>
            <a:br>
              <a:rPr lang="en-US" sz="1800" b="1"/>
            </a:br>
            <a:endParaRPr lang="en-US" sz="1800" b="1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800" b="1"/>
              <a:t/>
            </a:r>
            <a:br>
              <a:rPr lang="en-US" sz="1800" b="1"/>
            </a:br>
            <a:r>
              <a:rPr lang="en-US" sz="1800" b="1"/>
              <a:t>____________4. A relationship may open your eyes to information and opportunities.</a:t>
            </a:r>
            <a:br>
              <a:rPr lang="en-US" sz="1800" b="1"/>
            </a:br>
            <a:endParaRPr lang="en-US" sz="1800" b="1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800" b="1"/>
              <a:t/>
            </a:r>
            <a:br>
              <a:rPr lang="en-US" sz="1800" b="1"/>
            </a:br>
            <a:r>
              <a:rPr lang="en-US" sz="1800" b="1"/>
              <a:t>____________5. An objective adult’s opinion and advice is worthless; they hardly ever know anything.</a:t>
            </a:r>
            <a:r>
              <a:rPr lang="en-US" sz="1800"/>
              <a:t> 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228600" y="6477000"/>
            <a:ext cx="123983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32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D36D8A9A-1995-42A4-8445-21363606AC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745B2B-16A5-4A82-B50E-BBA59F364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105C95-32B3-4C88-A2BB-10FD70DAE8CF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7d75d6f9-8bd4-4602-97a0-53722360a9f2"/>
    <ds:schemaRef ds:uri="http://purl.org/dc/elements/1.1/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16</TotalTime>
  <Words>179</Words>
  <Application>Microsoft Office PowerPoint</Application>
  <PresentationFormat>On-screen Show (4:3)</PresentationFormat>
  <Paragraphs>40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Verdana</vt:lpstr>
      <vt:lpstr>Wingdings</vt:lpstr>
      <vt:lpstr>Cliff</vt:lpstr>
      <vt:lpstr>The Need for  Positive Relationships </vt:lpstr>
      <vt:lpstr>Solving the Need</vt:lpstr>
      <vt:lpstr>Solving the Need</vt:lpstr>
      <vt:lpstr>Solving the Need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2004-01-24T18:30:17Z</dcterms:created>
  <dcterms:modified xsi:type="dcterms:W3CDTF">2018-07-09T20:32:56Z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